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1.xml" ContentType="application/vnd.openxmlformats-officedocument.presentationml.notesSl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0.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notesSlides/notesSlide21.xml" ContentType="application/vnd.openxmlformats-officedocument.presentationml.notesSlide+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notesSlides/notesSlide22.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23.xml" ContentType="application/vnd.openxmlformats-officedocument.presentationml.notesSlide+xml"/>
  <Override PartName="/ppt/charts/chart4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2.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4.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notesSlides/notesSlide25.xml" ContentType="application/vnd.openxmlformats-officedocument.presentationml.notesSl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4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0.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7.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notesSlides/notesSlide28.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notesSlides/notesSlide29.xml" ContentType="application/vnd.openxmlformats-officedocument.presentationml.notesSlide+xml"/>
  <Override PartName="/ppt/charts/chart6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6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0.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notesSlides/notesSlide31.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notesSlides/notesSlide32.xml" ContentType="application/vnd.openxmlformats-officedocument.presentationml.notesSlide+xml"/>
  <Override PartName="/ppt/charts/chart72.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7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4.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3.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9.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4.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notesSlides/notesSlide35.xml" ContentType="application/vnd.openxmlformats-officedocument.presentationml.notesSlide+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notesSlides/notesSlide36.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notesSlides/notesSlide37.xml" ContentType="application/vnd.openxmlformats-officedocument.presentationml.notesSlide+xml"/>
  <Override PartName="/ppt/charts/chart92.xml" ContentType="application/vnd.openxmlformats-officedocument.drawingml.chart+xml"/>
  <Override PartName="/ppt/charts/chart93.xml" ContentType="application/vnd.openxmlformats-officedocument.drawingml.chart+xml"/>
  <Override PartName="/ppt/notesSlides/notesSlide38.xml" ContentType="application/vnd.openxmlformats-officedocument.presentationml.notesSlide+xml"/>
  <Override PartName="/ppt/charts/chart94.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95.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9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39.xml" ContentType="application/vnd.openxmlformats-officedocument.presentationml.notesSlide+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notesSlides/notesSlide40.xml" ContentType="application/vnd.openxmlformats-officedocument.presentationml.notesSlide+xml"/>
  <Override PartName="/ppt/charts/chart10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10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102.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1.xml" ContentType="application/vnd.openxmlformats-officedocument.presentationml.notesSlide+xml"/>
  <Override PartName="/ppt/charts/chart10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4.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105.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107.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47.xml" ContentType="application/vnd.openxmlformats-officedocument.presentationml.notesSlide+xml"/>
  <Override PartName="/ppt/charts/chart108.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9.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8.xml" ContentType="application/vnd.openxmlformats-officedocument.presentationml.notesSlide+xml"/>
  <Override PartName="/ppt/charts/chart110.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1.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49.xml" ContentType="application/vnd.openxmlformats-officedocument.presentationml.notesSlide+xml"/>
  <Override PartName="/ppt/charts/chart112.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13.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50.xml" ContentType="application/vnd.openxmlformats-officedocument.presentationml.notesSlide+xml"/>
  <Override PartName="/ppt/charts/chart114.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5.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1.xml" ContentType="application/vnd.openxmlformats-officedocument.presentationml.notesSlide+xml"/>
  <Override PartName="/ppt/charts/chart116.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7.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52.xml" ContentType="application/vnd.openxmlformats-officedocument.presentationml.notesSlide+xml"/>
  <Override PartName="/ppt/charts/chart118.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19.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53.xml" ContentType="application/vnd.openxmlformats-officedocument.presentationml.notesSlide+xml"/>
  <Override PartName="/ppt/charts/chart120.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21.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122.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56.xml" ContentType="application/vnd.openxmlformats-officedocument.presentationml.notesSlide+xml"/>
  <Override PartName="/ppt/charts/chart123.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24.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7.xml" ContentType="application/vnd.openxmlformats-officedocument.presentationml.notesSlide+xml"/>
  <Override PartName="/ppt/charts/chart125.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26.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27.xml" ContentType="application/vnd.openxmlformats-officedocument.drawingml.chart+xml"/>
  <Override PartName="/ppt/notesSlides/notesSlide66.xml" ContentType="application/vnd.openxmlformats-officedocument.presentationml.notesSlide+xml"/>
  <Override PartName="/ppt/charts/chart128.xml" ContentType="application/vnd.openxmlformats-officedocument.drawingml.chart+xml"/>
  <Override PartName="/ppt/charts/chart129.xml" ContentType="application/vnd.openxmlformats-officedocument.drawingml.chart+xml"/>
  <Override PartName="/ppt/notesSlides/notesSlide67.xml" ContentType="application/vnd.openxmlformats-officedocument.presentationml.notesSlide+xml"/>
  <Override PartName="/ppt/charts/chart130.xml" ContentType="application/vnd.openxmlformats-officedocument.drawingml.chart+xml"/>
  <Override PartName="/ppt/charts/chart131.xml" ContentType="application/vnd.openxmlformats-officedocument.drawingml.chart+xml"/>
  <Override PartName="/ppt/notesSlides/notesSlide68.xml" ContentType="application/vnd.openxmlformats-officedocument.presentationml.notesSlide+xml"/>
  <Override PartName="/ppt/charts/chart132.xml" ContentType="application/vnd.openxmlformats-officedocument.drawingml.chart+xml"/>
  <Override PartName="/ppt/charts/chart133.xml" ContentType="application/vnd.openxmlformats-officedocument.drawingml.chart+xml"/>
  <Override PartName="/ppt/notesSlides/notesSlide69.xml" ContentType="application/vnd.openxmlformats-officedocument.presentationml.notesSlide+xml"/>
  <Override PartName="/ppt/charts/chart134.xml" ContentType="application/vnd.openxmlformats-officedocument.drawingml.chart+xml"/>
  <Override PartName="/ppt/charts/chart135.xml" ContentType="application/vnd.openxmlformats-officedocument.drawingml.chart+xml"/>
  <Override PartName="/ppt/notesSlides/notesSlide70.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notesSlides/notesSlide71.xml" ContentType="application/vnd.openxmlformats-officedocument.presentationml.notesSlide+xml"/>
  <Override PartName="/ppt/charts/chart138.xml" ContentType="application/vnd.openxmlformats-officedocument.drawingml.chart+xml"/>
  <Override PartName="/ppt/charts/chart139.xml" ContentType="application/vnd.openxmlformats-officedocument.drawingml.chart+xml"/>
  <Override PartName="/ppt/notesSlides/notesSlide72.xml" ContentType="application/vnd.openxmlformats-officedocument.presentationml.notesSlide+xml"/>
  <Override PartName="/ppt/charts/chart140.xml" ContentType="application/vnd.openxmlformats-officedocument.drawingml.chart+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charts/chart141.xml" ContentType="application/vnd.openxmlformats-officedocument.drawingml.chart+xml"/>
  <Override PartName="/ppt/charts/chart142.xml" ContentType="application/vnd.openxmlformats-officedocument.drawingml.chart+xml"/>
  <Override PartName="/ppt/notesSlides/notesSlide75.xml" ContentType="application/vnd.openxmlformats-officedocument.presentationml.notesSlide+xml"/>
  <Override PartName="/ppt/charts/chart143.xml" ContentType="application/vnd.openxmlformats-officedocument.drawingml.chart+xml"/>
  <Override PartName="/ppt/charts/chart144.xml" ContentType="application/vnd.openxmlformats-officedocument.drawingml.chart+xml"/>
  <Override PartName="/ppt/notesSlides/notesSlide76.xml" ContentType="application/vnd.openxmlformats-officedocument.presentationml.notesSlide+xml"/>
  <Override PartName="/ppt/charts/chart145.xml" ContentType="application/vnd.openxmlformats-officedocument.drawingml.chart+xml"/>
  <Override PartName="/ppt/notesSlides/notesSlide77.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78.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79.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80.xml" ContentType="application/vnd.openxmlformats-officedocument.presentationml.notesSlide+xml"/>
  <Override PartName="/ppt/charts/chart152.xml" ContentType="application/vnd.openxmlformats-officedocument.drawingml.chart+xml"/>
  <Override PartName="/ppt/charts/chart153.xml" ContentType="application/vnd.openxmlformats-officedocument.drawingml.chart+xml"/>
  <Override PartName="/ppt/notesSlides/notesSlide81.xml" ContentType="application/vnd.openxmlformats-officedocument.presentationml.notesSlide+xml"/>
  <Override PartName="/ppt/charts/chart154.xml" ContentType="application/vnd.openxmlformats-officedocument.drawingml.chart+xml"/>
  <Override PartName="/ppt/charts/chart155.xml" ContentType="application/vnd.openxmlformats-officedocument.drawingml.chart+xml"/>
  <Override PartName="/ppt/notesSlides/notesSlide82.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158.xml" ContentType="application/vnd.openxmlformats-officedocument.drawingml.chart+xml"/>
  <Override PartName="/ppt/charts/chart159.xml" ContentType="application/vnd.openxmlformats-officedocument.drawingml.chart+xml"/>
  <Override PartName="/ppt/notesSlides/notesSlide85.xml" ContentType="application/vnd.openxmlformats-officedocument.presentationml.notesSlide+xml"/>
  <Override PartName="/ppt/charts/chart160.xml" ContentType="application/vnd.openxmlformats-officedocument.drawingml.chart+xml"/>
  <Override PartName="/ppt/charts/chart161.xml" ContentType="application/vnd.openxmlformats-officedocument.drawingml.chart+xml"/>
  <Override PartName="/ppt/notesSlides/notesSlide86.xml" ContentType="application/vnd.openxmlformats-officedocument.presentationml.notesSlide+xml"/>
  <Override PartName="/ppt/charts/chart162.xml" ContentType="application/vnd.openxmlformats-officedocument.drawingml.chart+xml"/>
  <Override PartName="/ppt/charts/chart163.xml" ContentType="application/vnd.openxmlformats-officedocument.drawingml.chart+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charts/chart164.xml" ContentType="application/vnd.openxmlformats-officedocument.drawingml.chart+xml"/>
  <Override PartName="/ppt/charts/chart165.xml" ContentType="application/vnd.openxmlformats-officedocument.drawingml.chart+xml"/>
  <Override PartName="/ppt/notesSlides/notesSlide89.xml" ContentType="application/vnd.openxmlformats-officedocument.presentationml.notesSlide+xml"/>
  <Override PartName="/ppt/charts/chart166.xml" ContentType="application/vnd.openxmlformats-officedocument.drawingml.chart+xml"/>
  <Override PartName="/ppt/charts/chart167.xml" ContentType="application/vnd.openxmlformats-officedocument.drawingml.chart+xml"/>
  <Override PartName="/ppt/notesSlides/notesSlide90.xml" ContentType="application/vnd.openxmlformats-officedocument.presentationml.notesSlide+xml"/>
  <Override PartName="/ppt/charts/chart168.xml" ContentType="application/vnd.openxmlformats-officedocument.drawingml.chart+xml"/>
  <Override PartName="/ppt/charts/chart169.xml" ContentType="application/vnd.openxmlformats-officedocument.drawingml.chart+xml"/>
  <Override PartName="/ppt/notesSlides/notesSlide91.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92.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93.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94.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95.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charts/chart180.xml" ContentType="application/vnd.openxmlformats-officedocument.drawingml.chart+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6"/>
  </p:notesMasterIdLst>
  <p:handoutMasterIdLst>
    <p:handoutMasterId r:id="rId127"/>
  </p:handoutMasterIdLst>
  <p:sldIdLst>
    <p:sldId id="1582" r:id="rId5"/>
    <p:sldId id="1583" r:id="rId6"/>
    <p:sldId id="1614" r:id="rId7"/>
    <p:sldId id="1623" r:id="rId8"/>
    <p:sldId id="1947" r:id="rId9"/>
    <p:sldId id="1624" r:id="rId10"/>
    <p:sldId id="1625" r:id="rId11"/>
    <p:sldId id="1613" r:id="rId12"/>
    <p:sldId id="1777" r:id="rId13"/>
    <p:sldId id="1962" r:id="rId14"/>
    <p:sldId id="1968" r:id="rId15"/>
    <p:sldId id="1778" r:id="rId16"/>
    <p:sldId id="1603" r:id="rId17"/>
    <p:sldId id="1615" r:id="rId18"/>
    <p:sldId id="1686" r:id="rId19"/>
    <p:sldId id="1643" r:id="rId20"/>
    <p:sldId id="1620" r:id="rId21"/>
    <p:sldId id="1948" r:id="rId22"/>
    <p:sldId id="1892" r:id="rId23"/>
    <p:sldId id="1901" r:id="rId24"/>
    <p:sldId id="1950" r:id="rId25"/>
    <p:sldId id="1905" r:id="rId26"/>
    <p:sldId id="1951" r:id="rId27"/>
    <p:sldId id="1906" r:id="rId28"/>
    <p:sldId id="1907" r:id="rId29"/>
    <p:sldId id="1908" r:id="rId30"/>
    <p:sldId id="1949" r:id="rId31"/>
    <p:sldId id="1893" r:id="rId32"/>
    <p:sldId id="1843" r:id="rId33"/>
    <p:sldId id="1910" r:id="rId34"/>
    <p:sldId id="1953" r:id="rId35"/>
    <p:sldId id="1911" r:id="rId36"/>
    <p:sldId id="1912" r:id="rId37"/>
    <p:sldId id="1913" r:id="rId38"/>
    <p:sldId id="1969" r:id="rId39"/>
    <p:sldId id="1970" r:id="rId40"/>
    <p:sldId id="1971" r:id="rId41"/>
    <p:sldId id="1972" r:id="rId42"/>
    <p:sldId id="1955" r:id="rId43"/>
    <p:sldId id="1894" r:id="rId44"/>
    <p:sldId id="1754" r:id="rId45"/>
    <p:sldId id="1956" r:id="rId46"/>
    <p:sldId id="1917" r:id="rId47"/>
    <p:sldId id="1973" r:id="rId48"/>
    <p:sldId id="1974" r:id="rId49"/>
    <p:sldId id="1975" r:id="rId50"/>
    <p:sldId id="1976" r:id="rId51"/>
    <p:sldId id="2079" r:id="rId52"/>
    <p:sldId id="1909" r:id="rId53"/>
    <p:sldId id="1963" r:id="rId54"/>
    <p:sldId id="1964" r:id="rId55"/>
    <p:sldId id="1965" r:id="rId56"/>
    <p:sldId id="2042" r:id="rId57"/>
    <p:sldId id="2041" r:id="rId58"/>
    <p:sldId id="2076" r:id="rId59"/>
    <p:sldId id="2035" r:id="rId60"/>
    <p:sldId id="2052" r:id="rId61"/>
    <p:sldId id="2053" r:id="rId62"/>
    <p:sldId id="2054" r:id="rId63"/>
    <p:sldId id="2055" r:id="rId64"/>
    <p:sldId id="2056" r:id="rId65"/>
    <p:sldId id="2057" r:id="rId66"/>
    <p:sldId id="2058" r:id="rId67"/>
    <p:sldId id="2059" r:id="rId68"/>
    <p:sldId id="2060" r:id="rId69"/>
    <p:sldId id="2036" r:id="rId70"/>
    <p:sldId id="2061" r:id="rId71"/>
    <p:sldId id="2062" r:id="rId72"/>
    <p:sldId id="2063" r:id="rId73"/>
    <p:sldId id="2037" r:id="rId74"/>
    <p:sldId id="2077" r:id="rId75"/>
    <p:sldId id="2038" r:id="rId76"/>
    <p:sldId id="2078" r:id="rId77"/>
    <p:sldId id="2040" r:id="rId78"/>
    <p:sldId id="2075" r:id="rId79"/>
    <p:sldId id="1616" r:id="rId80"/>
    <p:sldId id="1817" r:id="rId81"/>
    <p:sldId id="1958" r:id="rId82"/>
    <p:sldId id="1840" r:id="rId83"/>
    <p:sldId id="1921" r:id="rId84"/>
    <p:sldId id="1984" r:id="rId85"/>
    <p:sldId id="1985" r:id="rId86"/>
    <p:sldId id="1986" r:id="rId87"/>
    <p:sldId id="1987" r:id="rId88"/>
    <p:sldId id="1988" r:id="rId89"/>
    <p:sldId id="1989" r:id="rId90"/>
    <p:sldId id="1959" r:id="rId91"/>
    <p:sldId id="2013" r:id="rId92"/>
    <p:sldId id="2014" r:id="rId93"/>
    <p:sldId id="2015" r:id="rId94"/>
    <p:sldId id="2016" r:id="rId95"/>
    <p:sldId id="2017" r:id="rId96"/>
    <p:sldId id="2018" r:id="rId97"/>
    <p:sldId id="2019" r:id="rId98"/>
    <p:sldId id="2020" r:id="rId99"/>
    <p:sldId id="2021" r:id="rId100"/>
    <p:sldId id="1960" r:id="rId101"/>
    <p:sldId id="2022" r:id="rId102"/>
    <p:sldId id="2023" r:id="rId103"/>
    <p:sldId id="2024" r:id="rId104"/>
    <p:sldId id="1980" r:id="rId105"/>
    <p:sldId id="2025" r:id="rId106"/>
    <p:sldId id="2026" r:id="rId107"/>
    <p:sldId id="2027" r:id="rId108"/>
    <p:sldId id="2028" r:id="rId109"/>
    <p:sldId id="2029" r:id="rId110"/>
    <p:sldId id="2030" r:id="rId111"/>
    <p:sldId id="2031" r:id="rId112"/>
    <p:sldId id="2032" r:id="rId113"/>
    <p:sldId id="1981" r:id="rId114"/>
    <p:sldId id="2010" r:id="rId115"/>
    <p:sldId id="1982" r:id="rId116"/>
    <p:sldId id="2033" r:id="rId117"/>
    <p:sldId id="1617" r:id="rId118"/>
    <p:sldId id="1820" r:id="rId119"/>
    <p:sldId id="1618" r:id="rId120"/>
    <p:sldId id="1821" r:id="rId121"/>
    <p:sldId id="1819" r:id="rId122"/>
    <p:sldId id="1822" r:id="rId123"/>
    <p:sldId id="1696" r:id="rId124"/>
    <p:sldId id="1619" r:id="rId1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8170C40A-23C2-FF4A-8194-816556B769E4}" name="Nicola Collins" initials="NC" userId="S::Nicola.Collins@cqc.org.uk::f3bf8cb9-0e06-460e-81d8-cf19b1588764" providerId="AD"/>
  <p188:author id="{C39E9719-3A72-1B1D-6A89-B7D39640B590}" name="Yang Liu" initials="YL" userId="S::yang.liu@PickerEurope.ac.uk::fd660113-6f3e-4fcf-aebc-3c8e80c5197c" providerId="AD"/>
  <p188:author id="{39CEF727-772A-E8B9-BA1C-9A3C539F17B9}" name="Caroline Killpack" initials="CK" userId="S::Caroline.Killpack@PickerEurope.ac.uk::75746590-78e4-43e6-a9cc-06446ab34e3d" providerId="AD"/>
  <p188:author id="{C289B148-69CD-F408-ABD0-570112907BB6}" name="Lawson, Nicola" initials="LN" userId="S::Nicola.Lawson@cqc.org.uk::54ea8d3a-df9c-4289-9af4-54e9202d4ea8" providerId="AD"/>
  <p188:author id="{55AD3971-1265-BF08-C893-DCA8C1D606BF}" name="Urszula Blaszko" initials="UB" userId="S::urszula.blaszko@cqc.org.uk::45de72a1-c7f7-47b0-a86b-aa752ca0711f" providerId="AD"/>
  <p188:author id="{CACFB889-A907-AAC1-EA10-354E61830DD7}" name="Rupert Brice" initials="RB" userId="S::Rupert.Brice@pickereurope.ac.uk::e7b4ee25-0084-428a-9820-8e2985d3ec0b" providerId="AD"/>
  <p188:author id="{D6E236C6-5AA3-0453-97F1-DBC4B1384C81}" name="Halldorsdottir, Iris" initials="HI" userId="S::iris.halldorsdottir@cqc.org.uk::53a6f2b8-b56d-425e-a891-854df24995e5" providerId="AD"/>
  <p188:author id="{B37235CF-0EB0-42FA-5E42-14261A771B64}" name="Nicola Collins" initials="NC" userId="S::nicola.collins@cqc.org.uk::f3bf8cb9-0e06-460e-81d8-cf19b1588764" providerId="AD"/>
  <p188:author id="{FBD522E1-6DF5-F8D6-8972-FEBBD56EDC55}" name="Catherine Davidson" initials="CD" userId="S::Catherine.Davidson@surveycoordination.com::696becb2-16c9-4aa5-b208-00ea3f801060"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FFFF"/>
    <a:srgbClr val="756382"/>
    <a:srgbClr val="404040"/>
    <a:srgbClr val="595959"/>
    <a:srgbClr val="6D276A"/>
    <a:srgbClr val="F2F2F2"/>
    <a:srgbClr val="404B5B"/>
    <a:srgbClr val="6D27A0"/>
    <a:srgbClr val="41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3447" autoAdjust="0"/>
  </p:normalViewPr>
  <p:slideViewPr>
    <p:cSldViewPr snapToGrid="0">
      <p:cViewPr varScale="1">
        <p:scale>
          <a:sx n="107" d="100"/>
          <a:sy n="107" d="100"/>
        </p:scale>
        <p:origin x="606" y="102"/>
      </p:cViewPr>
      <p:guideLst>
        <p:guide orient="horz" pos="686"/>
        <p:guide pos="3863"/>
        <p:guide orient="horz" pos="1593"/>
      </p:guideLst>
    </p:cSldViewPr>
  </p:slideViewPr>
  <p:outlineViewPr>
    <p:cViewPr>
      <p:scale>
        <a:sx n="33" d="100"/>
        <a:sy n="33" d="100"/>
      </p:scale>
      <p:origin x="0" y="-5103"/>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4.xml"/><Relationship Id="rId1" Type="http://schemas.microsoft.com/office/2011/relationships/chartStyle" Target="style34.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35.xml"/><Relationship Id="rId1" Type="http://schemas.microsoft.com/office/2011/relationships/chartStyle" Target="style35.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36.xml"/><Relationship Id="rId1" Type="http://schemas.microsoft.com/office/2011/relationships/chartStyle" Target="style36.xml"/></Relationships>
</file>

<file path=ppt/charts/_rels/chart103.xml.rels><?xml version="1.0" encoding="UTF-8" standalone="yes"?>
<Relationships xmlns="http://schemas.openxmlformats.org/package/2006/relationships"><Relationship Id="rId2" Type="http://schemas.openxmlformats.org/officeDocument/2006/relationships/package" Target="../embeddings/Microsoft_Excel_Worksheet102.xlsx"/><Relationship Id="rId1" Type="http://schemas.openxmlformats.org/officeDocument/2006/relationships/image" Target="../media/image24.png"/></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37.xml"/><Relationship Id="rId1" Type="http://schemas.microsoft.com/office/2011/relationships/chartStyle" Target="style37.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38.xml"/><Relationship Id="rId1" Type="http://schemas.microsoft.com/office/2011/relationships/chartStyle" Target="style38.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39.xml"/><Relationship Id="rId1" Type="http://schemas.microsoft.com/office/2011/relationships/chartStyle" Target="style39.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40.xml"/><Relationship Id="rId1" Type="http://schemas.microsoft.com/office/2011/relationships/chartStyle" Target="style40.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41.xml"/><Relationship Id="rId1" Type="http://schemas.microsoft.com/office/2011/relationships/chartStyle" Target="style41.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2.xml"/><Relationship Id="rId1" Type="http://schemas.microsoft.com/office/2011/relationships/chartStyle" Target="style4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3.xml"/><Relationship Id="rId1" Type="http://schemas.microsoft.com/office/2011/relationships/chartStyle" Target="style43.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4.xml"/><Relationship Id="rId1" Type="http://schemas.microsoft.com/office/2011/relationships/chartStyle" Target="style44.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45.xml"/><Relationship Id="rId1" Type="http://schemas.microsoft.com/office/2011/relationships/chartStyle" Target="style45.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46.xml"/><Relationship Id="rId1" Type="http://schemas.microsoft.com/office/2011/relationships/chartStyle" Target="style46.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7.xml"/><Relationship Id="rId1" Type="http://schemas.microsoft.com/office/2011/relationships/chartStyle" Target="style47.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8.xml"/><Relationship Id="rId1" Type="http://schemas.microsoft.com/office/2011/relationships/chartStyle" Target="style48.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9.xml"/><Relationship Id="rId1" Type="http://schemas.microsoft.com/office/2011/relationships/chartStyle" Target="style49.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50.xml"/><Relationship Id="rId1" Type="http://schemas.microsoft.com/office/2011/relationships/chartStyle" Target="style50.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51.xml"/><Relationship Id="rId1" Type="http://schemas.microsoft.com/office/2011/relationships/chartStyle" Target="style51.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2.xml"/><Relationship Id="rId1" Type="http://schemas.microsoft.com/office/2011/relationships/chartStyle" Target="style52.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1.xlsx"/></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3.xml"/><Relationship Id="rId1" Type="http://schemas.microsoft.com/office/2011/relationships/chartStyle" Target="style53.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54.xml"/><Relationship Id="rId1" Type="http://schemas.microsoft.com/office/2011/relationships/chartStyle" Target="style54.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5.xml"/><Relationship Id="rId1" Type="http://schemas.microsoft.com/office/2011/relationships/chartStyle" Target="style55.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6.xml"/><Relationship Id="rId1" Type="http://schemas.microsoft.com/office/2011/relationships/chartStyle" Target="style56.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7.xml"/><Relationship Id="rId1" Type="http://schemas.microsoft.com/office/2011/relationships/chartStyle" Target="style57.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58.xml"/><Relationship Id="rId1" Type="http://schemas.microsoft.com/office/2011/relationships/chartStyle" Target="style58.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59.xml"/><Relationship Id="rId1" Type="http://schemas.microsoft.com/office/2011/relationships/chartStyle" Target="style59.xml"/></Relationships>
</file>

<file path=ppt/charts/_rels/chart127.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7.xlsx"/></Relationships>
</file>

<file path=ppt/charts/_rels/chart129.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2.xlsx"/></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29.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2.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2.xlsx"/></Relationships>
</file>

<file path=ppt/charts/_rels/chart134.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4.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9.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39.xlsx"/></Relationships>
</file>

<file path=ppt/charts/_rels/chart141.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1.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7.xml"/><Relationship Id="rId1" Type="http://schemas.microsoft.com/office/2011/relationships/chartStyle" Target="style7.xml"/></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8.xml"/><Relationship Id="rId1" Type="http://schemas.microsoft.com/office/2011/relationships/chartStyle" Target="style8.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24.pn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24.png"/></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0.xml"/><Relationship Id="rId1" Type="http://schemas.microsoft.com/office/2011/relationships/chartStyle" Target="style1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1.xml"/><Relationship Id="rId1" Type="http://schemas.microsoft.com/office/2011/relationships/chartStyle" Target="style1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12.xml"/><Relationship Id="rId1" Type="http://schemas.microsoft.com/office/2011/relationships/chartStyle" Target="style1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24.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24.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24.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24.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3.xml"/><Relationship Id="rId1" Type="http://schemas.microsoft.com/office/2011/relationships/chartStyle" Target="style13.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5.xml"/><Relationship Id="rId1" Type="http://schemas.microsoft.com/office/2011/relationships/chartStyle" Target="style15.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24.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24.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24.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24.png"/></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24.png"/></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image" Target="../media/image24.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24.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24.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24.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6.xml"/><Relationship Id="rId1" Type="http://schemas.microsoft.com/office/2011/relationships/chartStyle" Target="style16.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7.xml"/><Relationship Id="rId1" Type="http://schemas.microsoft.com/office/2011/relationships/chartStyle" Target="style17.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8.xml"/><Relationship Id="rId1" Type="http://schemas.microsoft.com/office/2011/relationships/chartStyle" Target="style18.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24.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24.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24.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24.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24.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9.xml"/><Relationship Id="rId1" Type="http://schemas.microsoft.com/office/2011/relationships/chartStyle" Target="style19.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20.xml"/><Relationship Id="rId1" Type="http://schemas.microsoft.com/office/2011/relationships/chartStyle" Target="style20.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1.xml"/><Relationship Id="rId1" Type="http://schemas.microsoft.com/office/2011/relationships/chartStyle" Target="style2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24.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24.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24.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24.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24.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24.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24.png"/></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image" Target="../media/image24.png"/></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image" Target="../media/image24.png"/></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image" Target="../media/image24.png"/></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24.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24.png"/></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2.xml"/><Relationship Id="rId1" Type="http://schemas.microsoft.com/office/2011/relationships/chartStyle" Target="style22.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3.xml"/><Relationship Id="rId1" Type="http://schemas.microsoft.com/office/2011/relationships/chartStyle" Target="style23.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4.xml"/><Relationship Id="rId1" Type="http://schemas.microsoft.com/office/2011/relationships/chartStyle" Target="style24.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24.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24.png"/></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67.xlsx"/><Relationship Id="rId1" Type="http://schemas.openxmlformats.org/officeDocument/2006/relationships/image" Target="../media/image24.png"/></Relationships>
</file>

<file path=ppt/charts/_rels/chart69.xml.rels><?xml version="1.0" encoding="UTF-8" standalone="yes"?>
<Relationships xmlns="http://schemas.openxmlformats.org/package/2006/relationships"><Relationship Id="rId2" Type="http://schemas.openxmlformats.org/officeDocument/2006/relationships/package" Target="../embeddings/Microsoft_Excel_Worksheet68.xlsx"/><Relationship Id="rId1" Type="http://schemas.openxmlformats.org/officeDocument/2006/relationships/image" Target="../media/image24.png"/></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2" Type="http://schemas.openxmlformats.org/officeDocument/2006/relationships/package" Target="../embeddings/Microsoft_Excel_Worksheet69.xlsx"/><Relationship Id="rId1" Type="http://schemas.openxmlformats.org/officeDocument/2006/relationships/image" Target="../media/image24.png"/></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24.png"/></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25.xml"/><Relationship Id="rId1" Type="http://schemas.microsoft.com/office/2011/relationships/chartStyle" Target="style25.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6.xml"/><Relationship Id="rId1" Type="http://schemas.microsoft.com/office/2011/relationships/chartStyle" Target="style26.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27.xml"/><Relationship Id="rId1" Type="http://schemas.microsoft.com/office/2011/relationships/chartStyle" Target="style27.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image" Target="../media/image24.png"/></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24.png"/></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28.xml"/><Relationship Id="rId1" Type="http://schemas.microsoft.com/office/2011/relationships/chartStyle" Target="style28.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29.xml"/><Relationship Id="rId1" Type="http://schemas.microsoft.com/office/2011/relationships/chartStyle" Target="style29.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30.xml"/><Relationship Id="rId1" Type="http://schemas.microsoft.com/office/2011/relationships/chartStyle" Target="style30.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24.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24.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24.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24.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24.png"/></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4.xlsx"/><Relationship Id="rId1" Type="http://schemas.openxmlformats.org/officeDocument/2006/relationships/image" Target="../media/image24.png"/></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24.png"/></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image" Target="../media/image24.png"/></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24.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24.png"/></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24.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24.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24.png"/></Relationships>
</file>

<file path=ppt/charts/_rels/chart93.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image" Target="../media/image24.png"/></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1.xml"/><Relationship Id="rId1" Type="http://schemas.microsoft.com/office/2011/relationships/chartStyle" Target="style3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2.xml"/><Relationship Id="rId1" Type="http://schemas.microsoft.com/office/2011/relationships/chartStyle" Target="style32.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33.xml"/><Relationship Id="rId1" Type="http://schemas.microsoft.com/office/2011/relationships/chartStyle" Target="style33.xml"/></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24.png"/></Relationships>
</file>

<file path=ppt/charts/_rels/chart98.xml.rels><?xml version="1.0" encoding="UTF-8" standalone="yes"?>
<Relationships xmlns="http://schemas.openxmlformats.org/package/2006/relationships"><Relationship Id="rId2" Type="http://schemas.openxmlformats.org/officeDocument/2006/relationships/package" Target="../embeddings/Microsoft_Excel_Worksheet97.xlsx"/><Relationship Id="rId1" Type="http://schemas.openxmlformats.org/officeDocument/2006/relationships/image" Target="../media/image24.png"/></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8.xlsx"/><Relationship Id="rId1" Type="http://schemas.openxmlformats.org/officeDocument/2006/relationships/image" Target="../media/image24.pn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chemeClr val="bg1">
                <a:lumMod val="95000"/>
              </a:schemeClr>
            </a:solidFill>
            <a:ln>
              <a:noFill/>
            </a:ln>
          </c:spPr>
          <c:dPt>
            <c:idx val="0"/>
            <c:bubble3D val="0"/>
            <c:explosion val="9"/>
            <c:spPr>
              <a:solidFill>
                <a:srgbClr val="6D276A"/>
              </a:solidFill>
              <a:ln>
                <a:noFill/>
              </a:ln>
            </c:spPr>
            <c:extLst>
              <c:ext xmlns:c16="http://schemas.microsoft.com/office/drawing/2014/chart" uri="{C3380CC4-5D6E-409C-BE32-E72D297353CC}">
                <c16:uniqueId val="{00000001-2067-4BA8-A70A-DB1344D23406}"/>
              </c:ext>
            </c:extLst>
          </c:dPt>
          <c:cat>
            <c:strRef>
              <c:f>'for chart'!$A$2:$A$3</c:f>
              <c:strCache>
                <c:ptCount val="2"/>
                <c:pt idx="0">
                  <c:v>primiparous</c:v>
                </c:pt>
                <c:pt idx="1">
                  <c:v>multiparous</c:v>
                </c:pt>
              </c:strCache>
            </c:strRef>
          </c:cat>
          <c:val>
            <c:numRef>
              <c:f>'for chart'!$B$2:$B$3</c:f>
              <c:numCache>
                <c:formatCode>0%</c:formatCode>
                <c:ptCount val="2"/>
                <c:pt idx="0">
                  <c:v>0.42372881355932202</c:v>
                </c:pt>
                <c:pt idx="1">
                  <c:v>0.56779661016949168</c:v>
                </c:pt>
              </c:numCache>
            </c:numRef>
          </c:val>
          <c:extLst>
            <c:ext xmlns:c16="http://schemas.microsoft.com/office/drawing/2014/chart" uri="{C3380CC4-5D6E-409C-BE32-E72D297353CC}">
              <c16:uniqueId val="{00000002-2067-4BA8-A70A-DB1344D23406}"/>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62116339006159"/>
          <c:y val="4.9295487843741749E-2"/>
          <c:w val="0.40037371447236947"/>
          <c:h val="0.87885027933074666"/>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7B13-4D22-B0F6-C49C4FDA7466}"/>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7B13-4D22-B0F6-C49C4FDA7466}"/>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7B13-4D22-B0F6-C49C4FDA7466}"/>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7B13-4D22-B0F6-C49C4FDA7466}"/>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7B13-4D22-B0F6-C49C4FDA7466}"/>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Translation / interpreter</c:v>
                </c:pt>
                <c:pt idx="1">
                  <c:v>Sign language / Braille materials</c:v>
                </c:pt>
                <c:pt idx="2">
                  <c:v>Easy Read materials</c:v>
                </c:pt>
                <c:pt idx="3">
                  <c:v>Large print materials</c:v>
                </c:pt>
                <c:pt idx="4">
                  <c:v>Other</c:v>
                </c:pt>
                <c:pt idx="5">
                  <c:v>No communication needs</c:v>
                </c:pt>
              </c:strCache>
            </c:strRef>
          </c:cat>
          <c:val>
            <c:numRef>
              <c:f>Feuil1!$B$2:$B$7</c:f>
              <c:numCache>
                <c:formatCode>0%</c:formatCode>
                <c:ptCount val="6"/>
                <c:pt idx="0">
                  <c:v>3.3057851239669422E-2</c:v>
                </c:pt>
                <c:pt idx="1">
                  <c:v>8.2644628099173556E-3</c:v>
                </c:pt>
                <c:pt idx="2">
                  <c:v>8.2644628099173556E-3</c:v>
                </c:pt>
                <c:pt idx="3">
                  <c:v>8.2644628099173556E-3</c:v>
                </c:pt>
                <c:pt idx="4">
                  <c:v>0</c:v>
                </c:pt>
                <c:pt idx="5">
                  <c:v>0.95041322314049592</c:v>
                </c:pt>
              </c:numCache>
            </c:numRef>
          </c:val>
          <c:extLst>
            <c:ext xmlns:c16="http://schemas.microsoft.com/office/drawing/2014/chart" uri="{C3380CC4-5D6E-409C-BE32-E72D297353CC}">
              <c16:uniqueId val="{0000000A-7B13-4D22-B0F6-C49C4FDA7466}"/>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4.3264836522973393</c:v>
                </c:pt>
                <c:pt idx="1">
                  <c:v>4.6853072112334084</c:v>
                </c:pt>
                <c:pt idx="2">
                  <c:v>5.0771291766944193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CBA-4D72-A209-910F1275102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#N/A</c:v>
                </c:pt>
                <c:pt idx="3">
                  <c:v>5.0975449395441341</c:v>
                </c:pt>
                <c:pt idx="4">
                  <c:v>5.1862286650288896</c:v>
                </c:pt>
                <c:pt idx="5">
                  <c:v>5.3932055139525277</c:v>
                </c:pt>
                <c:pt idx="6">
                  <c:v>5.4334428366493643</c:v>
                </c:pt>
                <c:pt idx="7">
                  <c:v>5.541699337476242</c:v>
                </c:pt>
                <c:pt idx="8">
                  <c:v>5.6918723797554351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CBA-4D72-A209-910F1275102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#N/A</c:v>
                </c:pt>
                <c:pt idx="7">
                  <c:v>#N/A</c:v>
                </c:pt>
                <c:pt idx="8">
                  <c:v>#N/A</c:v>
                </c:pt>
                <c:pt idx="9">
                  <c:v>5.6232369717952198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CBA-4D72-A209-910F12751020}"/>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5.580410855131233</c:v>
                </c:pt>
                <c:pt idx="11">
                  <c:v>5.8574305803508366</c:v>
                </c:pt>
                <c:pt idx="12">
                  <c:v>5.8713155662722123</c:v>
                </c:pt>
                <c:pt idx="13">
                  <c:v>5.904032023233551</c:v>
                </c:pt>
                <c:pt idx="14">
                  <c:v>5.9807040166483469</c:v>
                </c:pt>
                <c:pt idx="15">
                  <c:v>5.9953559011094004</c:v>
                </c:pt>
                <c:pt idx="16">
                  <c:v>6.0096655045413661</c:v>
                </c:pt>
                <c:pt idx="17">
                  <c:v>6.0341817219694924</c:v>
                </c:pt>
                <c:pt idx="18">
                  <c:v>6.0386837214798783</c:v>
                </c:pt>
                <c:pt idx="19">
                  <c:v>6.0466982584273437</c:v>
                </c:pt>
                <c:pt idx="20">
                  <c:v>6.0495487859517887</c:v>
                </c:pt>
                <c:pt idx="21">
                  <c:v>6.0548491997819456</c:v>
                </c:pt>
                <c:pt idx="22">
                  <c:v>6.057742839686977</c:v>
                </c:pt>
                <c:pt idx="23">
                  <c:v>6.0598194872400546</c:v>
                </c:pt>
                <c:pt idx="24">
                  <c:v>6.0646680452557993</c:v>
                </c:pt>
                <c:pt idx="25">
                  <c:v>6.0707669922022021</c:v>
                </c:pt>
                <c:pt idx="26">
                  <c:v>6.0720458312721846</c:v>
                </c:pt>
                <c:pt idx="27">
                  <c:v>6.0750888575146371</c:v>
                </c:pt>
                <c:pt idx="28">
                  <c:v>6.0905208177374774</c:v>
                </c:pt>
                <c:pt idx="29">
                  <c:v>6.0974911648392727</c:v>
                </c:pt>
                <c:pt idx="30">
                  <c:v>6.1149621677402974</c:v>
                </c:pt>
                <c:pt idx="31">
                  <c:v>6.1257002894567814</c:v>
                </c:pt>
                <c:pt idx="32">
                  <c:v>6.135764374658998</c:v>
                </c:pt>
                <c:pt idx="33">
                  <c:v>6.1552900977562413</c:v>
                </c:pt>
                <c:pt idx="34">
                  <c:v>6.1619126226187424</c:v>
                </c:pt>
                <c:pt idx="35">
                  <c:v>6.2013021001814899</c:v>
                </c:pt>
                <c:pt idx="36">
                  <c:v>6.2435691831775486</c:v>
                </c:pt>
                <c:pt idx="37">
                  <c:v>6.2503893267914004</c:v>
                </c:pt>
                <c:pt idx="38">
                  <c:v>6.254751302782152</c:v>
                </c:pt>
                <c:pt idx="39">
                  <c:v>6.2559951209805904</c:v>
                </c:pt>
                <c:pt idx="40">
                  <c:v>6.3059066004290214</c:v>
                </c:pt>
                <c:pt idx="41">
                  <c:v>6.3100314095538863</c:v>
                </c:pt>
                <c:pt idx="42">
                  <c:v>6.323327912273256</c:v>
                </c:pt>
                <c:pt idx="43">
                  <c:v>6.3289116955541136</c:v>
                </c:pt>
                <c:pt idx="44">
                  <c:v>6.3551914298734804</c:v>
                </c:pt>
                <c:pt idx="45">
                  <c:v>6.3800423445494836</c:v>
                </c:pt>
                <c:pt idx="46">
                  <c:v>6.3887589219664678</c:v>
                </c:pt>
                <c:pt idx="47">
                  <c:v>6.4136014276066859</c:v>
                </c:pt>
                <c:pt idx="48">
                  <c:v>6.4262208403371464</c:v>
                </c:pt>
                <c:pt idx="49">
                  <c:v>6.432794402689451</c:v>
                </c:pt>
                <c:pt idx="50">
                  <c:v>6.4769110362330702</c:v>
                </c:pt>
                <c:pt idx="51">
                  <c:v>6.4814831566445434</c:v>
                </c:pt>
                <c:pt idx="52">
                  <c:v>6.4831920692937093</c:v>
                </c:pt>
                <c:pt idx="53">
                  <c:v>6.486963329298626</c:v>
                </c:pt>
                <c:pt idx="54">
                  <c:v>6.4878658164428922</c:v>
                </c:pt>
                <c:pt idx="55">
                  <c:v>6.5004227193200981</c:v>
                </c:pt>
                <c:pt idx="56">
                  <c:v>6.5292999089654176</c:v>
                </c:pt>
                <c:pt idx="57">
                  <c:v>6.5382029173151563</c:v>
                </c:pt>
                <c:pt idx="58">
                  <c:v>6.5437608778375944</c:v>
                </c:pt>
                <c:pt idx="59">
                  <c:v>6.5464411392433313</c:v>
                </c:pt>
                <c:pt idx="60">
                  <c:v>6.5526884848398579</c:v>
                </c:pt>
                <c:pt idx="61">
                  <c:v>6.5616251471393996</c:v>
                </c:pt>
                <c:pt idx="62">
                  <c:v>6.5642620802884943</c:v>
                </c:pt>
                <c:pt idx="63">
                  <c:v>6.5770243388509524</c:v>
                </c:pt>
                <c:pt idx="64">
                  <c:v>6.6013031100303703</c:v>
                </c:pt>
                <c:pt idx="65">
                  <c:v>6.602888776289995</c:v>
                </c:pt>
                <c:pt idx="66">
                  <c:v>6.6033746171449463</c:v>
                </c:pt>
                <c:pt idx="67">
                  <c:v>6.616366253262381</c:v>
                </c:pt>
                <c:pt idx="68">
                  <c:v>6.634864555890239</c:v>
                </c:pt>
                <c:pt idx="69">
                  <c:v>6.68108214716736</c:v>
                </c:pt>
                <c:pt idx="70">
                  <c:v>6.6940578278899139</c:v>
                </c:pt>
                <c:pt idx="71">
                  <c:v>6.6990757578156153</c:v>
                </c:pt>
                <c:pt idx="72">
                  <c:v>6.7162854118368998</c:v>
                </c:pt>
                <c:pt idx="73">
                  <c:v>6.7206169478306119</c:v>
                </c:pt>
                <c:pt idx="74">
                  <c:v>6.7332200862029188</c:v>
                </c:pt>
                <c:pt idx="75">
                  <c:v>6.7392547351089291</c:v>
                </c:pt>
                <c:pt idx="76">
                  <c:v>6.7395352543013427</c:v>
                </c:pt>
                <c:pt idx="77">
                  <c:v>6.7572344464796723</c:v>
                </c:pt>
                <c:pt idx="78">
                  <c:v>6.7585056732156126</c:v>
                </c:pt>
                <c:pt idx="79">
                  <c:v>6.759182391580155</c:v>
                </c:pt>
                <c:pt idx="80">
                  <c:v>6.7620354757251846</c:v>
                </c:pt>
                <c:pt idx="81">
                  <c:v>6.7712443594463974</c:v>
                </c:pt>
                <c:pt idx="82">
                  <c:v>6.7934719781300483</c:v>
                </c:pt>
                <c:pt idx="83">
                  <c:v>6.8272045935611141</c:v>
                </c:pt>
                <c:pt idx="84">
                  <c:v>6.8337063475898701</c:v>
                </c:pt>
                <c:pt idx="85">
                  <c:v>6.8341097706943739</c:v>
                </c:pt>
                <c:pt idx="86">
                  <c:v>6.8586008743019633</c:v>
                </c:pt>
                <c:pt idx="87">
                  <c:v>6.8626511577231231</c:v>
                </c:pt>
                <c:pt idx="88">
                  <c:v>6.8876419211752493</c:v>
                </c:pt>
                <c:pt idx="89">
                  <c:v>6.9415394706195839</c:v>
                </c:pt>
                <c:pt idx="90">
                  <c:v>6.945504701923058</c:v>
                </c:pt>
                <c:pt idx="91">
                  <c:v>6.9464498025960566</c:v>
                </c:pt>
                <c:pt idx="92">
                  <c:v>6.9763070826306643</c:v>
                </c:pt>
                <c:pt idx="93">
                  <c:v>6.9910835449301336</c:v>
                </c:pt>
                <c:pt idx="94">
                  <c:v>6.9961470864454833</c:v>
                </c:pt>
                <c:pt idx="95">
                  <c:v>7.0016744192905431</c:v>
                </c:pt>
                <c:pt idx="96">
                  <c:v>7.004559308820987</c:v>
                </c:pt>
                <c:pt idx="97">
                  <c:v>7.0059215788989331</c:v>
                </c:pt>
                <c:pt idx="98">
                  <c:v>7.0121691411398643</c:v>
                </c:pt>
                <c:pt idx="99">
                  <c:v>7.0169582226445346</c:v>
                </c:pt>
                <c:pt idx="100">
                  <c:v>7.0280488929274769</c:v>
                </c:pt>
                <c:pt idx="101">
                  <c:v>7.0366028359927357</c:v>
                </c:pt>
                <c:pt idx="102">
                  <c:v>7.0468789003022057</c:v>
                </c:pt>
                <c:pt idx="103">
                  <c:v>7.0602612889035123</c:v>
                </c:pt>
                <c:pt idx="104">
                  <c:v>7.0879786898995061</c:v>
                </c:pt>
                <c:pt idx="105">
                  <c:v>7.0968445783881844</c:v>
                </c:pt>
                <c:pt idx="106">
                  <c:v>7.1073658983290411</c:v>
                </c:pt>
                <c:pt idx="107">
                  <c:v>7.1144477520829206</c:v>
                </c:pt>
                <c:pt idx="108">
                  <c:v>7.1503135948750254</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CBA-4D72-A209-910F1275102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7.1143793957806496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CBA-4D72-A209-910F1275102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7.4653790394030324</c:v>
                </c:pt>
                <c:pt idx="111">
                  <c:v>7.4769311790048052</c:v>
                </c:pt>
                <c:pt idx="112">
                  <c:v>7.6411780330168533</c:v>
                </c:pt>
                <c:pt idx="113">
                  <c:v>7.6415628018757191</c:v>
                </c:pt>
                <c:pt idx="114">
                  <c:v>7.659282739645966</c:v>
                </c:pt>
                <c:pt idx="115">
                  <c:v>7.6667076407186281</c:v>
                </c:pt>
                <c:pt idx="116">
                  <c:v>7.6677714274972457</c:v>
                </c:pt>
                <c:pt idx="117">
                  <c:v>#N/A</c:v>
                </c:pt>
                <c:pt idx="118">
                  <c:v>#N/A</c:v>
                </c:pt>
              </c:numCache>
            </c:numRef>
          </c:val>
          <c:extLst>
            <c:ext xmlns:c16="http://schemas.microsoft.com/office/drawing/2014/chart" uri="{C3380CC4-5D6E-409C-BE32-E72D297353CC}">
              <c16:uniqueId val="{00000005-7CBA-4D72-A209-910F1275102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7.7823103140149348</c:v>
                </c:pt>
                <c:pt idx="118">
                  <c:v>7.9368976205255644</c:v>
                </c:pt>
              </c:numCache>
            </c:numRef>
          </c:val>
          <c:extLst>
            <c:ext xmlns:c16="http://schemas.microsoft.com/office/drawing/2014/chart" uri="{C3380CC4-5D6E-409C-BE32-E72D297353CC}">
              <c16:uniqueId val="{00000006-7CBA-4D72-A209-910F1275102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7.4769311790048052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CBA-4D72-A209-910F1275102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7.6677714274972457</c:v>
                </c:pt>
                <c:pt idx="1">
                  <c:v>7.4769311790048052</c:v>
                </c:pt>
                <c:pt idx="2">
                  <c:v>7.1143793957806496</c:v>
                </c:pt>
                <c:pt idx="3">
                  <c:v>7.1073658983290411</c:v>
                </c:pt>
                <c:pt idx="4">
                  <c:v>7.0016744192905431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97-4D65-B211-6BF7558EF32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2.3322285725027543</c:v>
                </c:pt>
                <c:pt idx="1">
                  <c:v>2.5230688209951948</c:v>
                </c:pt>
                <c:pt idx="2">
                  <c:v>2.8856206042193504</c:v>
                </c:pt>
                <c:pt idx="3">
                  <c:v>2.8926341016709589</c:v>
                </c:pt>
                <c:pt idx="4">
                  <c:v>2.9983255807094569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97-4D65-B211-6BF7558EF32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Sheet1!$B$2:$B$6</c:f>
              <c:numCache>
                <c:formatCode>0.0</c:formatCode>
                <c:ptCount val="5"/>
                <c:pt idx="0">
                  <c:v>6.1619126226187424</c:v>
                </c:pt>
                <c:pt idx="1">
                  <c:v>6.602888776289995</c:v>
                </c:pt>
                <c:pt idx="2">
                  <c:v>6.634864555890239</c:v>
                </c:pt>
                <c:pt idx="3">
                  <c:v>6.7162854118368998</c:v>
                </c:pt>
                <c:pt idx="4">
                  <c:v>6.7392547351089291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8256-481B-81D3-C9C3FA683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Plymouth NHS Trust</c:v>
                </c:pt>
                <c:pt idx="3">
                  <c:v>North Bristol NHS Trust</c:v>
                </c:pt>
                <c:pt idx="4">
                  <c:v>Royal Cornwall Hospitals NHS Trust</c:v>
                </c:pt>
              </c:strCache>
            </c:strRef>
          </c:cat>
          <c:val>
            <c:numRef>
              <c:f>Sheet1!$C$2:$C$6</c:f>
              <c:numCache>
                <c:formatCode>0.0</c:formatCode>
                <c:ptCount val="5"/>
                <c:pt idx="0">
                  <c:v>3.8380873773812576</c:v>
                </c:pt>
                <c:pt idx="1">
                  <c:v>3.397111223710005</c:v>
                </c:pt>
                <c:pt idx="2">
                  <c:v>3.365135444109761</c:v>
                </c:pt>
                <c:pt idx="3">
                  <c:v>3.2837145881631002</c:v>
                </c:pt>
                <c:pt idx="4">
                  <c:v>3.2607452648910709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8256-481B-81D3-C9C3FA683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4.3264836522973393</c:v>
                </c:pt>
              </c:numCache>
            </c:numRef>
          </c:val>
          <c:extLst>
            <c:ext xmlns:c16="http://schemas.microsoft.com/office/drawing/2014/chart" uri="{C3380CC4-5D6E-409C-BE32-E72D297353CC}">
              <c16:uniqueId val="{00000000-1BF5-4D16-A224-48ED7A2A73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0.80364401503414662</c:v>
                </c:pt>
              </c:numCache>
            </c:numRef>
          </c:val>
          <c:extLst>
            <c:ext xmlns:c16="http://schemas.microsoft.com/office/drawing/2014/chart" uri="{C3380CC4-5D6E-409C-BE32-E72D297353CC}">
              <c16:uniqueId val="{00000001-1BF5-4D16-A224-48ED7A2A73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0.50278580239624215</c:v>
                </c:pt>
              </c:numCache>
            </c:numRef>
          </c:val>
          <c:extLst>
            <c:ext xmlns:c16="http://schemas.microsoft.com/office/drawing/2014/chart" uri="{C3380CC4-5D6E-409C-BE32-E72D297353CC}">
              <c16:uniqueId val="{00000002-1BF5-4D16-A224-48ED7A2A73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0.14017292261697012</c:v>
                </c:pt>
              </c:numCache>
            </c:numRef>
          </c:val>
          <c:extLst>
            <c:ext xmlns:c16="http://schemas.microsoft.com/office/drawing/2014/chart" uri="{C3380CC4-5D6E-409C-BE32-E72D297353CC}">
              <c16:uniqueId val="{00000003-1BF5-4D16-A224-48ED7A2A73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1.4633853481052466</c:v>
                </c:pt>
              </c:numCache>
            </c:numRef>
          </c:val>
          <c:extLst>
            <c:ext xmlns:c16="http://schemas.microsoft.com/office/drawing/2014/chart" uri="{C3380CC4-5D6E-409C-BE32-E72D297353CC}">
              <c16:uniqueId val="{00000004-1BF5-4D16-A224-48ED7A2A73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0.14017292261697012</c:v>
                </c:pt>
              </c:numCache>
            </c:numRef>
          </c:val>
          <c:extLst>
            <c:ext xmlns:c16="http://schemas.microsoft.com/office/drawing/2014/chart" uri="{C3380CC4-5D6E-409C-BE32-E72D297353CC}">
              <c16:uniqueId val="{00000005-1BF5-4D16-A224-48ED7A2A73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0.50278580239624215</c:v>
                </c:pt>
              </c:numCache>
            </c:numRef>
          </c:val>
          <c:extLst>
            <c:ext xmlns:c16="http://schemas.microsoft.com/office/drawing/2014/chart" uri="{C3380CC4-5D6E-409C-BE32-E72D297353CC}">
              <c16:uniqueId val="{00000006-1BF5-4D16-A224-48ED7A2A73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5.7467155062407294E-2</c:v>
                </c:pt>
              </c:numCache>
            </c:numRef>
          </c:val>
          <c:extLst>
            <c:ext xmlns:c16="http://schemas.microsoft.com/office/drawing/2014/chart" uri="{C3380CC4-5D6E-409C-BE32-E72D297353CC}">
              <c16:uniqueId val="{00000007-1BF5-4D16-A224-48ED7A2A730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7.4769311790048052</c:v>
                </c:pt>
              </c:numCache>
            </c:numRef>
          </c:xVal>
          <c:yVal>
            <c:numLit>
              <c:formatCode>General</c:formatCode>
              <c:ptCount val="1"/>
              <c:pt idx="0">
                <c:v>1</c:v>
              </c:pt>
            </c:numLit>
          </c:yVal>
          <c:smooth val="0"/>
          <c:extLst>
            <c:ext xmlns:c16="http://schemas.microsoft.com/office/drawing/2014/chart" uri="{C3380CC4-5D6E-409C-BE32-E72D297353CC}">
              <c16:uniqueId val="{00000008-1BF5-4D16-A224-48ED7A2A730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F5-4D16-A224-48ED7A2A7302}"/>
              </c:ext>
            </c:extLst>
          </c:dPt>
          <c:xVal>
            <c:numRef>
              <c:f>Sheet1!$B$12</c:f>
              <c:numCache>
                <c:formatCode>0.0</c:formatCode>
                <c:ptCount val="1"/>
                <c:pt idx="0">
                  <c:v>6.5047790663973224</c:v>
                </c:pt>
              </c:numCache>
            </c:numRef>
          </c:xVal>
          <c:yVal>
            <c:numLit>
              <c:formatCode>General</c:formatCode>
              <c:ptCount val="1"/>
              <c:pt idx="0">
                <c:v>1</c:v>
              </c:pt>
            </c:numLit>
          </c:yVal>
          <c:smooth val="0"/>
          <c:extLst>
            <c:ext xmlns:c16="http://schemas.microsoft.com/office/drawing/2014/chart" uri="{C3380CC4-5D6E-409C-BE32-E72D297353CC}">
              <c16:uniqueId val="{0000000A-1BF5-4D16-A224-48ED7A2A730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G19. At any point during your maternity care journey, did you consider making a complaint about the care you received?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F5-4D16-A224-48ED7A2A73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G19. At any point during your maternity care journey, did you consider making a complaint about the care you received?</c:v>
                  </c:pt>
                </c15:dlblRangeCache>
              </c15:datalabelsRange>
            </c:ext>
            <c:ext xmlns:c16="http://schemas.microsoft.com/office/drawing/2014/chart" uri="{C3380CC4-5D6E-409C-BE32-E72D297353CC}">
              <c16:uniqueId val="{0000000C-1BF5-4D16-A224-48ED7A2A730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TORBAY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Sheet1!$I$2:$I$3</c:f>
              <c:numCache>
                <c:formatCode>0.0;;</c:formatCode>
                <c:ptCount val="2"/>
                <c:pt idx="0">
                  <c:v>9.2980608682560888</c:v>
                </c:pt>
                <c:pt idx="1">
                  <c:v>9.380808396166298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0.7019391317439112</c:v>
                </c:pt>
                <c:pt idx="1">
                  <c:v>0.61919160383370198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Sheet1!$G$2:$G$3</c:f>
              <c:numCache>
                <c:formatCode>0.0;;</c:formatCode>
                <c:ptCount val="2"/>
                <c:pt idx="0">
                  <c:v>9.4304040228056163</c:v>
                </c:pt>
                <c:pt idx="1">
                  <c:v>9.4160841962384119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c:v>
                </c:pt>
                <c:pt idx="1">
                  <c:v>TORBAY HOSPITAL (75)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0.56959597719438371</c:v>
                </c:pt>
                <c:pt idx="1">
                  <c:v>0.58391580376158814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Sheet1!$G$2:$G$3</c:f>
              <c:numCache>
                <c:formatCode>0.0;;</c:formatCode>
                <c:ptCount val="2"/>
                <c:pt idx="0">
                  <c:v>8.0162167932315054</c:v>
                </c:pt>
                <c:pt idx="1">
                  <c:v>8.0927491797959252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c:v>
                </c:pt>
                <c:pt idx="1">
                  <c:v>TORBAY HOSPITAL (73)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1.9837832067684946</c:v>
                </c:pt>
                <c:pt idx="1">
                  <c:v>1.9072508202040748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Sheet1!$G$2:$G$3</c:f>
              <c:numCache>
                <c:formatCode>0.0;;</c:formatCode>
                <c:ptCount val="2"/>
                <c:pt idx="0">
                  <c:v>9.5550602572226531</c:v>
                </c:pt>
                <c:pt idx="1">
                  <c:v>9.6170301144124295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0.44493974277734694</c:v>
                </c:pt>
                <c:pt idx="1">
                  <c:v>0.3829698855875705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Sheet1!$I$2:$I$3</c:f>
              <c:numCache>
                <c:formatCode>0.0;;</c:formatCode>
                <c:ptCount val="2"/>
                <c:pt idx="0">
                  <c:v>9.6250218090994775</c:v>
                </c:pt>
                <c:pt idx="1">
                  <c:v>9.6171911903632221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(112)</c:v>
                </c:pt>
                <c:pt idx="1">
                  <c:v>TORBAY HOSPITAL (110)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0.37497819090052253</c:v>
                </c:pt>
                <c:pt idx="1">
                  <c:v>0.38280880963677788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62720608199818E-3"/>
          <c:y val="2.678004535147396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0848-4ECA-BAA5-D0B56227C75C}"/>
              </c:ext>
            </c:extLst>
          </c:dPt>
          <c:dPt>
            <c:idx val="1"/>
            <c:bubble3D val="0"/>
            <c:spPr>
              <a:solidFill>
                <a:srgbClr val="F2F2F2"/>
              </a:solidFill>
              <a:ln>
                <a:noFill/>
              </a:ln>
            </c:spPr>
            <c:extLst>
              <c:ext xmlns:c16="http://schemas.microsoft.com/office/drawing/2014/chart" uri="{C3380CC4-5D6E-409C-BE32-E72D297353CC}">
                <c16:uniqueId val="{00000002-0848-4ECA-BAA5-D0B56227C75C}"/>
              </c:ext>
            </c:extLst>
          </c:dPt>
          <c:cat>
            <c:strRef>
              <c:f>'for chart'!$A$2:$A$3</c:f>
              <c:strCache>
                <c:ptCount val="2"/>
                <c:pt idx="0">
                  <c:v>neonatal_1</c:v>
                </c:pt>
                <c:pt idx="1">
                  <c:v>other</c:v>
                </c:pt>
              </c:strCache>
            </c:strRef>
          </c:cat>
          <c:val>
            <c:numRef>
              <c:f>'for chart'!$B$2:$B$3</c:f>
              <c:numCache>
                <c:formatCode>General</c:formatCode>
                <c:ptCount val="2"/>
                <c:pt idx="0" formatCode="0%">
                  <c:v>0.27966101694915252</c:v>
                </c:pt>
                <c:pt idx="1">
                  <c:v>0.72033898305084743</c:v>
                </c:pt>
              </c:numCache>
            </c:numRef>
          </c:val>
          <c:extLst>
            <c:ext xmlns:c16="http://schemas.microsoft.com/office/drawing/2014/chart" uri="{C3380CC4-5D6E-409C-BE32-E72D297353CC}">
              <c16:uniqueId val="{00000003-0848-4ECA-BAA5-D0B56227C75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Sheet1!$H$2:$H$3</c:f>
              <c:numCache>
                <c:formatCode>0.0;;</c:formatCode>
                <c:ptCount val="2"/>
                <c:pt idx="0">
                  <c:v>8.5658256946846532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Sheet1!$I$2:$I$3</c:f>
              <c:numCache>
                <c:formatCode>0.0;;</c:formatCode>
                <c:ptCount val="2"/>
                <c:pt idx="0">
                  <c:v>0</c:v>
                </c:pt>
                <c:pt idx="1">
                  <c:v>8.610368444832039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1.4341743053153468</c:v>
                </c:pt>
                <c:pt idx="1">
                  <c:v>1.389631555167961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Sheet1!$G$2:$G$3</c:f>
              <c:numCache>
                <c:formatCode>0.0;;</c:formatCode>
                <c:ptCount val="2"/>
                <c:pt idx="0">
                  <c:v>8.720816906109933</c:v>
                </c:pt>
                <c:pt idx="1">
                  <c:v>8.8003279390883655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c:v>
                </c:pt>
                <c:pt idx="1">
                  <c:v>TORBAY HOSPITAL (77)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1.279183093890067</c:v>
                </c:pt>
                <c:pt idx="1">
                  <c:v>1.1996720609116345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Sheet1!$I$2:$I$3</c:f>
              <c:numCache>
                <c:formatCode>0.0;;</c:formatCode>
                <c:ptCount val="2"/>
                <c:pt idx="0">
                  <c:v>9.236624980424617</c:v>
                </c:pt>
                <c:pt idx="1">
                  <c:v>9.2899574198452459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0.76337501957538301</c:v>
                </c:pt>
                <c:pt idx="1">
                  <c:v>0.71004258015475408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Sheet1!$I$2:$I$3</c:f>
              <c:numCache>
                <c:formatCode>0.0;;</c:formatCode>
                <c:ptCount val="2"/>
                <c:pt idx="0">
                  <c:v>9.16726191401062</c:v>
                </c:pt>
                <c:pt idx="1">
                  <c:v>9.1864165803755053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TORBAY HOSPITAL (112)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0.83273808598938004</c:v>
                </c:pt>
                <c:pt idx="1">
                  <c:v>0.81358341962449465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Sheet1!$G$2:$G$3</c:f>
              <c:numCache>
                <c:formatCode>0.0;;</c:formatCode>
                <c:ptCount val="2"/>
                <c:pt idx="0">
                  <c:v>9.0696551784834192</c:v>
                </c:pt>
                <c:pt idx="1">
                  <c:v>9.0549508338326579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(115)</c:v>
                </c:pt>
                <c:pt idx="1">
                  <c:v>TORBAY HOSPITAL (113)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0.93034482151658082</c:v>
                </c:pt>
                <c:pt idx="1">
                  <c:v>0.94504916616734214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Sheet1!$I$2:$I$3</c:f>
              <c:numCache>
                <c:formatCode>0.0;;</c:formatCode>
                <c:ptCount val="2"/>
                <c:pt idx="0">
                  <c:v>9.1643116440434333</c:v>
                </c:pt>
                <c:pt idx="1">
                  <c:v>9.1523375560671401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0.83568835595656665</c:v>
                </c:pt>
                <c:pt idx="1">
                  <c:v>0.84766244393285994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Sheet1!$G$2:$G$3</c:f>
              <c:numCache>
                <c:formatCode>0.0;;</c:formatCode>
                <c:ptCount val="2"/>
                <c:pt idx="0">
                  <c:v>9.4945910246120917</c:v>
                </c:pt>
                <c:pt idx="1">
                  <c:v>9.4897146513300701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0.5054089753879083</c:v>
                </c:pt>
                <c:pt idx="1">
                  <c:v>0.51028534866992992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Sheet1!$H$2:$H$3</c:f>
              <c:numCache>
                <c:formatCode>0.0;;</c:formatCode>
                <c:ptCount val="2"/>
                <c:pt idx="0">
                  <c:v>9.2085743218880118</c:v>
                </c:pt>
                <c:pt idx="1">
                  <c:v>9.2295005781890112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(114)</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0.79142567811198816</c:v>
                </c:pt>
                <c:pt idx="1">
                  <c:v>0.77049942181098885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Sheet1!$G$2:$G$3</c:f>
              <c:numCache>
                <c:formatCode>0.0;;</c:formatCode>
                <c:ptCount val="2"/>
                <c:pt idx="0">
                  <c:v>6.8397796099533776</c:v>
                </c:pt>
                <c:pt idx="1">
                  <c:v>6.8194613352387421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(105)</c:v>
                </c:pt>
                <c:pt idx="1">
                  <c:v>TORBAY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3.1602203900466224</c:v>
                </c:pt>
                <c:pt idx="1">
                  <c:v>3.1805386647612579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Sheet1!$G$2:$G$3</c:f>
              <c:numCache>
                <c:formatCode>0.0;;</c:formatCode>
                <c:ptCount val="2"/>
                <c:pt idx="0">
                  <c:v>8.1486383492116321</c:v>
                </c:pt>
                <c:pt idx="1">
                  <c:v>8.1563534965662399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(102)</c:v>
                </c:pt>
                <c:pt idx="1">
                  <c:v>TORBAY HOSPITAL (100)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1.8513616507883679</c:v>
                </c:pt>
                <c:pt idx="1">
                  <c:v>1.8436465034337601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62385277346393"/>
          <c:y val="7.1619806564375429E-2"/>
          <c:w val="0.46833427476205941"/>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F902-4126-96D5-0F80CC6B94FB}"/>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F902-4126-96D5-0F80CC6B94FB}"/>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F902-4126-96D5-0F80CC6B94FB}"/>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F902-4126-96D5-0F80CC6B94FB}"/>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F902-4126-96D5-0F80CC6B94FB}"/>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F902-4126-96D5-0F80CC6B94FB}"/>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F902-4126-96D5-0F80CC6B94FB}"/>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11</c:v>
                </c:pt>
                <c:pt idx="2">
                  <c:v>11</c:v>
                </c:pt>
                <c:pt idx="3">
                  <c:v>34</c:v>
                </c:pt>
                <c:pt idx="5">
                  <c:v>1</c:v>
                </c:pt>
              </c:numCache>
            </c:numRef>
          </c:val>
          <c:extLst>
            <c:ext xmlns:c16="http://schemas.microsoft.com/office/drawing/2014/chart" uri="{C3380CC4-5D6E-409C-BE32-E72D297353CC}">
              <c16:uniqueId val="{0000000E-F902-4126-96D5-0F80CC6B94FB}"/>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nchor="b" anchorCtr="0"/>
    <a:lstStyle/>
    <a:p>
      <a:pPr>
        <a:defRPr/>
      </a:pPr>
      <a:endParaRPr lang="en-US"/>
    </a:p>
  </c:txPr>
  <c:externalData r:id="rId4">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Sheet1!$G$2:$G$3</c:f>
              <c:numCache>
                <c:formatCode>0.0;;</c:formatCode>
                <c:ptCount val="2"/>
                <c:pt idx="0">
                  <c:v>9.3846758618701713</c:v>
                </c:pt>
                <c:pt idx="1">
                  <c:v>9.376405371672865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TORBAY HOSPITAL (115)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0.61532413812982867</c:v>
                </c:pt>
                <c:pt idx="1">
                  <c:v>0.62359462832713497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Sheet1!$G$2:$G$3</c:f>
              <c:numCache>
                <c:formatCode>0.0;;</c:formatCode>
                <c:ptCount val="2"/>
                <c:pt idx="0">
                  <c:v>6.4583430607294021</c:v>
                </c:pt>
                <c:pt idx="1">
                  <c:v>6.5149041235045173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3.5416569392705979</c:v>
                </c:pt>
                <c:pt idx="1">
                  <c:v>3.4850958764954827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Sheet1!$G$2:$G$3</c:f>
              <c:numCache>
                <c:formatCode>0.0;;</c:formatCode>
                <c:ptCount val="2"/>
                <c:pt idx="0">
                  <c:v>7.9956266716193793</c:v>
                </c:pt>
                <c:pt idx="1">
                  <c:v>7.9770806720428933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(108)</c:v>
                </c:pt>
                <c:pt idx="1">
                  <c:v>TORBAY HOSPITAL (107)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2.0043733283806207</c:v>
                </c:pt>
                <c:pt idx="1">
                  <c:v>2.0229193279571067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Sheet1!$G$2:$G$3</c:f>
              <c:numCache>
                <c:formatCode>0.0;;</c:formatCode>
                <c:ptCount val="2"/>
                <c:pt idx="0">
                  <c:v>7.8745215652564324</c:v>
                </c:pt>
                <c:pt idx="1">
                  <c:v>7.8579038074268679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TORBAY HOSPITAL (112)</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2.1254784347435676</c:v>
                </c:pt>
                <c:pt idx="1">
                  <c:v>2.1420961925731321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Sheet1!$G$2:$G$3</c:f>
              <c:numCache>
                <c:formatCode>0.0;;</c:formatCode>
                <c:ptCount val="2"/>
                <c:pt idx="0">
                  <c:v>8.7909467789389435</c:v>
                </c:pt>
                <c:pt idx="1">
                  <c:v>8.7789104524303028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(116)</c:v>
                </c:pt>
                <c:pt idx="1">
                  <c:v>TORBAY HOSPITAL (115)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1.2090532210610565</c:v>
                </c:pt>
                <c:pt idx="1">
                  <c:v>1.2210895475696972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Sheet1!$D$2:$D$3</c:f>
              <c:numCache>
                <c:formatCode>0.0;;</c:formatCode>
                <c:ptCount val="2"/>
                <c:pt idx="0">
                  <c:v>0</c:v>
                </c:pt>
                <c:pt idx="1">
                  <c:v>4.612967263779268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EB-46F7-BBF7-8D113B9A5B3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Sheet1!$E$2:$E$3</c:f>
              <c:numCache>
                <c:formatCode>0.0;;</c:formatCode>
                <c:ptCount val="2"/>
                <c:pt idx="0">
                  <c:v>4.5676901481213834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EB-46F7-BBF7-8D113B9A5B3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6FEB-46F7-BBF7-8D113B9A5B3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6FEB-46F7-BBF7-8D113B9A5B3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6FEB-46F7-BBF7-8D113B9A5B3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6FEB-46F7-BBF7-8D113B9A5B3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(110)</c:v>
                </c:pt>
                <c:pt idx="1">
                  <c:v>TORBAY HOSPITAL (109)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6FEB-46F7-BBF7-8D113B9A5B3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5.4323098518786166</c:v>
                </c:pt>
                <c:pt idx="1">
                  <c:v>5.387032736220732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6FEB-46F7-BBF7-8D113B9A5B3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6FEB-46F7-BBF7-8D113B9A5B3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6FEB-46F7-BBF7-8D113B9A5B3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0B-4FC6-A691-1FC4756921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0B-4FC6-A691-1FC4756921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350B-4FC6-A691-1FC4756921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Sheet1!$G$2:$G$3</c:f>
              <c:numCache>
                <c:formatCode>0.0;;</c:formatCode>
                <c:ptCount val="2"/>
                <c:pt idx="0">
                  <c:v>8.3040609788706554</c:v>
                </c:pt>
                <c:pt idx="1">
                  <c:v>8.2847419551846091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350B-4FC6-A691-1FC4756921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350B-4FC6-A691-1FC4756921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350B-4FC6-A691-1FC4756921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(104)</c:v>
                </c:pt>
                <c:pt idx="1">
                  <c:v>TORBAY HOSPITAL (103)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350B-4FC6-A691-1FC4756921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1.6959390211293446</c:v>
                </c:pt>
                <c:pt idx="1">
                  <c:v>1.7152580448153909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350B-4FC6-A691-1FC4756921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350B-4FC6-A691-1FC4756921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350B-4FC6-A691-1FC4756921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Sheet1!$C$2:$C$7</c:f>
              <c:numCache>
                <c:formatCode>General</c:formatCode>
                <c:ptCount val="6"/>
                <c:pt idx="0">
                  <c:v>8.1444057223195578</c:v>
                </c:pt>
                <c:pt idx="1">
                  <c:v>7.0160339081000993</c:v>
                </c:pt>
                <c:pt idx="2">
                  <c:v>7.8010325397374736</c:v>
                </c:pt>
                <c:pt idx="3">
                  <c:v>8.0514901909742544</c:v>
                </c:pt>
                <c:pt idx="4">
                  <c:v>7.7493889360473904</c:v>
                </c:pt>
                <c:pt idx="5">
                  <c:v>8.1942878948426934</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B2. Did you get enough information from either a midwife or doctor to help you decide where to have your baby?</c:v>
                  </c:pt>
                </c:lvl>
              </c:multiLvlStrCache>
            </c:multiLvlStrRef>
          </c:cat>
          <c:val>
            <c:numRef>
              <c:f>Sheet1!$D$2:$D$7</c:f>
              <c:numCache>
                <c:formatCode>General</c:formatCode>
                <c:ptCount val="6"/>
                <c:pt idx="0">
                  <c:v>7.4751262014811983</c:v>
                </c:pt>
                <c:pt idx="1">
                  <c:v>6.2367783835578248</c:v>
                </c:pt>
                <c:pt idx="2">
                  <c:v>6.6202415257867688</c:v>
                </c:pt>
                <c:pt idx="3">
                  <c:v>6.8617932331316247</c:v>
                </c:pt>
                <c:pt idx="4">
                  <c:v>6.8319191931278684</c:v>
                </c:pt>
                <c:pt idx="5">
                  <c:v>7.0984121109983276</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Sheet1!$C$2:$C$6</c:f>
              <c:numCache>
                <c:formatCode>General</c:formatCode>
                <c:ptCount val="5"/>
                <c:pt idx="0">
                  <c:v>6.9041378850175397</c:v>
                </c:pt>
                <c:pt idx="1">
                  <c:v>7.1708960179771939</c:v>
                </c:pt>
                <c:pt idx="2">
                  <c:v>7.6885191134100861</c:v>
                </c:pt>
                <c:pt idx="3">
                  <c:v>7.3506016340417757</c:v>
                </c:pt>
                <c:pt idx="4">
                  <c:v>7.5261533858208809</c:v>
                </c:pt>
              </c:numCache>
            </c:numRef>
          </c:val>
          <c:smooth val="0"/>
          <c:extLst>
            <c:ext xmlns:c16="http://schemas.microsoft.com/office/drawing/2014/chart" uri="{C3380CC4-5D6E-409C-BE32-E72D297353CC}">
              <c16:uniqueId val="{00000000-DD00-4D5C-AA95-BFE2C7895A9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B4. During your antenatal check-ups, did 
your midwives or doctor appear to be 
aware of your medical history?</c:v>
                  </c:pt>
                </c:lvl>
              </c:multiLvlStrCache>
            </c:multiLvlStrRef>
          </c:cat>
          <c:val>
            <c:numRef>
              <c:f>Sheet1!$D$2:$D$6</c:f>
              <c:numCache>
                <c:formatCode>General</c:formatCode>
                <c:ptCount val="5"/>
                <c:pt idx="0">
                  <c:v>6.4551634478958411</c:v>
                </c:pt>
                <c:pt idx="1">
                  <c:v>6.7896576930801</c:v>
                </c:pt>
                <c:pt idx="2">
                  <c:v>7.2016559272776242</c:v>
                </c:pt>
                <c:pt idx="3">
                  <c:v>7.0357126699145951</c:v>
                </c:pt>
                <c:pt idx="4">
                  <c:v>7.1289323337144266</c:v>
                </c:pt>
              </c:numCache>
            </c:numRef>
          </c:val>
          <c:smooth val="0"/>
          <c:extLst>
            <c:ext xmlns:c16="http://schemas.microsoft.com/office/drawing/2014/chart" uri="{C3380CC4-5D6E-409C-BE32-E72D297353CC}">
              <c16:uniqueId val="{00000001-DD00-4D5C-AA95-BFE2C7895A9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Sheet1!$C$2:$C$11</c:f>
              <c:numCache>
                <c:formatCode>General</c:formatCode>
                <c:ptCount val="10"/>
                <c:pt idx="2">
                  <c:v>9.0641629656529936</c:v>
                </c:pt>
                <c:pt idx="3">
                  <c:v>9.1886520039782429</c:v>
                </c:pt>
                <c:pt idx="4">
                  <c:v>8.9839916790951442</c:v>
                </c:pt>
                <c:pt idx="5">
                  <c:v>8.4240439088304555</c:v>
                </c:pt>
                <c:pt idx="6">
                  <c:v>8.8951947108432563</c:v>
                </c:pt>
                <c:pt idx="7">
                  <c:v>9.1467689647444566</c:v>
                </c:pt>
                <c:pt idx="8">
                  <c:v>9.3968435433631488</c:v>
                </c:pt>
                <c:pt idx="9">
                  <c:v>9.3794385593797873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B5. During your antenatal check-ups, were 
you given enough time to ask 
questions or discuss your pregnancy?</c:v>
                  </c:pt>
                </c:lvl>
              </c:multiLvlStrCache>
            </c:multiLvlStrRef>
          </c:cat>
          <c:val>
            <c:numRef>
              <c:f>Sheet1!$D$2:$D$11</c:f>
              <c:numCache>
                <c:formatCode>General</c:formatCode>
                <c:ptCount val="10"/>
                <c:pt idx="0">
                  <c:v>8.534338668237579</c:v>
                </c:pt>
                <c:pt idx="1">
                  <c:v>8.5980991248476322</c:v>
                </c:pt>
                <c:pt idx="2">
                  <c:v>8.7233143767879824</c:v>
                </c:pt>
                <c:pt idx="3">
                  <c:v>8.6696732268666992</c:v>
                </c:pt>
                <c:pt idx="4">
                  <c:v>8.8309668261588499</c:v>
                </c:pt>
                <c:pt idx="5">
                  <c:v>8.4162599002678338</c:v>
                </c:pt>
                <c:pt idx="6">
                  <c:v>8.7180802760009222</c:v>
                </c:pt>
                <c:pt idx="7">
                  <c:v>8.9612486864117962</c:v>
                </c:pt>
                <c:pt idx="8">
                  <c:v>8.8853925466284025</c:v>
                </c:pt>
                <c:pt idx="9">
                  <c:v>8.9697425804140813</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592A-4AAB-B2FB-051B281ECACE}"/>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592A-4AAB-B2FB-051B281ECACE}"/>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592A-4AAB-B2FB-051B281ECACE}"/>
              </c:ext>
            </c:extLst>
          </c:dPt>
          <c:dLbls>
            <c:spPr>
              <a:noFill/>
              <a:ln>
                <a:noFill/>
              </a:ln>
              <a:effectLst/>
            </c:spPr>
            <c:txPr>
              <a:bodyPr rot="0" spcFirstLastPara="1" vertOverflow="ellipsis" vert="horz" wrap="square" anchor="ctr" anchorCtr="1"/>
              <a:lstStyle/>
              <a:p>
                <a:pPr>
                  <a:defRPr sz="14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9</c:v>
                </c:pt>
                <c:pt idx="1">
                  <c:v>44</c:v>
                </c:pt>
              </c:numCache>
            </c:numRef>
          </c:val>
          <c:extLst>
            <c:ext xmlns:c16="http://schemas.microsoft.com/office/drawing/2014/chart" uri="{C3380CC4-5D6E-409C-BE32-E72D297353CC}">
              <c16:uniqueId val="{00000006-592A-4AAB-B2FB-051B281ECACE}"/>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Sheet1!$C$2:$C$7</c:f>
              <c:numCache>
                <c:formatCode>General</c:formatCode>
                <c:ptCount val="6"/>
                <c:pt idx="0">
                  <c:v>8.9809685808513127</c:v>
                </c:pt>
                <c:pt idx="1">
                  <c:v>8.921598811994448</c:v>
                </c:pt>
                <c:pt idx="2">
                  <c:v>8.9282942566731851</c:v>
                </c:pt>
                <c:pt idx="3">
                  <c:v>9.1190482669880613</c:v>
                </c:pt>
                <c:pt idx="4">
                  <c:v>9.2343957758624633</c:v>
                </c:pt>
                <c:pt idx="5">
                  <c:v>9.3211446163016589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B7. During your antenatal check-ups, did your midwives ask you about your mental health?</c:v>
                  </c:pt>
                </c:lvl>
              </c:multiLvlStrCache>
            </c:multiLvlStrRef>
          </c:cat>
          <c:val>
            <c:numRef>
              <c:f>Sheet1!$D$2:$D$7</c:f>
              <c:numCache>
                <c:formatCode>General</c:formatCode>
                <c:ptCount val="6"/>
                <c:pt idx="0">
                  <c:v>7.9246436014268777</c:v>
                </c:pt>
                <c:pt idx="1">
                  <c:v>8.0483054813650625</c:v>
                </c:pt>
                <c:pt idx="2">
                  <c:v>8.2818420979832474</c:v>
                </c:pt>
                <c:pt idx="3">
                  <c:v>8.5243680971498623</c:v>
                </c:pt>
                <c:pt idx="4">
                  <c:v>8.5735807808117066</c:v>
                </c:pt>
                <c:pt idx="5">
                  <c:v>8.6337261289895988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Sheet1!$C$2:$C$11</c:f>
              <c:numCache>
                <c:formatCode>General</c:formatCode>
                <c:ptCount val="10"/>
                <c:pt idx="2">
                  <c:v>9.3412437763170164</c:v>
                </c:pt>
                <c:pt idx="3">
                  <c:v>9.4487091931520517</c:v>
                </c:pt>
                <c:pt idx="4">
                  <c:v>9.3783973121654061</c:v>
                </c:pt>
                <c:pt idx="5">
                  <c:v>9.1606353475035487</c:v>
                </c:pt>
                <c:pt idx="6">
                  <c:v>9.1540799270198043</c:v>
                </c:pt>
                <c:pt idx="7">
                  <c:v>9.320969319489123</c:v>
                </c:pt>
                <c:pt idx="8">
                  <c:v>9.3574534308576407</c:v>
                </c:pt>
                <c:pt idx="9">
                  <c:v>9.5757020757020754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B6. During your antenatal check-ups, did your midwives listen to you?</c:v>
                  </c:pt>
                </c:lvl>
              </c:multiLvlStrCache>
            </c:multiLvlStrRef>
          </c:cat>
          <c:val>
            <c:numRef>
              <c:f>Sheet1!$D$2:$D$11</c:f>
              <c:numCache>
                <c:formatCode>General</c:formatCode>
                <c:ptCount val="10"/>
                <c:pt idx="0">
                  <c:v>8.9028019365767719</c:v>
                </c:pt>
                <c:pt idx="1">
                  <c:v>8.9248449791129403</c:v>
                </c:pt>
                <c:pt idx="2">
                  <c:v>9.0527348710731523</c:v>
                </c:pt>
                <c:pt idx="3">
                  <c:v>9.0324050883241629</c:v>
                </c:pt>
                <c:pt idx="4">
                  <c:v>9.0978396285934071</c:v>
                </c:pt>
                <c:pt idx="5">
                  <c:v>8.8572132384618474</c:v>
                </c:pt>
                <c:pt idx="6">
                  <c:v>8.9470354669066783</c:v>
                </c:pt>
                <c:pt idx="7">
                  <c:v>9.1309098581023687</c:v>
                </c:pt>
                <c:pt idx="8">
                  <c:v>9.0754403048852037</c:v>
                </c:pt>
                <c:pt idx="9">
                  <c:v>9.1510261764941756</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Sheet1!$C$2:$C$11</c:f>
              <c:numCache>
                <c:formatCode>General</c:formatCode>
                <c:ptCount val="10"/>
                <c:pt idx="2">
                  <c:v>8.7793621187403694</c:v>
                </c:pt>
                <c:pt idx="3">
                  <c:v>9.0907249463377156</c:v>
                </c:pt>
                <c:pt idx="4">
                  <c:v>9.2934479159746459</c:v>
                </c:pt>
                <c:pt idx="5">
                  <c:v>8.9770873353981937</c:v>
                </c:pt>
                <c:pt idx="6">
                  <c:v>8.7580779586418345</c:v>
                </c:pt>
                <c:pt idx="7">
                  <c:v>8.7838431426570356</c:v>
                </c:pt>
                <c:pt idx="8">
                  <c:v>8.8953244529607858</c:v>
                </c:pt>
                <c:pt idx="9">
                  <c:v>9.2854551424924789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B9. During your pregnancy, if you contacted a midwifery team, were you given the help you needed?</c:v>
                  </c:pt>
                </c:lvl>
              </c:multiLvlStrCache>
            </c:multiLvlStrRef>
          </c:cat>
          <c:val>
            <c:numRef>
              <c:f>Sheet1!$D$2:$D$11</c:f>
              <c:numCache>
                <c:formatCode>General</c:formatCode>
                <c:ptCount val="10"/>
                <c:pt idx="0">
                  <c:v>8.3666306219574569</c:v>
                </c:pt>
                <c:pt idx="1">
                  <c:v>8.4549624252650926</c:v>
                </c:pt>
                <c:pt idx="2">
                  <c:v>8.4182007887015846</c:v>
                </c:pt>
                <c:pt idx="3">
                  <c:v>8.368830845076582</c:v>
                </c:pt>
                <c:pt idx="4">
                  <c:v>8.4959279367530325</c:v>
                </c:pt>
                <c:pt idx="5">
                  <c:v>8.2388614300335323</c:v>
                </c:pt>
                <c:pt idx="6">
                  <c:v>8.1382911333597612</c:v>
                </c:pt>
                <c:pt idx="7">
                  <c:v>8.369775290466988</c:v>
                </c:pt>
                <c:pt idx="8">
                  <c:v>8.3229642552940675</c:v>
                </c:pt>
                <c:pt idx="9">
                  <c:v>8.4553095815579464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Sheet1!$C$2:$C$6</c:f>
              <c:numCache>
                <c:formatCode>General</c:formatCode>
                <c:ptCount val="5"/>
                <c:pt idx="0">
                  <c:v>9.0245880533878733</c:v>
                </c:pt>
                <c:pt idx="1">
                  <c:v>8.9382788310401047</c:v>
                </c:pt>
                <c:pt idx="2">
                  <c:v>9.2101064850935099</c:v>
                </c:pt>
                <c:pt idx="3">
                  <c:v>9.3623593289105607</c:v>
                </c:pt>
                <c:pt idx="4">
                  <c:v>9.5954127750199056</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2021</c:v>
                  </c:pt>
                  <c:pt idx="1">
                    <c:v>2022</c:v>
                  </c:pt>
                  <c:pt idx="2">
                    <c:v>2023</c:v>
                  </c:pt>
                  <c:pt idx="3">
                    <c:v>2024</c:v>
                  </c:pt>
                  <c:pt idx="4">
                    <c:v>2025</c:v>
                  </c:pt>
                </c:lvl>
                <c:lvl>
                  <c:pt idx="0">
                    <c:v>B8. Were you given enough support for your mental health during your pregnancy?</c:v>
                  </c:pt>
                </c:lvl>
              </c:multiLvlStrCache>
            </c:multiLvlStrRef>
          </c:cat>
          <c:val>
            <c:numRef>
              <c:f>Sheet1!$D$2:$D$6</c:f>
              <c:numCache>
                <c:formatCode>General</c:formatCode>
                <c:ptCount val="5"/>
                <c:pt idx="0">
                  <c:v>8.3557029138597052</c:v>
                </c:pt>
                <c:pt idx="1">
                  <c:v>8.5927382309738078</c:v>
                </c:pt>
                <c:pt idx="2">
                  <c:v>8.8053875402098356</c:v>
                </c:pt>
                <c:pt idx="3">
                  <c:v>8.911946371159571</c:v>
                </c:pt>
                <c:pt idx="4">
                  <c:v>8.9736248367367377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Sheet1!$C$2:$C$7</c:f>
              <c:numCache>
                <c:formatCode>General</c:formatCode>
                <c:ptCount val="6"/>
                <c:pt idx="0">
                  <c:v>9.5884351085418462</c:v>
                </c:pt>
                <c:pt idx="1">
                  <c:v>9.2171242187371814</c:v>
                </c:pt>
                <c:pt idx="2">
                  <c:v>9.1488318341340946</c:v>
                </c:pt>
                <c:pt idx="3">
                  <c:v>9.4102178458782646</c:v>
                </c:pt>
                <c:pt idx="4">
                  <c:v>9.3246124927204228</c:v>
                </c:pt>
                <c:pt idx="5">
                  <c:v>9.3513695003680404</c:v>
                </c:pt>
              </c:numCache>
            </c:numRef>
          </c:val>
          <c:smooth val="0"/>
          <c:extLst>
            <c:ext xmlns:c16="http://schemas.microsoft.com/office/drawing/2014/chart" uri="{C3380CC4-5D6E-409C-BE32-E72D297353CC}">
              <c16:uniqueId val="{00000000-CD47-4F73-BA20-5F40ADCFAEA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B11. Thinking about your antenatal care, were you involved in decisions about your care?</c:v>
                  </c:pt>
                </c:lvl>
              </c:multiLvlStrCache>
            </c:multiLvlStrRef>
          </c:cat>
          <c:val>
            <c:numRef>
              <c:f>Sheet1!$D$2:$D$7</c:f>
              <c:numCache>
                <c:formatCode>General</c:formatCode>
                <c:ptCount val="6"/>
                <c:pt idx="0">
                  <c:v>9.0358580575956697</c:v>
                </c:pt>
                <c:pt idx="1">
                  <c:v>8.6938885809229536</c:v>
                </c:pt>
                <c:pt idx="2">
                  <c:v>8.766917148587769</c:v>
                </c:pt>
                <c:pt idx="3">
                  <c:v>8.9173436662804271</c:v>
                </c:pt>
                <c:pt idx="4">
                  <c:v>8.8535719455837789</c:v>
                </c:pt>
                <c:pt idx="5">
                  <c:v>9.0037600292098539</c:v>
                </c:pt>
              </c:numCache>
            </c:numRef>
          </c:val>
          <c:smooth val="0"/>
          <c:extLst>
            <c:ext xmlns:c16="http://schemas.microsoft.com/office/drawing/2014/chart" uri="{C3380CC4-5D6E-409C-BE32-E72D297353CC}">
              <c16:uniqueId val="{00000001-CD47-4F73-BA20-5F40ADCFAEA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Sheet1!$C$2:$C$11</c:f>
              <c:numCache>
                <c:formatCode>General</c:formatCode>
                <c:ptCount val="10"/>
                <c:pt idx="2">
                  <c:v>9.5381161135481758</c:v>
                </c:pt>
                <c:pt idx="3">
                  <c:v>9.4054175386566961</c:v>
                </c:pt>
                <c:pt idx="4">
                  <c:v>9.6793877181676358</c:v>
                </c:pt>
                <c:pt idx="5">
                  <c:v>9.4485442654033793</c:v>
                </c:pt>
                <c:pt idx="6">
                  <c:v>9.4623304291351698</c:v>
                </c:pt>
                <c:pt idx="7">
                  <c:v>9.6064464417753737</c:v>
                </c:pt>
                <c:pt idx="8">
                  <c:v>9.593429419047439</c:v>
                </c:pt>
                <c:pt idx="9">
                  <c:v>9.6806697235325867</c:v>
                </c:pt>
              </c:numCache>
            </c:numRef>
          </c:val>
          <c:smooth val="0"/>
          <c:extLst>
            <c:ext xmlns:c16="http://schemas.microsoft.com/office/drawing/2014/chart" uri="{C3380CC4-5D6E-409C-BE32-E72D297353CC}">
              <c16:uniqueId val="{00000000-5F92-479A-8E1F-D0E7C1A56B61}"/>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B10. Thinking about your antenatal care, were you spoken to in a way you could understand?</c:v>
                  </c:pt>
                </c:lvl>
              </c:multiLvlStrCache>
            </c:multiLvlStrRef>
          </c:cat>
          <c:val>
            <c:numRef>
              <c:f>Sheet1!$D$2:$D$11</c:f>
              <c:numCache>
                <c:formatCode>General</c:formatCode>
                <c:ptCount val="10"/>
                <c:pt idx="0">
                  <c:v>9.3357423134631432</c:v>
                </c:pt>
                <c:pt idx="1">
                  <c:v>9.42553606384066</c:v>
                </c:pt>
                <c:pt idx="2">
                  <c:v>9.4059199762485495</c:v>
                </c:pt>
                <c:pt idx="3">
                  <c:v>9.4088156795391598</c:v>
                </c:pt>
                <c:pt idx="4">
                  <c:v>9.4603529019848978</c:v>
                </c:pt>
                <c:pt idx="5">
                  <c:v>9.2710028794880479</c:v>
                </c:pt>
                <c:pt idx="6">
                  <c:v>9.3050064703949111</c:v>
                </c:pt>
                <c:pt idx="7">
                  <c:v>9.366178398382548</c:v>
                </c:pt>
                <c:pt idx="8">
                  <c:v>9.3514294033576082</c:v>
                </c:pt>
                <c:pt idx="9">
                  <c:v>9.4261168163505555</c:v>
                </c:pt>
              </c:numCache>
            </c:numRef>
          </c:val>
          <c:smooth val="0"/>
          <c:extLst>
            <c:ext xmlns:c16="http://schemas.microsoft.com/office/drawing/2014/chart" uri="{C3380CC4-5D6E-409C-BE32-E72D297353CC}">
              <c16:uniqueId val="{00000001-5F92-479A-8E1F-D0E7C1A56B61}"/>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Sheet1!$C$2:$C$5</c:f>
              <c:numCache>
                <c:formatCode>General</c:formatCode>
                <c:ptCount val="4"/>
                <c:pt idx="0">
                  <c:v>8.9183354553248613</c:v>
                </c:pt>
                <c:pt idx="1">
                  <c:v>8.880525478894997</c:v>
                </c:pt>
                <c:pt idx="2">
                  <c:v>8.7899627665705591</c:v>
                </c:pt>
                <c:pt idx="3">
                  <c:v>9.0412645566701251</c:v>
                </c:pt>
              </c:numCache>
            </c:numRef>
          </c:val>
          <c:smooth val="0"/>
          <c:extLst>
            <c:ext xmlns:c16="http://schemas.microsoft.com/office/drawing/2014/chart" uri="{C3380CC4-5D6E-409C-BE32-E72D297353CC}">
              <c16:uniqueId val="{00000000-856E-49A1-880D-C521EAD26CF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B13. Did you have confidence and trust in the staff caring for you during your antenatal care?</c:v>
                  </c:pt>
                </c:lvl>
              </c:multiLvlStrCache>
            </c:multiLvlStrRef>
          </c:cat>
          <c:val>
            <c:numRef>
              <c:f>Sheet1!$D$2:$D$5</c:f>
              <c:numCache>
                <c:formatCode>General</c:formatCode>
                <c:ptCount val="4"/>
                <c:pt idx="0">
                  <c:v>8.1901481944828767</c:v>
                </c:pt>
                <c:pt idx="1">
                  <c:v>8.402609777939114</c:v>
                </c:pt>
                <c:pt idx="2">
                  <c:v>8.2883169714916747</c:v>
                </c:pt>
                <c:pt idx="3">
                  <c:v>8.4496893254324767</c:v>
                </c:pt>
              </c:numCache>
            </c:numRef>
          </c:val>
          <c:smooth val="0"/>
          <c:extLst>
            <c:ext xmlns:c16="http://schemas.microsoft.com/office/drawing/2014/chart" uri="{C3380CC4-5D6E-409C-BE32-E72D297353CC}">
              <c16:uniqueId val="{00000001-856E-49A1-880D-C521EAD26CF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Sheet1!$C$2:$C$7</c:f>
              <c:numCache>
                <c:formatCode>General</c:formatCode>
                <c:ptCount val="6"/>
                <c:pt idx="0">
                  <c:v>7.1594246472857668</c:v>
                </c:pt>
                <c:pt idx="1">
                  <c:v>7.5562377390043034</c:v>
                </c:pt>
                <c:pt idx="2">
                  <c:v>7.1889051124730834</c:v>
                </c:pt>
                <c:pt idx="3">
                  <c:v>8.4553025298836264</c:v>
                </c:pt>
                <c:pt idx="4">
                  <c:v>7.9038226008676409</c:v>
                </c:pt>
                <c:pt idx="5">
                  <c:v>8.6096806047985357</c:v>
                </c:pt>
              </c:numCache>
            </c:numRef>
          </c:val>
          <c:smooth val="0"/>
          <c:extLst>
            <c:ext xmlns:c16="http://schemas.microsoft.com/office/drawing/2014/chart" uri="{C3380CC4-5D6E-409C-BE32-E72D297353CC}">
              <c16:uniqueId val="{00000000-86DD-4E2B-A44E-549E18CF3EF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B12. During your pregnancy, did midwives provide relevant information about feeding your baby?</c:v>
                  </c:pt>
                </c:lvl>
              </c:multiLvlStrCache>
            </c:multiLvlStrRef>
          </c:cat>
          <c:val>
            <c:numRef>
              <c:f>Sheet1!$D$2:$D$7</c:f>
              <c:numCache>
                <c:formatCode>General</c:formatCode>
                <c:ptCount val="6"/>
                <c:pt idx="0">
                  <c:v>7.1159061368225203</c:v>
                </c:pt>
                <c:pt idx="1">
                  <c:v>6.7120960095194144</c:v>
                </c:pt>
                <c:pt idx="2">
                  <c:v>6.7639218230978653</c:v>
                </c:pt>
                <c:pt idx="3">
                  <c:v>7.1039221675835051</c:v>
                </c:pt>
                <c:pt idx="4">
                  <c:v>7.0850048152311293</c:v>
                </c:pt>
                <c:pt idx="5">
                  <c:v>7.3313148272089039</c:v>
                </c:pt>
              </c:numCache>
            </c:numRef>
          </c:val>
          <c:smooth val="0"/>
          <c:extLst>
            <c:ext xmlns:c16="http://schemas.microsoft.com/office/drawing/2014/chart" uri="{C3380CC4-5D6E-409C-BE32-E72D297353CC}">
              <c16:uniqueId val="{00000001-86DD-4E2B-A44E-549E18CF3EF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Sheet1!$C$2:$C$4</c:f>
              <c:numCache>
                <c:formatCode>General</c:formatCode>
                <c:ptCount val="3"/>
                <c:pt idx="0">
                  <c:v>9.7092856390889022</c:v>
                </c:pt>
                <c:pt idx="1">
                  <c:v>9.592192210201814</c:v>
                </c:pt>
                <c:pt idx="2">
                  <c:v>9.4721393098635218</c:v>
                </c:pt>
              </c:numCache>
            </c:numRef>
          </c:val>
          <c:smooth val="0"/>
          <c:extLst>
            <c:ext xmlns:c16="http://schemas.microsoft.com/office/drawing/2014/chart" uri="{C3380CC4-5D6E-409C-BE32-E72D297353CC}">
              <c16:uniqueId val="{00000000-03A8-46C0-8138-3A8CE42F7C5F}"/>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B15. If you raised a concern during your antenatal care, did you feel that it was taken seriously?</c:v>
                  </c:pt>
                </c:lvl>
              </c:multiLvlStrCache>
            </c:multiLvlStrRef>
          </c:cat>
          <c:val>
            <c:numRef>
              <c:f>Sheet1!$D$2:$D$4</c:f>
              <c:numCache>
                <c:formatCode>General</c:formatCode>
                <c:ptCount val="3"/>
                <c:pt idx="0">
                  <c:v>8.8360443401317461</c:v>
                </c:pt>
                <c:pt idx="1">
                  <c:v>8.7743502890331211</c:v>
                </c:pt>
                <c:pt idx="2">
                  <c:v>8.8936382646953334</c:v>
                </c:pt>
              </c:numCache>
            </c:numRef>
          </c:val>
          <c:smooth val="0"/>
          <c:extLst>
            <c:ext xmlns:c16="http://schemas.microsoft.com/office/drawing/2014/chart" uri="{C3380CC4-5D6E-409C-BE32-E72D297353CC}">
              <c16:uniqueId val="{00000001-03A8-46C0-8138-3A8CE42F7C5F}"/>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Sheet1!$C$2:$C$5</c:f>
              <c:numCache>
                <c:formatCode>General</c:formatCode>
                <c:ptCount val="4"/>
                <c:pt idx="0">
                  <c:v>9.6233113868330946</c:v>
                </c:pt>
                <c:pt idx="1">
                  <c:v>9.6831706933115207</c:v>
                </c:pt>
                <c:pt idx="2">
                  <c:v>9.4162452526116169</c:v>
                </c:pt>
                <c:pt idx="3">
                  <c:v>9.5598228698258954</c:v>
                </c:pt>
              </c:numCache>
            </c:numRef>
          </c:val>
          <c:smooth val="0"/>
          <c:extLst>
            <c:ext xmlns:c16="http://schemas.microsoft.com/office/drawing/2014/chart" uri="{C3380CC4-5D6E-409C-BE32-E72D297353CC}">
              <c16:uniqueId val="{00000000-3977-4E46-88C3-7D0B4AEC5C2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B14. Thinking about your antenatal care, were you treated with respect and dignity?</c:v>
                  </c:pt>
                </c:lvl>
              </c:multiLvlStrCache>
            </c:multiLvlStrRef>
          </c:cat>
          <c:val>
            <c:numRef>
              <c:f>Sheet1!$D$2:$D$5</c:f>
              <c:numCache>
                <c:formatCode>General</c:formatCode>
                <c:ptCount val="4"/>
                <c:pt idx="0">
                  <c:v>9.2084398554074678</c:v>
                </c:pt>
                <c:pt idx="1">
                  <c:v>9.308193534110238</c:v>
                </c:pt>
                <c:pt idx="2">
                  <c:v>9.2675705260634036</c:v>
                </c:pt>
                <c:pt idx="3">
                  <c:v>9.3491095500423285</c:v>
                </c:pt>
              </c:numCache>
            </c:numRef>
          </c:val>
          <c:smooth val="0"/>
          <c:extLst>
            <c:ext xmlns:c16="http://schemas.microsoft.com/office/drawing/2014/chart" uri="{C3380CC4-5D6E-409C-BE32-E72D297353CC}">
              <c16:uniqueId val="{00000001-3977-4E46-88C3-7D0B4AEC5C2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B85-4ADF-9579-DD49A5484813}"/>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B85-4ADF-9579-DD49A5484813}"/>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B85-4ADF-9579-DD49A5484813}"/>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4B85-4ADF-9579-DD49A5484813}"/>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B85-4ADF-9579-DD49A5484813}"/>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B85-4ADF-9579-DD49A5484813}"/>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4B85-4ADF-9579-DD49A5484813}"/>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4B85-4ADF-9579-DD49A5484813}"/>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4B85-4ADF-9579-DD49A5484813}"/>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4B85-4ADF-9579-DD49A5484813}"/>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4B85-4ADF-9579-DD49A5484813}"/>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4B85-4ADF-9579-DD49A5484813}"/>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4B85-4ADF-9579-DD49A5484813}"/>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4B85-4ADF-9579-DD49A5484813}"/>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4B85-4ADF-9579-DD49A5484813}"/>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4B85-4ADF-9579-DD49A548481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8.6096806047985357</c:v>
                </c:pt>
                <c:pt idx="1">
                  <c:v>8.1942878948426934</c:v>
                </c:pt>
                <c:pt idx="2">
                  <c:v>7.391310414573308</c:v>
                </c:pt>
                <c:pt idx="3">
                  <c:v>7.1559141877089809</c:v>
                </c:pt>
                <c:pt idx="4">
                  <c:v>7.4769311790048052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4B85-4ADF-9579-DD49A548481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7.3313148272089039</c:v>
                </c:pt>
                <c:pt idx="1">
                  <c:v>7.0984121109983276</c:v>
                </c:pt>
                <c:pt idx="2">
                  <c:v>6.3160471737031072</c:v>
                </c:pt>
                <c:pt idx="3">
                  <c:v>6.1530225076975773</c:v>
                </c:pt>
                <c:pt idx="4">
                  <c:v>6.5047790663973224</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4B85-4ADF-9579-DD49A548481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spPr>
        <a:noFill/>
        <a:ln>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Sheet1!$C$2:$C$3</c:f>
              <c:numCache>
                <c:formatCode>General</c:formatCode>
                <c:ptCount val="2"/>
                <c:pt idx="0">
                  <c:v>8.859561338172945</c:v>
                </c:pt>
                <c:pt idx="1">
                  <c:v>8.8882249284667445</c:v>
                </c:pt>
              </c:numCache>
            </c:numRef>
          </c:val>
          <c:smooth val="0"/>
          <c:extLst>
            <c:ext xmlns:c16="http://schemas.microsoft.com/office/drawing/2014/chart" uri="{C3380CC4-5D6E-409C-BE32-E72D297353CC}">
              <c16:uniqueId val="{00000000-3584-425F-84D3-84F8F57FE50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B16. Thinking about your antenatal care, were you given information about any warning signs to look out for during your pregnancy?</c:v>
                  </c:pt>
                </c:lvl>
              </c:multiLvlStrCache>
            </c:multiLvlStrRef>
          </c:cat>
          <c:val>
            <c:numRef>
              <c:f>Sheet1!$D$2:$D$3</c:f>
              <c:numCache>
                <c:formatCode>General</c:formatCode>
                <c:ptCount val="2"/>
                <c:pt idx="0">
                  <c:v>8.5768444999070699</c:v>
                </c:pt>
                <c:pt idx="1">
                  <c:v>8.6756535380980395</c:v>
                </c:pt>
              </c:numCache>
            </c:numRef>
          </c:val>
          <c:smooth val="0"/>
          <c:extLst>
            <c:ext xmlns:c16="http://schemas.microsoft.com/office/drawing/2014/chart" uri="{C3380CC4-5D6E-409C-BE32-E72D297353CC}">
              <c16:uniqueId val="{00000001-3584-425F-84D3-84F8F57FE509}"/>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Sheet1!$C$2:$C$11</c:f>
              <c:numCache>
                <c:formatCode>General</c:formatCode>
                <c:ptCount val="10"/>
                <c:pt idx="2">
                  <c:v>9.0080898446715167</c:v>
                </c:pt>
                <c:pt idx="3">
                  <c:v>8.4702095574974461</c:v>
                </c:pt>
                <c:pt idx="4">
                  <c:v>9.0537772647186667</c:v>
                </c:pt>
                <c:pt idx="5">
                  <c:v>8.4640071919325912</c:v>
                </c:pt>
                <c:pt idx="6">
                  <c:v>8.2002455049734877</c:v>
                </c:pt>
                <c:pt idx="7">
                  <c:v>9.2135298366098404</c:v>
                </c:pt>
                <c:pt idx="8">
                  <c:v>8.3081473415347169</c:v>
                </c:pt>
                <c:pt idx="9">
                  <c:v>9.2980608682560888</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C6. At the start of your labour, did you feel that you were given appropriate advice and support when you contacted a midwife or the hospital?</c:v>
                  </c:pt>
                </c:lvl>
              </c:multiLvlStrCache>
            </c:multiLvlStrRef>
          </c:cat>
          <c:val>
            <c:numRef>
              <c:f>Sheet1!$D$2:$D$11</c:f>
              <c:numCache>
                <c:formatCode>General</c:formatCode>
                <c:ptCount val="10"/>
                <c:pt idx="0">
                  <c:v>8.5515104815789655</c:v>
                </c:pt>
                <c:pt idx="1">
                  <c:v>8.6437002246101837</c:v>
                </c:pt>
                <c:pt idx="2">
                  <c:v>8.7500742582760491</c:v>
                </c:pt>
                <c:pt idx="3">
                  <c:v>8.6620793975416799</c:v>
                </c:pt>
                <c:pt idx="4">
                  <c:v>8.7783629500047944</c:v>
                </c:pt>
                <c:pt idx="5">
                  <c:v>8.3860577272461221</c:v>
                </c:pt>
                <c:pt idx="6">
                  <c:v>8.2410929639820214</c:v>
                </c:pt>
                <c:pt idx="7">
                  <c:v>8.574766280442514</c:v>
                </c:pt>
                <c:pt idx="8">
                  <c:v>8.4040690143556631</c:v>
                </c:pt>
                <c:pt idx="9">
                  <c:v>8.5139199657075189</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Sheet1!$C$2:$C$5</c:f>
              <c:numCache>
                <c:formatCode>General</c:formatCode>
                <c:ptCount val="4"/>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C4. Before you were induced, were you given appropriate information and advice on the risks associated with an induced labour?</c:v>
                  </c:pt>
                </c:lvl>
              </c:multiLvlStrCache>
            </c:multiLvlStrRef>
          </c:cat>
          <c:val>
            <c:numRef>
              <c:f>Sheet1!$D$2:$D$5</c:f>
              <c:numCache>
                <c:formatCode>General</c:formatCode>
                <c:ptCount val="4"/>
                <c:pt idx="0">
                  <c:v>6.3624269272493228</c:v>
                </c:pt>
                <c:pt idx="1">
                  <c:v>7.0162996797116337</c:v>
                </c:pt>
                <c:pt idx="2">
                  <c:v>7.4287597862890644</c:v>
                </c:pt>
                <c:pt idx="3">
                  <c:v>7.5627687641696664</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Sheet1!$C$2:$C$4</c:f>
              <c:numCache>
                <c:formatCode>General</c:formatCode>
                <c:ptCount val="3"/>
                <c:pt idx="0">
                  <c:v>8.1994959209969167</c:v>
                </c:pt>
                <c:pt idx="1">
                  <c:v>7.0486816207432152</c:v>
                </c:pt>
                <c:pt idx="2">
                  <c:v>8.0162167932315054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C8. Do you think your healthcare professionals did everything they could to help manage your pain during labour and birth?</c:v>
                  </c:pt>
                </c:lvl>
              </c:multiLvlStrCache>
            </c:multiLvlStrRef>
          </c:cat>
          <c:val>
            <c:numRef>
              <c:f>Sheet1!$D$2:$D$4</c:f>
              <c:numCache>
                <c:formatCode>General</c:formatCode>
                <c:ptCount val="3"/>
                <c:pt idx="0">
                  <c:v>7.5002511091369302</c:v>
                </c:pt>
                <c:pt idx="1">
                  <c:v>7.4791817333960608</c:v>
                </c:pt>
                <c:pt idx="2">
                  <c:v>7.6157576160164524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Sheet1!$C$2:$C$3</c:f>
              <c:numCache>
                <c:formatCode>General</c:formatCode>
                <c:ptCount val="2"/>
                <c:pt idx="0">
                  <c:v>9.3299852035040409</c:v>
                </c:pt>
                <c:pt idx="1">
                  <c:v>9.4304040228056163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C7. During your labour, were you ever sent home when you were worried about yourself or your baby?</c:v>
                  </c:pt>
                </c:lvl>
              </c:multiLvlStrCache>
            </c:multiLvlStrRef>
          </c:cat>
          <c:val>
            <c:numRef>
              <c:f>Sheet1!$D$2:$D$3</c:f>
              <c:numCache>
                <c:formatCode>General</c:formatCode>
                <c:ptCount val="2"/>
                <c:pt idx="0">
                  <c:v>9.0476517122771387</c:v>
                </c:pt>
                <c:pt idx="1">
                  <c:v>9.1258539919523542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Sheet1!$C$2:$C$11</c:f>
              <c:numCache>
                <c:formatCode>General</c:formatCode>
                <c:ptCount val="10"/>
                <c:pt idx="2">
                  <c:v>9.5705454398271961</c:v>
                </c:pt>
                <c:pt idx="3">
                  <c:v>9.796451443570902</c:v>
                </c:pt>
                <c:pt idx="4">
                  <c:v>9.7537034632129345</c:v>
                </c:pt>
                <c:pt idx="5">
                  <c:v>8.9308624178879743</c:v>
                </c:pt>
                <c:pt idx="6">
                  <c:v>8.9765118534251034</c:v>
                </c:pt>
                <c:pt idx="7">
                  <c:v>9.8195110890552275</c:v>
                </c:pt>
                <c:pt idx="8">
                  <c:v>9.2189102808805945</c:v>
                </c:pt>
                <c:pt idx="9">
                  <c:v>9.5550602572226531</c:v>
                </c:pt>
              </c:numCache>
            </c:numRef>
          </c:val>
          <c:smooth val="0"/>
          <c:extLst>
            <c:ext xmlns:c16="http://schemas.microsoft.com/office/drawing/2014/chart" uri="{C3380CC4-5D6E-409C-BE32-E72D297353CC}">
              <c16:uniqueId val="{00000000-4D00-441D-9323-1C8E039655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C9. If your partner or someone else close to you was involved in your care during labour and birth, were they able to be involved as much as they wanted?</c:v>
                  </c:pt>
                </c:lvl>
              </c:multiLvlStrCache>
            </c:multiLvlStrRef>
          </c:cat>
          <c:val>
            <c:numRef>
              <c:f>Sheet1!$D$2:$D$11</c:f>
              <c:numCache>
                <c:formatCode>General</c:formatCode>
                <c:ptCount val="10"/>
                <c:pt idx="0">
                  <c:v>9.4778919089488305</c:v>
                </c:pt>
                <c:pt idx="1">
                  <c:v>9.4952748601319481</c:v>
                </c:pt>
                <c:pt idx="2">
                  <c:v>9.6355280323492156</c:v>
                </c:pt>
                <c:pt idx="3">
                  <c:v>9.6524977847976796</c:v>
                </c:pt>
                <c:pt idx="4">
                  <c:v>9.6812766674948545</c:v>
                </c:pt>
                <c:pt idx="5">
                  <c:v>8.4449903644190787</c:v>
                </c:pt>
                <c:pt idx="6">
                  <c:v>9.0594986589565654</c:v>
                </c:pt>
                <c:pt idx="7">
                  <c:v>9.4340368304262316</c:v>
                </c:pt>
                <c:pt idx="8">
                  <c:v>9.3985576334212944</c:v>
                </c:pt>
                <c:pt idx="9">
                  <c:v>9.4992383993928105</c:v>
                </c:pt>
              </c:numCache>
            </c:numRef>
          </c:val>
          <c:smooth val="0"/>
          <c:extLst>
            <c:ext xmlns:c16="http://schemas.microsoft.com/office/drawing/2014/chart" uri="{C3380CC4-5D6E-409C-BE32-E72D297353CC}">
              <c16:uniqueId val="{00000001-4D00-441D-9323-1C8E039655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Sheet1!$C$2:$C$9</c:f>
              <c:numCache>
                <c:formatCode>General</c:formatCode>
                <c:ptCount val="8"/>
                <c:pt idx="0">
                  <c:v>8.2680390740902485</c:v>
                </c:pt>
                <c:pt idx="1">
                  <c:v>8.0967130447981202</c:v>
                </c:pt>
                <c:pt idx="2">
                  <c:v>8.4048715778914609</c:v>
                </c:pt>
                <c:pt idx="3">
                  <c:v>7.9695259971295638</c:v>
                </c:pt>
                <c:pt idx="4">
                  <c:v>7.7007502275566244</c:v>
                </c:pt>
                <c:pt idx="5">
                  <c:v>7.5368350714498638</c:v>
                </c:pt>
                <c:pt idx="6">
                  <c:v>7.5916406951402413</c:v>
                </c:pt>
                <c:pt idx="7">
                  <c:v>8.5658256946846532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C11. Were you (and / or your partner or a companion) left alone by midwives or doctors at a time when it worried you?</c:v>
                  </c:pt>
                </c:lvl>
              </c:multiLvlStrCache>
            </c:multiLvlStrRef>
          </c:cat>
          <c:val>
            <c:numRef>
              <c:f>Sheet1!$D$2:$D$9</c:f>
              <c:numCache>
                <c:formatCode>General</c:formatCode>
                <c:ptCount val="8"/>
                <c:pt idx="0">
                  <c:v>7.8222845916999173</c:v>
                </c:pt>
                <c:pt idx="1">
                  <c:v>7.7927108974574653</c:v>
                </c:pt>
                <c:pt idx="2">
                  <c:v>7.9066599603702654</c:v>
                </c:pt>
                <c:pt idx="3">
                  <c:v>7.5284755670420713</c:v>
                </c:pt>
                <c:pt idx="4">
                  <c:v>7.4473159598574066</c:v>
                </c:pt>
                <c:pt idx="5">
                  <c:v>7.5269905745928192</c:v>
                </c:pt>
                <c:pt idx="6">
                  <c:v>7.5676983240889966</c:v>
                </c:pt>
                <c:pt idx="7">
                  <c:v>7.7317462553218341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Sheet1!$C$2:$C$11</c:f>
              <c:numCache>
                <c:formatCode>General</c:formatCode>
                <c:ptCount val="10"/>
                <c:pt idx="2">
                  <c:v>9.3451476524211063</c:v>
                </c:pt>
                <c:pt idx="3">
                  <c:v>9.5768868928127677</c:v>
                </c:pt>
                <c:pt idx="4">
                  <c:v>9.130463162219403</c:v>
                </c:pt>
                <c:pt idx="5">
                  <c:v>9.2861295341317582</c:v>
                </c:pt>
                <c:pt idx="6">
                  <c:v>9.207751560419581</c:v>
                </c:pt>
                <c:pt idx="7">
                  <c:v>9.0868500250661164</c:v>
                </c:pt>
                <c:pt idx="8">
                  <c:v>9.0429157780474956</c:v>
                </c:pt>
                <c:pt idx="9">
                  <c:v>9.6250218090994775</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C10. Did the staff treating and examining you introduce themselves?</c:v>
                  </c:pt>
                </c:lvl>
              </c:multiLvlStrCache>
            </c:multiLvlStrRef>
          </c:cat>
          <c:val>
            <c:numRef>
              <c:f>Sheet1!$D$2:$D$11</c:f>
              <c:numCache>
                <c:formatCode>General</c:formatCode>
                <c:ptCount val="10"/>
                <c:pt idx="0">
                  <c:v>9.044741276008148</c:v>
                </c:pt>
                <c:pt idx="1">
                  <c:v>9.1136019108554631</c:v>
                </c:pt>
                <c:pt idx="2">
                  <c:v>9.2378018301646954</c:v>
                </c:pt>
                <c:pt idx="3">
                  <c:v>9.2264243256444427</c:v>
                </c:pt>
                <c:pt idx="4">
                  <c:v>9.2847156193810996</c:v>
                </c:pt>
                <c:pt idx="5">
                  <c:v>8.9071709641858323</c:v>
                </c:pt>
                <c:pt idx="6">
                  <c:v>9.0138397003641568</c:v>
                </c:pt>
                <c:pt idx="7">
                  <c:v>9.1399632192225297</c:v>
                </c:pt>
                <c:pt idx="8">
                  <c:v>9.0756118566715589</c:v>
                </c:pt>
                <c:pt idx="9">
                  <c:v>9.1356595775755292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Sheet1!$C$2:$C$7</c:f>
              <c:numCache>
                <c:formatCode>General</c:formatCode>
                <c:ptCount val="6"/>
                <c:pt idx="0">
                  <c:v>9.1705565024743159</c:v>
                </c:pt>
                <c:pt idx="1">
                  <c:v>9.0268519207499889</c:v>
                </c:pt>
                <c:pt idx="2">
                  <c:v>8.3834309438311596</c:v>
                </c:pt>
                <c:pt idx="3">
                  <c:v>8.9269484563408081</c:v>
                </c:pt>
                <c:pt idx="4">
                  <c:v>8.489617168164914</c:v>
                </c:pt>
                <c:pt idx="5">
                  <c:v>9.236624980424617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C13. During labour and birth, were you able to get a member of staff to help you when you needed it?</c:v>
                  </c:pt>
                </c:lvl>
              </c:multiLvlStrCache>
            </c:multiLvlStrRef>
          </c:cat>
          <c:val>
            <c:numRef>
              <c:f>Sheet1!$D$2:$D$7</c:f>
              <c:numCache>
                <c:formatCode>General</c:formatCode>
                <c:ptCount val="6"/>
                <c:pt idx="0">
                  <c:v>8.9206776618865007</c:v>
                </c:pt>
                <c:pt idx="1">
                  <c:v>8.6307199026312809</c:v>
                </c:pt>
                <c:pt idx="2">
                  <c:v>8.5260363265779695</c:v>
                </c:pt>
                <c:pt idx="3">
                  <c:v>8.5987948935653655</c:v>
                </c:pt>
                <c:pt idx="4">
                  <c:v>8.5458761180638803</c:v>
                </c:pt>
                <c:pt idx="5">
                  <c:v>8.6742270014982221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Sheet1!$C$2:$C$11</c:f>
              <c:numCache>
                <c:formatCode>General</c:formatCode>
                <c:ptCount val="10"/>
                <c:pt idx="2">
                  <c:v>8.3297720192366462</c:v>
                </c:pt>
                <c:pt idx="3">
                  <c:v>8.6388014628603607</c:v>
                </c:pt>
                <c:pt idx="4">
                  <c:v>8.7375061610087492</c:v>
                </c:pt>
                <c:pt idx="5">
                  <c:v>8.6457259477009547</c:v>
                </c:pt>
                <c:pt idx="6">
                  <c:v>7.6612179169575496</c:v>
                </c:pt>
                <c:pt idx="7">
                  <c:v>8.6358407643585444</c:v>
                </c:pt>
                <c:pt idx="8">
                  <c:v>7.9658396820346926</c:v>
                </c:pt>
                <c:pt idx="9">
                  <c:v>8.720816906109933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C12. If you raised a concern during labour and birth, did you feel that it was taken seriously?</c:v>
                  </c:pt>
                </c:lvl>
              </c:multiLvlStrCache>
            </c:multiLvlStrRef>
          </c:cat>
          <c:val>
            <c:numRef>
              <c:f>Sheet1!$D$2:$D$11</c:f>
              <c:numCache>
                <c:formatCode>General</c:formatCode>
                <c:ptCount val="10"/>
                <c:pt idx="0">
                  <c:v>8.1575924359495779</c:v>
                </c:pt>
                <c:pt idx="1">
                  <c:v>8.2312864070027434</c:v>
                </c:pt>
                <c:pt idx="2">
                  <c:v>8.2095264318082712</c:v>
                </c:pt>
                <c:pt idx="3">
                  <c:v>8.2229523424384663</c:v>
                </c:pt>
                <c:pt idx="4">
                  <c:v>8.463532294237524</c:v>
                </c:pt>
                <c:pt idx="5">
                  <c:v>7.9068624933087932</c:v>
                </c:pt>
                <c:pt idx="6">
                  <c:v>7.7914586420671226</c:v>
                </c:pt>
                <c:pt idx="7">
                  <c:v>8.124799036139482</c:v>
                </c:pt>
                <c:pt idx="8">
                  <c:v>8.1158244709256007</c:v>
                </c:pt>
                <c:pt idx="9">
                  <c:v>8.218515046342775</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B15-4394-8364-4B1FC6EDB01F}"/>
              </c:ext>
            </c:extLst>
          </c:dPt>
          <c:dPt>
            <c:idx val="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B15-4394-8364-4B1FC6EDB01F}"/>
              </c:ext>
            </c:extLst>
          </c:dPt>
          <c:dPt>
            <c:idx val="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6B15-4394-8364-4B1FC6EDB01F}"/>
              </c:ext>
            </c:extLst>
          </c:dPt>
          <c:dPt>
            <c:idx val="2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B15-4394-8364-4B1FC6EDB01F}"/>
              </c:ext>
            </c:extLst>
          </c:dPt>
          <c:dPt>
            <c:idx val="2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6B15-4394-8364-4B1FC6EDB01F}"/>
              </c:ext>
            </c:extLst>
          </c:dPt>
          <c:dPt>
            <c:idx val="2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B15-4394-8364-4B1FC6EDB01F}"/>
              </c:ext>
            </c:extLst>
          </c:dPt>
          <c:dPt>
            <c:idx val="30"/>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6B15-4394-8364-4B1FC6EDB01F}"/>
              </c:ext>
            </c:extLst>
          </c:dPt>
          <c:dPt>
            <c:idx val="31"/>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B15-4394-8364-4B1FC6EDB01F}"/>
              </c:ext>
            </c:extLst>
          </c:dPt>
          <c:dPt>
            <c:idx val="32"/>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6B15-4394-8364-4B1FC6EDB01F}"/>
              </c:ext>
            </c:extLst>
          </c:dPt>
          <c:dPt>
            <c:idx val="33"/>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B15-4394-8364-4B1FC6EDB01F}"/>
              </c:ext>
            </c:extLst>
          </c:dPt>
          <c:dPt>
            <c:idx val="34"/>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6B15-4394-8364-4B1FC6EDB01F}"/>
              </c:ext>
            </c:extLst>
          </c:dPt>
          <c:dPt>
            <c:idx val="35"/>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B15-4394-8364-4B1FC6EDB01F}"/>
              </c:ext>
            </c:extLst>
          </c:dPt>
          <c:dPt>
            <c:idx val="36"/>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6B15-4394-8364-4B1FC6EDB01F}"/>
              </c:ext>
            </c:extLst>
          </c:dPt>
          <c:dPt>
            <c:idx val="37"/>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B15-4394-8364-4B1FC6EDB01F}"/>
              </c:ext>
            </c:extLst>
          </c:dPt>
          <c:dPt>
            <c:idx val="38"/>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6B15-4394-8364-4B1FC6EDB01F}"/>
              </c:ext>
            </c:extLst>
          </c:dPt>
          <c:dPt>
            <c:idx val="39"/>
            <c:invertIfNegative val="0"/>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B15-4394-8364-4B1FC6EDB01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0.0</c:formatCode>
                <c:ptCount val="5"/>
                <c:pt idx="0">
                  <c:v>4.5676901481213834</c:v>
                </c:pt>
                <c:pt idx="1">
                  <c:v>7.6560993878678989</c:v>
                </c:pt>
                <c:pt idx="2">
                  <c:v>9.0696551784834192</c:v>
                </c:pt>
                <c:pt idx="3">
                  <c:v>9.5550602572226531</c:v>
                </c:pt>
                <c:pt idx="4">
                  <c:v>9.0779682635766168</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B15-4394-8364-4B1FC6EDB01F}"/>
            </c:ext>
          </c:extLst>
        </c:ser>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0.0</c:formatCode>
                <c:ptCount val="5"/>
                <c:pt idx="0">
                  <c:v>7.3882746238334187</c:v>
                </c:pt>
                <c:pt idx="1">
                  <c:v>7.8699749005803694</c:v>
                </c:pt>
                <c:pt idx="2">
                  <c:v>9.2431141322857755</c:v>
                </c:pt>
                <c:pt idx="3">
                  <c:v>9.4992383993928105</c:v>
                </c:pt>
                <c:pt idx="4">
                  <c:v>9.0002624404804727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1-6B15-4394-8364-4B1FC6EDB01F}"/>
            </c:ext>
          </c:extLst>
        </c:ser>
        <c:dLbls>
          <c:showLegendKey val="0"/>
          <c:showVal val="0"/>
          <c:showCatName val="0"/>
          <c:showSerName val="0"/>
          <c:showPercent val="0"/>
          <c:showBubbleSize val="0"/>
        </c:dLbls>
        <c:gapWidth val="35"/>
        <c:overlap val="100"/>
        <c:axId val="85444096"/>
        <c:axId val="85482112"/>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spPr>
        <a:ln cmpd="dbl">
          <a:noFill/>
        </a:ln>
      </c:spPr>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Sheet1!$C$2:$C$11</c:f>
              <c:numCache>
                <c:formatCode>General</c:formatCode>
                <c:ptCount val="10"/>
                <c:pt idx="2">
                  <c:v>9.5172377030353505</c:v>
                </c:pt>
                <c:pt idx="3">
                  <c:v>9.6039328123941878</c:v>
                </c:pt>
                <c:pt idx="4">
                  <c:v>9.5007224735750917</c:v>
                </c:pt>
                <c:pt idx="5">
                  <c:v>9.5504213003759642</c:v>
                </c:pt>
                <c:pt idx="6">
                  <c:v>9.3043076621939456</c:v>
                </c:pt>
                <c:pt idx="7">
                  <c:v>9.40165380928409</c:v>
                </c:pt>
                <c:pt idx="8">
                  <c:v>8.9439241187185612</c:v>
                </c:pt>
                <c:pt idx="9">
                  <c:v>9.0696551784834192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C15. Thinking about your care during labour and birth, were you spoken to in a way you could understand?</c:v>
                  </c:pt>
                </c:lvl>
              </c:multiLvlStrCache>
            </c:multiLvlStrRef>
          </c:cat>
          <c:val>
            <c:numRef>
              <c:f>Sheet1!$D$2:$D$11</c:f>
              <c:numCache>
                <c:formatCode>General</c:formatCode>
                <c:ptCount val="10"/>
                <c:pt idx="0">
                  <c:v>9.2585355965908054</c:v>
                </c:pt>
                <c:pt idx="1">
                  <c:v>9.4097422293467154</c:v>
                </c:pt>
                <c:pt idx="2">
                  <c:v>9.4492894297019738</c:v>
                </c:pt>
                <c:pt idx="3">
                  <c:v>9.3975007754511832</c:v>
                </c:pt>
                <c:pt idx="4">
                  <c:v>9.4699010846933263</c:v>
                </c:pt>
                <c:pt idx="5">
                  <c:v>9.2000619147723768</c:v>
                </c:pt>
                <c:pt idx="6">
                  <c:v>9.2210049265257208</c:v>
                </c:pt>
                <c:pt idx="7">
                  <c:v>9.2677203505199053</c:v>
                </c:pt>
                <c:pt idx="8">
                  <c:v>9.1700225536192388</c:v>
                </c:pt>
                <c:pt idx="9">
                  <c:v>9.2431141322857755</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Sheet1!$C$2:$C$3</c:f>
              <c:numCache>
                <c:formatCode>General</c:formatCode>
                <c:ptCount val="2"/>
                <c:pt idx="0">
                  <c:v>8.4247085436969655</c:v>
                </c:pt>
                <c:pt idx="1">
                  <c:v>9.16726191401062</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C14. Thinking about your care during labour and birth, did you feel that the midwives and / or doctors looking after you worked well together?</c:v>
                  </c:pt>
                </c:lvl>
              </c:multiLvlStrCache>
            </c:multiLvlStrRef>
          </c:cat>
          <c:val>
            <c:numRef>
              <c:f>Sheet1!$D$2:$D$3</c:f>
              <c:numCache>
                <c:formatCode>General</c:formatCode>
                <c:ptCount val="2"/>
                <c:pt idx="0">
                  <c:v>8.4310166975275784</c:v>
                </c:pt>
                <c:pt idx="1">
                  <c:v>8.5449511716533451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Sheet1!$C$2:$C$11</c:f>
              <c:numCache>
                <c:formatCode>General</c:formatCode>
                <c:ptCount val="10"/>
                <c:pt idx="2">
                  <c:v>9.6086289738547563</c:v>
                </c:pt>
                <c:pt idx="3">
                  <c:v>9.4585943960159664</c:v>
                </c:pt>
                <c:pt idx="4">
                  <c:v>9.3943171185777086</c:v>
                </c:pt>
                <c:pt idx="5">
                  <c:v>9.5901081837718571</c:v>
                </c:pt>
                <c:pt idx="6">
                  <c:v>9.1324007062349377</c:v>
                </c:pt>
                <c:pt idx="7">
                  <c:v>9.3413094962660512</c:v>
                </c:pt>
                <c:pt idx="8">
                  <c:v>8.90625330147504</c:v>
                </c:pt>
                <c:pt idx="9">
                  <c:v>9.4945910246120917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C17. Thinking about your care during labour and birth, were you treated with respect and dignity?</c:v>
                  </c:pt>
                </c:lvl>
              </c:multiLvlStrCache>
            </c:multiLvlStrRef>
          </c:cat>
          <c:val>
            <c:numRef>
              <c:f>Sheet1!$D$2:$D$11</c:f>
              <c:numCache>
                <c:formatCode>General</c:formatCode>
                <c:ptCount val="10"/>
                <c:pt idx="0">
                  <c:v>9.1385469999610667</c:v>
                </c:pt>
                <c:pt idx="1">
                  <c:v>9.2316176451267591</c:v>
                </c:pt>
                <c:pt idx="2">
                  <c:v>9.3675935486481858</c:v>
                </c:pt>
                <c:pt idx="3">
                  <c:v>9.3245676826231616</c:v>
                </c:pt>
                <c:pt idx="4">
                  <c:v>9.4067817761822656</c:v>
                </c:pt>
                <c:pt idx="5">
                  <c:v>9.1422665412534379</c:v>
                </c:pt>
                <c:pt idx="6">
                  <c:v>9.1261822553366994</c:v>
                </c:pt>
                <c:pt idx="7">
                  <c:v>9.1544607878501125</c:v>
                </c:pt>
                <c:pt idx="8">
                  <c:v>9.1263879562985615</c:v>
                </c:pt>
                <c:pt idx="9">
                  <c:v>9.2054296394252528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Sheet1!$C$2:$C$7</c:f>
              <c:numCache>
                <c:formatCode>General</c:formatCode>
                <c:ptCount val="6"/>
                <c:pt idx="0">
                  <c:v>8.9249603781929814</c:v>
                </c:pt>
                <c:pt idx="1">
                  <c:v>8.8785715498901894</c:v>
                </c:pt>
                <c:pt idx="2">
                  <c:v>8.9500101395943492</c:v>
                </c:pt>
                <c:pt idx="3">
                  <c:v>9.0391350924539555</c:v>
                </c:pt>
                <c:pt idx="4">
                  <c:v>8.5188648116235957</c:v>
                </c:pt>
                <c:pt idx="5">
                  <c:v>9.1643116440434333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C16. Thinking about your care during labour and birth, were you involved in decisions about your care?</c:v>
                  </c:pt>
                </c:lvl>
              </c:multiLvlStrCache>
            </c:multiLvlStrRef>
          </c:cat>
          <c:val>
            <c:numRef>
              <c:f>Sheet1!$D$2:$D$7</c:f>
              <c:numCache>
                <c:formatCode>General</c:formatCode>
                <c:ptCount val="6"/>
                <c:pt idx="0">
                  <c:v>8.7186909489941549</c:v>
                </c:pt>
                <c:pt idx="1">
                  <c:v>8.5053034553555467</c:v>
                </c:pt>
                <c:pt idx="2">
                  <c:v>8.4615070311205969</c:v>
                </c:pt>
                <c:pt idx="3">
                  <c:v>8.6112979357372161</c:v>
                </c:pt>
                <c:pt idx="4">
                  <c:v>8.5210972121781392</c:v>
                </c:pt>
                <c:pt idx="5">
                  <c:v>8.6448055618461517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Sheet1!$C$2:$C$7</c:f>
              <c:numCache>
                <c:formatCode>General</c:formatCode>
                <c:ptCount val="6"/>
                <c:pt idx="0">
                  <c:v>7.0709927556252126</c:v>
                </c:pt>
                <c:pt idx="1">
                  <c:v>6.6973663292256669</c:v>
                </c:pt>
                <c:pt idx="2">
                  <c:v>6.9902138219534136</c:v>
                </c:pt>
                <c:pt idx="3">
                  <c:v>6.4690491674598798</c:v>
                </c:pt>
                <c:pt idx="4">
                  <c:v>6.7940820574962943</c:v>
                </c:pt>
                <c:pt idx="5">
                  <c:v>6.8397796099533776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C19. After your baby was born, did you have the opportunity to ask questions about your labour and the birth?</c:v>
                  </c:pt>
                </c:lvl>
              </c:multiLvlStrCache>
            </c:multiLvlStrRef>
          </c:cat>
          <c:val>
            <c:numRef>
              <c:f>Sheet1!$D$2:$D$7</c:f>
              <c:numCache>
                <c:formatCode>General</c:formatCode>
                <c:ptCount val="6"/>
                <c:pt idx="0">
                  <c:v>6.9457090721485466</c:v>
                </c:pt>
                <c:pt idx="1">
                  <c:v>6.3832862970355384</c:v>
                </c:pt>
                <c:pt idx="2">
                  <c:v>6.3464733993037958</c:v>
                </c:pt>
                <c:pt idx="3">
                  <c:v>6.360369720697447</c:v>
                </c:pt>
                <c:pt idx="4">
                  <c:v>6.2324105190394841</c:v>
                </c:pt>
                <c:pt idx="5">
                  <c:v>6.4440929810136076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Sheet1!$C$2:$C$11</c:f>
              <c:numCache>
                <c:formatCode>General</c:formatCode>
                <c:ptCount val="10"/>
                <c:pt idx="2">
                  <c:v>8.9876964107949071</c:v>
                </c:pt>
                <c:pt idx="3">
                  <c:v>9.0452447052206342</c:v>
                </c:pt>
                <c:pt idx="4">
                  <c:v>8.932753795569969</c:v>
                </c:pt>
                <c:pt idx="5">
                  <c:v>9.4015248924547308</c:v>
                </c:pt>
                <c:pt idx="6">
                  <c:v>8.9286705347822259</c:v>
                </c:pt>
                <c:pt idx="7">
                  <c:v>9.1054098832883668</c:v>
                </c:pt>
                <c:pt idx="8">
                  <c:v>8.5504725931383572</c:v>
                </c:pt>
                <c:pt idx="9">
                  <c:v>9.2085743218880118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C18. Did you have confidence and trust in the staff caring for you during your labour and birth?</c:v>
                  </c:pt>
                </c:lvl>
              </c:multiLvlStrCache>
            </c:multiLvlStrRef>
          </c:cat>
          <c:val>
            <c:numRef>
              <c:f>Sheet1!$D$2:$D$11</c:f>
              <c:numCache>
                <c:formatCode>General</c:formatCode>
                <c:ptCount val="10"/>
                <c:pt idx="0">
                  <c:v>8.7599395939782454</c:v>
                </c:pt>
                <c:pt idx="1">
                  <c:v>8.881312455726837</c:v>
                </c:pt>
                <c:pt idx="2">
                  <c:v>8.9768441252337734</c:v>
                </c:pt>
                <c:pt idx="3">
                  <c:v>8.9846029487263817</c:v>
                </c:pt>
                <c:pt idx="4">
                  <c:v>9.081263209934594</c:v>
                </c:pt>
                <c:pt idx="5">
                  <c:v>8.810468651464193</c:v>
                </c:pt>
                <c:pt idx="6">
                  <c:v>8.6908301898519476</c:v>
                </c:pt>
                <c:pt idx="7">
                  <c:v>8.7005188851085649</c:v>
                </c:pt>
                <c:pt idx="8">
                  <c:v>8.6007659171051891</c:v>
                </c:pt>
                <c:pt idx="9">
                  <c:v>8.6960352028627383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Sheet1!$C$2:$C$4</c:f>
              <c:numCache>
                <c:formatCode>General</c:formatCode>
                <c:ptCount val="3"/>
                <c:pt idx="0">
                  <c:v>9.2038800746331528</c:v>
                </c:pt>
                <c:pt idx="1">
                  <c:v>9.1375490166372657</c:v>
                </c:pt>
                <c:pt idx="2">
                  <c:v>9.3846758618701713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C21. Thinking about your care during labour and birth, were you treated with kindness and compassion?</c:v>
                  </c:pt>
                </c:lvl>
              </c:multiLvlStrCache>
            </c:multiLvlStrRef>
          </c:cat>
          <c:val>
            <c:numRef>
              <c:f>Sheet1!$D$2:$D$4</c:f>
              <c:numCache>
                <c:formatCode>General</c:formatCode>
                <c:ptCount val="3"/>
                <c:pt idx="0">
                  <c:v>9.0349092529208832</c:v>
                </c:pt>
                <c:pt idx="1">
                  <c:v>8.9649782930563084</c:v>
                </c:pt>
                <c:pt idx="2">
                  <c:v>9.0457072481929828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Sheet1!$C$2:$C$5</c:f>
              <c:numCache>
                <c:formatCode>General</c:formatCode>
                <c:ptCount val="4"/>
                <c:pt idx="0">
                  <c:v>7.527722397939173</c:v>
                </c:pt>
                <c:pt idx="1">
                  <c:v>7.6086041518502761</c:v>
                </c:pt>
                <c:pt idx="2">
                  <c:v>7.5217131032434716</c:v>
                </c:pt>
                <c:pt idx="3">
                  <c:v>8.1486383492116321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C20. During your labour and birth, did your midwives or doctor appear to be aware of your medical history?</c:v>
                  </c:pt>
                </c:lvl>
              </c:multiLvlStrCache>
            </c:multiLvlStrRef>
          </c:cat>
          <c:val>
            <c:numRef>
              <c:f>Sheet1!$D$2:$D$5</c:f>
              <c:numCache>
                <c:formatCode>General</c:formatCode>
                <c:ptCount val="4"/>
                <c:pt idx="0">
                  <c:v>7.3466531809548483</c:v>
                </c:pt>
                <c:pt idx="1">
                  <c:v>7.6069048541143962</c:v>
                </c:pt>
                <c:pt idx="2">
                  <c:v>7.564923219461404</c:v>
                </c:pt>
                <c:pt idx="3">
                  <c:v>7.7200610941150547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Sheet1!$C$2:$C$7</c:f>
              <c:numCache>
                <c:formatCode>General</c:formatCode>
                <c:ptCount val="6"/>
                <c:pt idx="0">
                  <c:v>8.4235138063506554</c:v>
                </c:pt>
                <c:pt idx="1">
                  <c:v>8.222654692026456</c:v>
                </c:pt>
                <c:pt idx="2">
                  <c:v>7.8907063575675416</c:v>
                </c:pt>
                <c:pt idx="3">
                  <c:v>7.6847357886434304</c:v>
                </c:pt>
                <c:pt idx="4">
                  <c:v>7.5714327964967856</c:v>
                </c:pt>
                <c:pt idx="5">
                  <c:v>7.9956266716193793</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D3. If you needed attention while you were in hospital after the birth, were you able to get a member of staff to help you when you needed it?</c:v>
                  </c:pt>
                </c:lvl>
              </c:multiLvlStrCache>
            </c:multiLvlStrRef>
          </c:cat>
          <c:val>
            <c:numRef>
              <c:f>Sheet1!$D$2:$D$7</c:f>
              <c:numCache>
                <c:formatCode>General</c:formatCode>
                <c:ptCount val="6"/>
                <c:pt idx="0">
                  <c:v>7.8237729599344252</c:v>
                </c:pt>
                <c:pt idx="1">
                  <c:v>7.4909439174529027</c:v>
                </c:pt>
                <c:pt idx="2">
                  <c:v>7.3730819501368066</c:v>
                </c:pt>
                <c:pt idx="3">
                  <c:v>7.3151357688632332</c:v>
                </c:pt>
                <c:pt idx="4">
                  <c:v>7.1399295598475279</c:v>
                </c:pt>
                <c:pt idx="5">
                  <c:v>7.3779482299368047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Sheet1!$C$2:$C$9</c:f>
              <c:numCache>
                <c:formatCode>General</c:formatCode>
                <c:ptCount val="8"/>
                <c:pt idx="0">
                  <c:v>6.0181094361510761</c:v>
                </c:pt>
                <c:pt idx="1">
                  <c:v>5.8239924176449378</c:v>
                </c:pt>
                <c:pt idx="2">
                  <c:v>6.2780368124800932</c:v>
                </c:pt>
                <c:pt idx="3">
                  <c:v>7.2392843758938001</c:v>
                </c:pt>
                <c:pt idx="4">
                  <c:v>6.5382012225816704</c:v>
                </c:pt>
                <c:pt idx="5">
                  <c:v>7.1465788642041037</c:v>
                </c:pt>
                <c:pt idx="6">
                  <c:v>6.4719919088078166</c:v>
                </c:pt>
                <c:pt idx="7">
                  <c:v>6.4583430607294021</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Sheet1!$A$2:$B$9</c:f>
              <c:multiLvlStrCache>
                <c:ptCount val="8"/>
                <c:lvl>
                  <c:pt idx="0">
                    <c:v>2017</c:v>
                  </c:pt>
                  <c:pt idx="1">
                    <c:v>2018</c:v>
                  </c:pt>
                  <c:pt idx="2">
                    <c:v>2019</c:v>
                  </c:pt>
                  <c:pt idx="3">
                    <c:v>2021</c:v>
                  </c:pt>
                  <c:pt idx="4">
                    <c:v>2022</c:v>
                  </c:pt>
                  <c:pt idx="5">
                    <c:v>2023</c:v>
                  </c:pt>
                  <c:pt idx="6">
                    <c:v>2024</c:v>
                  </c:pt>
                  <c:pt idx="7">
                    <c:v>2025</c:v>
                  </c:pt>
                </c:lvl>
                <c:lvl>
                  <c:pt idx="0">
                    <c:v>D2. On the day you left hospital, was your discharge delayed for any reason?</c:v>
                  </c:pt>
                </c:lvl>
              </c:multiLvlStrCache>
            </c:multiLvlStrRef>
          </c:cat>
          <c:val>
            <c:numRef>
              <c:f>Sheet1!$D$2:$D$9</c:f>
              <c:numCache>
                <c:formatCode>General</c:formatCode>
                <c:ptCount val="8"/>
                <c:pt idx="0">
                  <c:v>5.5236438176728528</c:v>
                </c:pt>
                <c:pt idx="1">
                  <c:v>5.4885782533954153</c:v>
                </c:pt>
                <c:pt idx="2">
                  <c:v>5.6003339879087388</c:v>
                </c:pt>
                <c:pt idx="3">
                  <c:v>6.4381911769358471</c:v>
                </c:pt>
                <c:pt idx="4">
                  <c:v>6.1577415132521436</c:v>
                </c:pt>
                <c:pt idx="5">
                  <c:v>6.1960540698238784</c:v>
                </c:pt>
                <c:pt idx="6">
                  <c:v>5.9890785252221734</c:v>
                </c:pt>
                <c:pt idx="7">
                  <c:v>6.2372960590447173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Sheet1!$B$2:$B$6</c:f>
              <c:numCache>
                <c:formatCode>0.0</c:formatCode>
                <c:ptCount val="5"/>
                <c:pt idx="0">
                  <c:v>9.2185398051017842</c:v>
                </c:pt>
                <c:pt idx="1">
                  <c:v>8.8868947660871775</c:v>
                </c:pt>
                <c:pt idx="2">
                  <c:v>8.875347273677356</c:v>
                </c:pt>
                <c:pt idx="3">
                  <c:v>8.8102463717732853</c:v>
                </c:pt>
                <c:pt idx="4">
                  <c:v>8.6292548978686359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472-4E55-ABD4-8624957CDF5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Royal Devon University Healthcare NHS Foundation Trust</c:v>
                </c:pt>
                <c:pt idx="2">
                  <c:v>Dorset County Hospital NHS Foundation Trust </c:v>
                </c:pt>
                <c:pt idx="3">
                  <c:v>Royal Cornwall Hospitals NHS Trust</c:v>
                </c:pt>
                <c:pt idx="4">
                  <c:v>University Hospitals Bristol and Weston NHS Foundation Trust</c:v>
                </c:pt>
              </c:strCache>
            </c:strRef>
          </c:cat>
          <c:val>
            <c:numRef>
              <c:f>Sheet1!$C$2:$C$6</c:f>
              <c:numCache>
                <c:formatCode>0.0</c:formatCode>
                <c:ptCount val="5"/>
                <c:pt idx="0">
                  <c:v>0.78146019489821583</c:v>
                </c:pt>
                <c:pt idx="1">
                  <c:v>1.1131052339128225</c:v>
                </c:pt>
                <c:pt idx="2">
                  <c:v>1.124652726322644</c:v>
                </c:pt>
                <c:pt idx="3">
                  <c:v>1.1897536282267147</c:v>
                </c:pt>
                <c:pt idx="4">
                  <c:v>1.3707451021313641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472-4E55-ABD4-8624957CDF5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Sheet1!$C$2:$C$11</c:f>
              <c:numCache>
                <c:formatCode>General</c:formatCode>
                <c:ptCount val="10"/>
                <c:pt idx="2">
                  <c:v>8.7581434524634876</c:v>
                </c:pt>
                <c:pt idx="3">
                  <c:v>8.7914494675920984</c:v>
                </c:pt>
                <c:pt idx="4">
                  <c:v>8.5731434089506013</c:v>
                </c:pt>
                <c:pt idx="5">
                  <c:v>8.7915885027544718</c:v>
                </c:pt>
                <c:pt idx="6">
                  <c:v>8.7485795079959701</c:v>
                </c:pt>
                <c:pt idx="7">
                  <c:v>8.8173008495357568</c:v>
                </c:pt>
                <c:pt idx="8">
                  <c:v>8.2749393181750328</c:v>
                </c:pt>
                <c:pt idx="9">
                  <c:v>8.7909467789389435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D5. Thinking about the care you received in hospital after the birth of your baby, were you treated with kindness and understanding?</c:v>
                  </c:pt>
                </c:lvl>
              </c:multiLvlStrCache>
            </c:multiLvlStrRef>
          </c:cat>
          <c:val>
            <c:numRef>
              <c:f>Sheet1!$D$2:$D$11</c:f>
              <c:numCache>
                <c:formatCode>General</c:formatCode>
                <c:ptCount val="10"/>
                <c:pt idx="0">
                  <c:v>8.0184404334526391</c:v>
                </c:pt>
                <c:pt idx="1">
                  <c:v>8.3069978761581229</c:v>
                </c:pt>
                <c:pt idx="2">
                  <c:v>8.5427055424923104</c:v>
                </c:pt>
                <c:pt idx="3">
                  <c:v>8.5288024986968551</c:v>
                </c:pt>
                <c:pt idx="4">
                  <c:v>8.6555141946659671</c:v>
                </c:pt>
                <c:pt idx="5">
                  <c:v>8.2940887418138232</c:v>
                </c:pt>
                <c:pt idx="6">
                  <c:v>8.2606294949263823</c:v>
                </c:pt>
                <c:pt idx="7">
                  <c:v>8.3867331280363295</c:v>
                </c:pt>
                <c:pt idx="8">
                  <c:v>8.2510285643897188</c:v>
                </c:pt>
                <c:pt idx="9">
                  <c:v>8.4199841712252237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Sheet1!$C$2:$C$11</c:f>
              <c:numCache>
                <c:formatCode>General</c:formatCode>
                <c:ptCount val="10"/>
                <c:pt idx="2">
                  <c:v>7.974892764736472</c:v>
                </c:pt>
                <c:pt idx="3">
                  <c:v>7.9698490816890368</c:v>
                </c:pt>
                <c:pt idx="4">
                  <c:v>8.0361514496920208</c:v>
                </c:pt>
                <c:pt idx="5">
                  <c:v>8.0407961376096306</c:v>
                </c:pt>
                <c:pt idx="6">
                  <c:v>8.2990147392193787</c:v>
                </c:pt>
                <c:pt idx="7">
                  <c:v>7.7956675309314969</c:v>
                </c:pt>
                <c:pt idx="8">
                  <c:v>7.5128420457048808</c:v>
                </c:pt>
                <c:pt idx="9">
                  <c:v>7.8745215652564324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D4. Thinking about the care you received in hospital after the birth of your baby, were you given the information or explanations you needed?</c:v>
                  </c:pt>
                </c:lvl>
              </c:multiLvlStrCache>
            </c:multiLvlStrRef>
          </c:cat>
          <c:val>
            <c:numRef>
              <c:f>Sheet1!$D$2:$D$11</c:f>
              <c:numCache>
                <c:formatCode>General</c:formatCode>
                <c:ptCount val="10"/>
                <c:pt idx="0">
                  <c:v>7.3953366239439671</c:v>
                </c:pt>
                <c:pt idx="1">
                  <c:v>7.6887300467292832</c:v>
                </c:pt>
                <c:pt idx="2">
                  <c:v>7.9310239744029856</c:v>
                </c:pt>
                <c:pt idx="3">
                  <c:v>7.8306302303291666</c:v>
                </c:pt>
                <c:pt idx="4">
                  <c:v>7.9774941624634881</c:v>
                </c:pt>
                <c:pt idx="5">
                  <c:v>7.5380909706772039</c:v>
                </c:pt>
                <c:pt idx="6">
                  <c:v>7.4294464313587456</c:v>
                </c:pt>
                <c:pt idx="7">
                  <c:v>7.4928654156063557</c:v>
                </c:pt>
                <c:pt idx="8">
                  <c:v>7.2691330256313504</c:v>
                </c:pt>
                <c:pt idx="9">
                  <c:v>7.4902814252195231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Sheet1!$C$2:$C$4</c:f>
              <c:numCache>
                <c:formatCode>General</c:formatCode>
                <c:ptCount val="3"/>
                <c:pt idx="0">
                  <c:v>8.5756604119054618</c:v>
                </c:pt>
                <c:pt idx="1">
                  <c:v>7.2972092185560387</c:v>
                </c:pt>
                <c:pt idx="2">
                  <c:v>8.3040609788706554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D7. Do you think your healthcare professionals did everything they could to help manage your pain in hospital after the birth?</c:v>
                  </c:pt>
                </c:lvl>
              </c:multiLvlStrCache>
            </c:multiLvlStrRef>
          </c:cat>
          <c:val>
            <c:numRef>
              <c:f>Sheet1!$D$2:$D$4</c:f>
              <c:numCache>
                <c:formatCode>General</c:formatCode>
                <c:ptCount val="3"/>
                <c:pt idx="0">
                  <c:v>7.7804459490533517</c:v>
                </c:pt>
                <c:pt idx="1">
                  <c:v>7.5812015459825943</c:v>
                </c:pt>
                <c:pt idx="2">
                  <c:v>7.8136688224618638</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Sheet1!$C$2:$C$10</c:f>
              <c:numCache>
                <c:formatCode>General</c:formatCode>
                <c:ptCount val="9"/>
                <c:pt idx="1">
                  <c:v>8.0963225542456314</c:v>
                </c:pt>
                <c:pt idx="2">
                  <c:v>8.8664725080436302</c:v>
                </c:pt>
                <c:pt idx="3">
                  <c:v>9.3425475106397613</c:v>
                </c:pt>
                <c:pt idx="4">
                  <c:v>3.1820452762923992</c:v>
                </c:pt>
                <c:pt idx="5">
                  <c:v>4.0849330504542003</c:v>
                </c:pt>
                <c:pt idx="6">
                  <c:v>4.8670094074092658</c:v>
                </c:pt>
                <c:pt idx="7">
                  <c:v>4.2994602474009991</c:v>
                </c:pt>
                <c:pt idx="8">
                  <c:v>4.5676901481213834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D6. Thinking about your stay in hospital, if your partner or someone else close to you was involved in your care, were they able to stay with you as much as you wanted?</c:v>
                  </c:pt>
                </c:lvl>
              </c:multiLvlStrCache>
            </c:multiLvlStrRef>
          </c:cat>
          <c:val>
            <c:numRef>
              <c:f>Sheet1!$D$2:$D$10</c:f>
              <c:numCache>
                <c:formatCode>General</c:formatCode>
                <c:ptCount val="9"/>
                <c:pt idx="0">
                  <c:v>6.4371549684761931</c:v>
                </c:pt>
                <c:pt idx="1">
                  <c:v>6.9477688930759882</c:v>
                </c:pt>
                <c:pt idx="2">
                  <c:v>7.164222717579781</c:v>
                </c:pt>
                <c:pt idx="3">
                  <c:v>7.4748751483789508</c:v>
                </c:pt>
                <c:pt idx="4">
                  <c:v>3.529733992492869</c:v>
                </c:pt>
                <c:pt idx="5">
                  <c:v>4.0093223750282654</c:v>
                </c:pt>
                <c:pt idx="6">
                  <c:v>5.7695051486325086</c:v>
                </c:pt>
                <c:pt idx="7">
                  <c:v>6.5185380998836786</c:v>
                </c:pt>
                <c:pt idx="8">
                  <c:v>7.3882746238334187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Sheet1!$C$2:$C$3</c:f>
              <c:numCache>
                <c:formatCode>General</c:formatCode>
                <c:ptCount val="2"/>
                <c:pt idx="0">
                  <c:v>7.6786846393583277</c:v>
                </c:pt>
                <c:pt idx="1">
                  <c:v>8.103421139092136</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E3. Did you feel that midwives gave you enough support and advice to feed your baby?</c:v>
                  </c:pt>
                </c:lvl>
              </c:multiLvlStrCache>
            </c:multiLvlStrRef>
          </c:cat>
          <c:val>
            <c:numRef>
              <c:f>Sheet1!$D$2:$D$3</c:f>
              <c:numCache>
                <c:formatCode>General</c:formatCode>
                <c:ptCount val="2"/>
                <c:pt idx="0">
                  <c:v>7.2289219530814686</c:v>
                </c:pt>
                <c:pt idx="1">
                  <c:v>7.4474176619364432</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Sheet1!$C$2:$C$11</c:f>
              <c:numCache>
                <c:formatCode>General</c:formatCode>
                <c:ptCount val="10"/>
                <c:pt idx="2">
                  <c:v>9.1102282335106644</c:v>
                </c:pt>
                <c:pt idx="3">
                  <c:v>9.132142678158619</c:v>
                </c:pt>
                <c:pt idx="4">
                  <c:v>9.337794574830669</c:v>
                </c:pt>
                <c:pt idx="5">
                  <c:v>9.0684486568569191</c:v>
                </c:pt>
                <c:pt idx="6">
                  <c:v>8.9238043443635036</c:v>
                </c:pt>
                <c:pt idx="7">
                  <c:v>8.4867676982712652</c:v>
                </c:pt>
                <c:pt idx="8">
                  <c:v>9.0101600210803117</c:v>
                </c:pt>
                <c:pt idx="9">
                  <c:v>9.0779682635766168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E2. Were your decisions about how you wanted to feed your baby respected by midwives?</c:v>
                  </c:pt>
                </c:lvl>
              </c:multiLvlStrCache>
            </c:multiLvlStrRef>
          </c:cat>
          <c:val>
            <c:numRef>
              <c:f>Sheet1!$D$2:$D$11</c:f>
              <c:numCache>
                <c:formatCode>General</c:formatCode>
                <c:ptCount val="10"/>
                <c:pt idx="0">
                  <c:v>8.8134854432465239</c:v>
                </c:pt>
                <c:pt idx="1">
                  <c:v>8.8724817312797306</c:v>
                </c:pt>
                <c:pt idx="2">
                  <c:v>9.0121729758714633</c:v>
                </c:pt>
                <c:pt idx="3">
                  <c:v>9.0000072236125455</c:v>
                </c:pt>
                <c:pt idx="4">
                  <c:v>9.159956480956291</c:v>
                </c:pt>
                <c:pt idx="5">
                  <c:v>8.9274886953902701</c:v>
                </c:pt>
                <c:pt idx="6">
                  <c:v>8.9047930874317061</c:v>
                </c:pt>
                <c:pt idx="7">
                  <c:v>8.9601123773480982</c:v>
                </c:pt>
                <c:pt idx="8">
                  <c:v>8.9235557713566109</c:v>
                </c:pt>
                <c:pt idx="9">
                  <c:v>9.0002624404804727</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Sheet1!$C$2:$C$3</c:f>
              <c:numCache>
                <c:formatCode>General</c:formatCode>
                <c:ptCount val="2"/>
                <c:pt idx="0">
                  <c:v>8.822745613912728</c:v>
                </c:pt>
                <c:pt idx="1">
                  <c:v>8.6706179787437812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G2. If you contacted a midwife / midwifery team, were you given the help you needed?</c:v>
                  </c:pt>
                </c:lvl>
              </c:multiLvlStrCache>
            </c:multiLvlStrRef>
          </c:cat>
          <c:val>
            <c:numRef>
              <c:f>Sheet1!$D$2:$D$3</c:f>
              <c:numCache>
                <c:formatCode>General</c:formatCode>
                <c:ptCount val="2"/>
                <c:pt idx="0">
                  <c:v>8.310318517914375</c:v>
                </c:pt>
                <c:pt idx="1">
                  <c:v>8.5538465430902431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Sheet1!$C$2:$C$5</c:f>
              <c:numCache>
                <c:formatCode>General</c:formatCode>
                <c:ptCount val="4"/>
                <c:pt idx="0">
                  <c:v>8.6188714008504199</c:v>
                </c:pt>
                <c:pt idx="1">
                  <c:v>8.38410612375095</c:v>
                </c:pt>
                <c:pt idx="2">
                  <c:v>8.6773288637158537</c:v>
                </c:pt>
                <c:pt idx="3">
                  <c:v>8.5930470568156849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2022</c:v>
                  </c:pt>
                  <c:pt idx="1">
                    <c:v>2023</c:v>
                  </c:pt>
                  <c:pt idx="2">
                    <c:v>2024</c:v>
                  </c:pt>
                  <c:pt idx="3">
                    <c:v>2025</c:v>
                  </c:pt>
                </c:lvl>
                <c:lvl>
                  <c:pt idx="0">
                    <c:v>G1. Thinking about your postnatal care, were you involved in decisions about your care?</c:v>
                  </c:pt>
                </c:lvl>
              </c:multiLvlStrCache>
            </c:multiLvlStrRef>
          </c:cat>
          <c:val>
            <c:numRef>
              <c:f>Sheet1!$D$2:$D$5</c:f>
              <c:numCache>
                <c:formatCode>General</c:formatCode>
                <c:ptCount val="4"/>
                <c:pt idx="0">
                  <c:v>8.2259632104903524</c:v>
                </c:pt>
                <c:pt idx="1">
                  <c:v>8.3458861569545331</c:v>
                </c:pt>
                <c:pt idx="2">
                  <c:v>8.2368794260710718</c:v>
                </c:pt>
                <c:pt idx="3">
                  <c:v>8.4905576025689271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Sheet1!$C$2:$C$11</c:f>
              <c:numCache>
                <c:formatCode>General</c:formatCode>
                <c:ptCount val="10"/>
                <c:pt idx="2">
                  <c:v>8.588137082407485</c:v>
                </c:pt>
                <c:pt idx="3">
                  <c:v>7.7848691340107106</c:v>
                </c:pt>
                <c:pt idx="4">
                  <c:v>7.9940005185244667</c:v>
                </c:pt>
                <c:pt idx="5">
                  <c:v>7.9416235024710868</c:v>
                </c:pt>
                <c:pt idx="6">
                  <c:v>7.8039023330551718</c:v>
                </c:pt>
                <c:pt idx="7">
                  <c:v>7.9685379834905543</c:v>
                </c:pt>
                <c:pt idx="8">
                  <c:v>7.6594594270912886</c:v>
                </c:pt>
                <c:pt idx="9">
                  <c:v>8.356944681848125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G5. Did the midwife or midwifery team that you saw or spoke to appear to be aware of the medical history of you and your baby?</c:v>
                  </c:pt>
                </c:lvl>
              </c:multiLvlStrCache>
            </c:multiLvlStrRef>
          </c:cat>
          <c:val>
            <c:numRef>
              <c:f>Sheet1!$D$2:$D$11</c:f>
              <c:numCache>
                <c:formatCode>General</c:formatCode>
                <c:ptCount val="10"/>
                <c:pt idx="0">
                  <c:v>7.8022258021916233</c:v>
                </c:pt>
                <c:pt idx="1">
                  <c:v>7.90743851470243</c:v>
                </c:pt>
                <c:pt idx="2">
                  <c:v>7.8197890240114338</c:v>
                </c:pt>
                <c:pt idx="3">
                  <c:v>7.6167043168051576</c:v>
                </c:pt>
                <c:pt idx="4">
                  <c:v>7.7942123278556892</c:v>
                </c:pt>
                <c:pt idx="5">
                  <c:v>7.44762572455776</c:v>
                </c:pt>
                <c:pt idx="6">
                  <c:v>7.5872483774630917</c:v>
                </c:pt>
                <c:pt idx="7">
                  <c:v>7.9262768227039953</c:v>
                </c:pt>
                <c:pt idx="8">
                  <c:v>7.7321276187156904</c:v>
                </c:pt>
                <c:pt idx="9">
                  <c:v>7.7773380362945304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Sheet1!$C$2:$C$11</c:f>
              <c:numCache>
                <c:formatCode>General</c:formatCode>
                <c:ptCount val="10"/>
                <c:pt idx="2">
                  <c:v>8.0555761163211859</c:v>
                </c:pt>
                <c:pt idx="3">
                  <c:v>7.7516887085558368</c:v>
                </c:pt>
                <c:pt idx="4">
                  <c:v>8.4838592056320561</c:v>
                </c:pt>
                <c:pt idx="5">
                  <c:v>6.8803966148492668</c:v>
                </c:pt>
                <c:pt idx="6">
                  <c:v>7.2721145723449059</c:v>
                </c:pt>
                <c:pt idx="7">
                  <c:v>6.6029112477094429</c:v>
                </c:pt>
                <c:pt idx="8">
                  <c:v>6.7563771457637856</c:v>
                </c:pt>
                <c:pt idx="9">
                  <c:v>7.1559141877089809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G4. Did you see or speak to a midwife as much as you wanted?</c:v>
                  </c:pt>
                </c:lvl>
              </c:multiLvlStrCache>
            </c:multiLvlStrRef>
          </c:cat>
          <c:val>
            <c:numRef>
              <c:f>Sheet1!$D$2:$D$11</c:f>
              <c:numCache>
                <c:formatCode>General</c:formatCode>
                <c:ptCount val="10"/>
                <c:pt idx="0">
                  <c:v>7.5155809723333142</c:v>
                </c:pt>
                <c:pt idx="1">
                  <c:v>7.6014279120627917</c:v>
                </c:pt>
                <c:pt idx="2">
                  <c:v>7.5801062065570397</c:v>
                </c:pt>
                <c:pt idx="3">
                  <c:v>7.354810064935795</c:v>
                </c:pt>
                <c:pt idx="4">
                  <c:v>7.1752289247799776</c:v>
                </c:pt>
                <c:pt idx="5">
                  <c:v>6.1653670483999763</c:v>
                </c:pt>
                <c:pt idx="6">
                  <c:v>6.2921058919671369</c:v>
                </c:pt>
                <c:pt idx="7">
                  <c:v>6.279401313954132</c:v>
                </c:pt>
                <c:pt idx="8">
                  <c:v>6.0784528965203197</c:v>
                </c:pt>
                <c:pt idx="9">
                  <c:v>6.1530225076975773</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6FA-4F0E-8B26-755A7B97DD5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5.5881623051656852</c:v>
                </c:pt>
                <c:pt idx="1">
                  <c:v>6.2479778924860359</c:v>
                </c:pt>
                <c:pt idx="2">
                  <c:v>6.2869703189446984</c:v>
                </c:pt>
                <c:pt idx="3">
                  <c:v>6.3086460042371471</c:v>
                </c:pt>
                <c:pt idx="4">
                  <c:v>6.340509991999653</c:v>
                </c:pt>
                <c:pt idx="5">
                  <c:v>6.3638308188388661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6FA-4F0E-8B26-755A7B97DD5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6.4223603774244502</c:v>
                </c:pt>
                <c:pt idx="7">
                  <c:v>6.4545094087161541</c:v>
                </c:pt>
                <c:pt idx="8">
                  <c:v>6.5144559259750299</c:v>
                </c:pt>
                <c:pt idx="9">
                  <c:v>6.5152433757553112</c:v>
                </c:pt>
                <c:pt idx="10">
                  <c:v>6.5957365078333936</c:v>
                </c:pt>
                <c:pt idx="11">
                  <c:v>6.6406501134718514</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6FA-4F0E-8B26-755A7B97DD5E}"/>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6.6838818644257234</c:v>
                </c:pt>
                <c:pt idx="13">
                  <c:v>6.8562524182799569</c:v>
                </c:pt>
                <c:pt idx="14">
                  <c:v>6.88774007011002</c:v>
                </c:pt>
                <c:pt idx="15">
                  <c:v>6.9556926893158186</c:v>
                </c:pt>
                <c:pt idx="16">
                  <c:v>6.9659182531282484</c:v>
                </c:pt>
                <c:pt idx="17">
                  <c:v>6.9741429162396971</c:v>
                </c:pt>
                <c:pt idx="18">
                  <c:v>6.990546688804038</c:v>
                </c:pt>
                <c:pt idx="19">
                  <c:v>7.0075879892163497</c:v>
                </c:pt>
                <c:pt idx="20">
                  <c:v>7.0237453414124911</c:v>
                </c:pt>
                <c:pt idx="21">
                  <c:v>7.129434663415231</c:v>
                </c:pt>
                <c:pt idx="22">
                  <c:v>7.1308205423029403</c:v>
                </c:pt>
                <c:pt idx="23">
                  <c:v>7.2419002335884919</c:v>
                </c:pt>
                <c:pt idx="24">
                  <c:v>7.3283643738809339</c:v>
                </c:pt>
                <c:pt idx="25">
                  <c:v>7.3517140124118976</c:v>
                </c:pt>
                <c:pt idx="26">
                  <c:v>7.353802453327468</c:v>
                </c:pt>
                <c:pt idx="27">
                  <c:v>7.3610040418537697</c:v>
                </c:pt>
                <c:pt idx="28">
                  <c:v>7.3634676442911431</c:v>
                </c:pt>
                <c:pt idx="29">
                  <c:v>7.3703337269342732</c:v>
                </c:pt>
                <c:pt idx="30">
                  <c:v>7.3832775023248853</c:v>
                </c:pt>
                <c:pt idx="31">
                  <c:v>7.3977949092228208</c:v>
                </c:pt>
                <c:pt idx="32">
                  <c:v>7.4452396653336832</c:v>
                </c:pt>
                <c:pt idx="33">
                  <c:v>7.5202954865965221</c:v>
                </c:pt>
                <c:pt idx="34">
                  <c:v>7.5229539620220951</c:v>
                </c:pt>
                <c:pt idx="35">
                  <c:v>7.5471945925544297</c:v>
                </c:pt>
                <c:pt idx="36">
                  <c:v>7.5483685522199693</c:v>
                </c:pt>
                <c:pt idx="37">
                  <c:v>7.5766464576167181</c:v>
                </c:pt>
                <c:pt idx="38">
                  <c:v>7.5791094267009758</c:v>
                </c:pt>
                <c:pt idx="39">
                  <c:v>7.605246996174893</c:v>
                </c:pt>
                <c:pt idx="40">
                  <c:v>7.6199700884846564</c:v>
                </c:pt>
                <c:pt idx="41">
                  <c:v>7.6202954161273642</c:v>
                </c:pt>
                <c:pt idx="42">
                  <c:v>7.6272421876316496</c:v>
                </c:pt>
                <c:pt idx="43">
                  <c:v>7.6287995298519871</c:v>
                </c:pt>
                <c:pt idx="44">
                  <c:v>7.6347428760320977</c:v>
                </c:pt>
                <c:pt idx="45">
                  <c:v>7.6733008958199669</c:v>
                </c:pt>
                <c:pt idx="46">
                  <c:v>7.6964991634063953</c:v>
                </c:pt>
                <c:pt idx="47">
                  <c:v>7.7074700092703186</c:v>
                </c:pt>
                <c:pt idx="48">
                  <c:v>7.7075046733312096</c:v>
                </c:pt>
                <c:pt idx="49">
                  <c:v>7.7148268800571653</c:v>
                </c:pt>
                <c:pt idx="50">
                  <c:v>7.7206635148839791</c:v>
                </c:pt>
                <c:pt idx="51">
                  <c:v>7.7534686277299372</c:v>
                </c:pt>
                <c:pt idx="52">
                  <c:v>7.8018620831683201</c:v>
                </c:pt>
                <c:pt idx="53">
                  <c:v>7.8121531142391607</c:v>
                </c:pt>
                <c:pt idx="54">
                  <c:v>7.8327367541170769</c:v>
                </c:pt>
                <c:pt idx="55">
                  <c:v>7.8474469740374069</c:v>
                </c:pt>
                <c:pt idx="56">
                  <c:v>7.8542163738674464</c:v>
                </c:pt>
                <c:pt idx="57">
                  <c:v>7.8677112391443309</c:v>
                </c:pt>
                <c:pt idx="58">
                  <c:v>7.8709804752121766</c:v>
                </c:pt>
                <c:pt idx="59">
                  <c:v>7.8742003416546096</c:v>
                </c:pt>
                <c:pt idx="60">
                  <c:v>7.9157648348268141</c:v>
                </c:pt>
                <c:pt idx="61">
                  <c:v>7.9347023678145074</c:v>
                </c:pt>
                <c:pt idx="62">
                  <c:v>7.937824165702505</c:v>
                </c:pt>
                <c:pt idx="63">
                  <c:v>7.9458632896043646</c:v>
                </c:pt>
                <c:pt idx="64">
                  <c:v>7.9607126068172711</c:v>
                </c:pt>
                <c:pt idx="65">
                  <c:v>7.9802473766956528</c:v>
                </c:pt>
                <c:pt idx="66">
                  <c:v>7.9919464702721861</c:v>
                </c:pt>
                <c:pt idx="67">
                  <c:v>8.0058848908048468</c:v>
                </c:pt>
                <c:pt idx="68">
                  <c:v>8.0222555785375249</c:v>
                </c:pt>
                <c:pt idx="69">
                  <c:v>8.0223950894714697</c:v>
                </c:pt>
                <c:pt idx="70">
                  <c:v>8.024167390199235</c:v>
                </c:pt>
                <c:pt idx="71">
                  <c:v>8.0346322642598231</c:v>
                </c:pt>
                <c:pt idx="72">
                  <c:v>8.0373175178080487</c:v>
                </c:pt>
                <c:pt idx="73">
                  <c:v>8.0461141509945691</c:v>
                </c:pt>
                <c:pt idx="74">
                  <c:v>8.0769428635452094</c:v>
                </c:pt>
                <c:pt idx="75">
                  <c:v>8.0868041532923538</c:v>
                </c:pt>
                <c:pt idx="76">
                  <c:v>8.1004833757738215</c:v>
                </c:pt>
                <c:pt idx="77">
                  <c:v>8.1103999969962643</c:v>
                </c:pt>
                <c:pt idx="78">
                  <c:v>8.13371251183578</c:v>
                </c:pt>
                <c:pt idx="79">
                  <c:v>8.1539216553714375</c:v>
                </c:pt>
                <c:pt idx="80">
                  <c:v>8.1566730561174392</c:v>
                </c:pt>
                <c:pt idx="81">
                  <c:v>8.1763389735819683</c:v>
                </c:pt>
                <c:pt idx="82">
                  <c:v>8.1871484145705509</c:v>
                </c:pt>
                <c:pt idx="83">
                  <c:v>8.1987354791089544</c:v>
                </c:pt>
                <c:pt idx="84">
                  <c:v>8.2118108015053917</c:v>
                </c:pt>
                <c:pt idx="85">
                  <c:v>8.2165707197004583</c:v>
                </c:pt>
                <c:pt idx="86">
                  <c:v>8.2226683717399318</c:v>
                </c:pt>
                <c:pt idx="87">
                  <c:v>8.2558509334451013</c:v>
                </c:pt>
                <c:pt idx="88">
                  <c:v>8.2571737831085841</c:v>
                </c:pt>
                <c:pt idx="89">
                  <c:v>8.2753657567032182</c:v>
                </c:pt>
                <c:pt idx="90">
                  <c:v>8.285968593218108</c:v>
                </c:pt>
                <c:pt idx="91">
                  <c:v>8.3094677251054776</c:v>
                </c:pt>
                <c:pt idx="92">
                  <c:v>8.3324263956726519</c:v>
                </c:pt>
                <c:pt idx="93">
                  <c:v>8.3408597475689561</c:v>
                </c:pt>
                <c:pt idx="94">
                  <c:v>8.3530644828689766</c:v>
                </c:pt>
                <c:pt idx="95">
                  <c:v>8.3593552851811062</c:v>
                </c:pt>
                <c:pt idx="96">
                  <c:v>8.394705341990349</c:v>
                </c:pt>
                <c:pt idx="97">
                  <c:v>8.4042301479803463</c:v>
                </c:pt>
                <c:pt idx="98">
                  <c:v>8.413774710527175</c:v>
                </c:pt>
                <c:pt idx="99">
                  <c:v>8.4308540640519531</c:v>
                </c:pt>
                <c:pt idx="100">
                  <c:v>8.4662559322371393</c:v>
                </c:pt>
                <c:pt idx="101">
                  <c:v>8.4662815450167308</c:v>
                </c:pt>
                <c:pt idx="102">
                  <c:v>8.4663333333510291</c:v>
                </c:pt>
                <c:pt idx="103">
                  <c:v>8.535828862750602</c:v>
                </c:pt>
                <c:pt idx="104">
                  <c:v>8.5611819082183196</c:v>
                </c:pt>
                <c:pt idx="105">
                  <c:v>8.5785899094586604</c:v>
                </c:pt>
                <c:pt idx="106">
                  <c:v>8.5919012732674034</c:v>
                </c:pt>
                <c:pt idx="107">
                  <c:v>8.6222689294914101</c:v>
                </c:pt>
                <c:pt idx="108">
                  <c:v>8.6292548978686359</c:v>
                </c:pt>
                <c:pt idx="109">
                  <c:v>8.6386352776207946</c:v>
                </c:pt>
                <c:pt idx="110">
                  <c:v>8.6632206395703175</c:v>
                </c:pt>
                <c:pt idx="111">
                  <c:v>8.7350237310792611</c:v>
                </c:pt>
                <c:pt idx="112">
                  <c:v>8.7495043331107034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6FA-4F0E-8B26-755A7B97DD5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8.8102463717732853</c:v>
                </c:pt>
                <c:pt idx="114">
                  <c:v>8.8562346839516781</c:v>
                </c:pt>
                <c:pt idx="115">
                  <c:v>8.875347273677356</c:v>
                </c:pt>
                <c:pt idx="116">
                  <c:v>8.8868947660871775</c:v>
                </c:pt>
                <c:pt idx="117">
                  <c:v>#N/A</c:v>
                </c:pt>
                <c:pt idx="118">
                  <c:v>#N/A</c:v>
                </c:pt>
              </c:numCache>
            </c:numRef>
          </c:val>
          <c:extLst>
            <c:ext xmlns:c16="http://schemas.microsoft.com/office/drawing/2014/chart" uri="{C3380CC4-5D6E-409C-BE32-E72D297353CC}">
              <c16:uniqueId val="{00000004-E6FA-4F0E-8B26-755A7B97DD5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8.98078610813584</c:v>
                </c:pt>
                <c:pt idx="118">
                  <c:v>9.2185398051017842</c:v>
                </c:pt>
              </c:numCache>
            </c:numRef>
          </c:val>
          <c:extLst>
            <c:ext xmlns:c16="http://schemas.microsoft.com/office/drawing/2014/chart" uri="{C3380CC4-5D6E-409C-BE32-E72D297353CC}">
              <c16:uniqueId val="{00000005-E6FA-4F0E-8B26-755A7B97DD5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6FA-4F0E-8B26-755A7B97DD5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Your Trust</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8.5611819082183196</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6FA-4F0E-8B26-755A7B97DD5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Sheet1!$C$2:$C$7</c:f>
              <c:numCache>
                <c:formatCode>General</c:formatCode>
                <c:ptCount val="6"/>
                <c:pt idx="0">
                  <c:v>9.2086403202148599</c:v>
                </c:pt>
                <c:pt idx="1">
                  <c:v>8.8445358560922394</c:v>
                </c:pt>
                <c:pt idx="2">
                  <c:v>8.4406541148955565</c:v>
                </c:pt>
                <c:pt idx="3">
                  <c:v>8.5665656077138959</c:v>
                </c:pt>
                <c:pt idx="4">
                  <c:v>8.666103630614117</c:v>
                </c:pt>
                <c:pt idx="5">
                  <c:v>8.6421910370764525</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G7. Did the midwife or midwifery team that you saw or spoke to take your personal circumstances into account when giving you advice?</c:v>
                  </c:pt>
                </c:lvl>
              </c:multiLvlStrCache>
            </c:multiLvlStrRef>
          </c:cat>
          <c:val>
            <c:numRef>
              <c:f>Sheet1!$D$2:$D$7</c:f>
              <c:numCache>
                <c:formatCode>General</c:formatCode>
                <c:ptCount val="6"/>
                <c:pt idx="0">
                  <c:v>8.7642230431653729</c:v>
                </c:pt>
                <c:pt idx="1">
                  <c:v>8.4313922000697232</c:v>
                </c:pt>
                <c:pt idx="2">
                  <c:v>8.4268684849169038</c:v>
                </c:pt>
                <c:pt idx="3">
                  <c:v>8.5438157854579853</c:v>
                </c:pt>
                <c:pt idx="4">
                  <c:v>8.3192391368314969</c:v>
                </c:pt>
                <c:pt idx="5">
                  <c:v>8.4877199654490987</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Sheet1!$C$2:$C$11</c:f>
              <c:numCache>
                <c:formatCode>General</c:formatCode>
                <c:ptCount val="10"/>
                <c:pt idx="2">
                  <c:v>9.010241871920357</c:v>
                </c:pt>
                <c:pt idx="3">
                  <c:v>8.8094390324709515</c:v>
                </c:pt>
                <c:pt idx="4">
                  <c:v>9.3892962662888415</c:v>
                </c:pt>
                <c:pt idx="5">
                  <c:v>8.8009980226763531</c:v>
                </c:pt>
                <c:pt idx="6">
                  <c:v>8.7013948955634657</c:v>
                </c:pt>
                <c:pt idx="7">
                  <c:v>8.5020497703394771</c:v>
                </c:pt>
                <c:pt idx="8">
                  <c:v>8.6332345141762961</c:v>
                </c:pt>
                <c:pt idx="9">
                  <c:v>8.9958221636112068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G6. Did you feel that the midwife or midwifery team that you saw or spoke to always listened to you?</c:v>
                  </c:pt>
                </c:lvl>
              </c:multiLvlStrCache>
            </c:multiLvlStrRef>
          </c:cat>
          <c:val>
            <c:numRef>
              <c:f>Sheet1!$D$2:$D$11</c:f>
              <c:numCache>
                <c:formatCode>General</c:formatCode>
                <c:ptCount val="10"/>
                <c:pt idx="0">
                  <c:v>8.6641840716800509</c:v>
                </c:pt>
                <c:pt idx="1">
                  <c:v>8.7188147169203383</c:v>
                </c:pt>
                <c:pt idx="2">
                  <c:v>8.8010981640927781</c:v>
                </c:pt>
                <c:pt idx="3">
                  <c:v>8.7762103245720784</c:v>
                </c:pt>
                <c:pt idx="4">
                  <c:v>8.8448374794681222</c:v>
                </c:pt>
                <c:pt idx="5">
                  <c:v>8.650061237561717</c:v>
                </c:pt>
                <c:pt idx="6">
                  <c:v>8.64764827877333</c:v>
                </c:pt>
                <c:pt idx="7">
                  <c:v>8.7482183286642101</c:v>
                </c:pt>
                <c:pt idx="8">
                  <c:v>8.5750686765634079</c:v>
                </c:pt>
                <c:pt idx="9">
                  <c:v>8.7022848052541892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G10. Did a midwife ask you about your mental health?</c:v>
                  </c:pt>
                </c:lvl>
              </c:multiLvlStrCache>
            </c:multiLvlStrRef>
          </c:cat>
          <c:val>
            <c:numRef>
              <c:f>Sheet1!$C$2:$C$3</c:f>
              <c:numCache>
                <c:formatCode>General</c:formatCode>
                <c:ptCount val="2"/>
                <c:pt idx="0">
                  <c:v>9.2955128070203266</c:v>
                </c:pt>
                <c:pt idx="1">
                  <c:v>9.8493632457336417</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G10. Did a midwife ask you about your mental health?</c:v>
                  </c:pt>
                </c:lvl>
              </c:multiLvlStrCache>
            </c:multiLvlStrRef>
          </c:cat>
          <c:val>
            <c:numRef>
              <c:f>Sheet1!$D$2:$D$3</c:f>
              <c:numCache>
                <c:formatCode>General</c:formatCode>
                <c:ptCount val="2"/>
                <c:pt idx="0">
                  <c:v>9.3715845498738073</c:v>
                </c:pt>
                <c:pt idx="1">
                  <c:v>9.4205183269308694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Sheet1!$C$2:$C$11</c:f>
              <c:numCache>
                <c:formatCode>General</c:formatCode>
                <c:ptCount val="10"/>
                <c:pt idx="2">
                  <c:v>8.9510199416452672</c:v>
                </c:pt>
                <c:pt idx="3">
                  <c:v>8.6508332420903891</c:v>
                </c:pt>
                <c:pt idx="4">
                  <c:v>8.9244766520786634</c:v>
                </c:pt>
                <c:pt idx="5">
                  <c:v>8.6418754027895108</c:v>
                </c:pt>
                <c:pt idx="6">
                  <c:v>8.6623046537968076</c:v>
                </c:pt>
                <c:pt idx="7">
                  <c:v>8.3166253833842241</c:v>
                </c:pt>
                <c:pt idx="8">
                  <c:v>8.603081712580277</c:v>
                </c:pt>
                <c:pt idx="9">
                  <c:v>8.658658696529459</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Sheet1!$A$2:$B$11</c:f>
              <c:multiLvlStrCache>
                <c:ptCount val="10"/>
                <c:lvl>
                  <c:pt idx="0">
                    <c:v>2013</c:v>
                  </c:pt>
                  <c:pt idx="1">
                    <c:v>2015</c:v>
                  </c:pt>
                  <c:pt idx="2">
                    <c:v>2017</c:v>
                  </c:pt>
                  <c:pt idx="3">
                    <c:v>2018</c:v>
                  </c:pt>
                  <c:pt idx="4">
                    <c:v>2019</c:v>
                  </c:pt>
                  <c:pt idx="5">
                    <c:v>2021</c:v>
                  </c:pt>
                  <c:pt idx="6">
                    <c:v>2022</c:v>
                  </c:pt>
                  <c:pt idx="7">
                    <c:v>2023</c:v>
                  </c:pt>
                  <c:pt idx="8">
                    <c:v>2024</c:v>
                  </c:pt>
                  <c:pt idx="9">
                    <c:v>2025</c:v>
                  </c:pt>
                </c:lvl>
                <c:lvl>
                  <c:pt idx="0">
                    <c:v>G8. Did you have confidence and trust in the midwife or midwifery team you saw or spoke to after going home?</c:v>
                  </c:pt>
                </c:lvl>
              </c:multiLvlStrCache>
            </c:multiLvlStrRef>
          </c:cat>
          <c:val>
            <c:numRef>
              <c:f>Sheet1!$D$2:$D$11</c:f>
              <c:numCache>
                <c:formatCode>General</c:formatCode>
                <c:ptCount val="10"/>
                <c:pt idx="0">
                  <c:v>8.4433942070720978</c:v>
                </c:pt>
                <c:pt idx="1">
                  <c:v>8.525082438616236</c:v>
                </c:pt>
                <c:pt idx="2">
                  <c:v>8.5528000720258124</c:v>
                </c:pt>
                <c:pt idx="3">
                  <c:v>8.5324276844676294</c:v>
                </c:pt>
                <c:pt idx="4">
                  <c:v>8.562109395838668</c:v>
                </c:pt>
                <c:pt idx="5">
                  <c:v>8.4071997523768189</c:v>
                </c:pt>
                <c:pt idx="6">
                  <c:v>8.3644920631721611</c:v>
                </c:pt>
                <c:pt idx="7">
                  <c:v>8.4179925864286513</c:v>
                </c:pt>
                <c:pt idx="8">
                  <c:v>8.2073254647570533</c:v>
                </c:pt>
                <c:pt idx="9">
                  <c:v>8.3156144237714411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Sheet1!$C$2:$C$7</c:f>
              <c:numCache>
                <c:formatCode>General</c:formatCode>
                <c:ptCount val="6"/>
                <c:pt idx="0">
                  <c:v>8.5003343975186603</c:v>
                </c:pt>
                <c:pt idx="1">
                  <c:v>8.2633665536927374</c:v>
                </c:pt>
                <c:pt idx="2">
                  <c:v>7.69417551929351</c:v>
                </c:pt>
                <c:pt idx="3">
                  <c:v>8.5069932248312146</c:v>
                </c:pt>
                <c:pt idx="4">
                  <c:v>8.2705874005015421</c:v>
                </c:pt>
                <c:pt idx="5">
                  <c:v>8.9570088720670302</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G12. Were you told who you could contact if you needed advice about any changes you might experience to your mental health after the birth?</c:v>
                  </c:pt>
                </c:lvl>
              </c:multiLvlStrCache>
            </c:multiLvlStrRef>
          </c:cat>
          <c:val>
            <c:numRef>
              <c:f>Sheet1!$D$2:$D$7</c:f>
              <c:numCache>
                <c:formatCode>General</c:formatCode>
                <c:ptCount val="6"/>
                <c:pt idx="0">
                  <c:v>8.1367180895806683</c:v>
                </c:pt>
                <c:pt idx="1">
                  <c:v>7.9451887060253261</c:v>
                </c:pt>
                <c:pt idx="2">
                  <c:v>8.1475972112558246</c:v>
                </c:pt>
                <c:pt idx="3">
                  <c:v>8.361600704335773</c:v>
                </c:pt>
                <c:pt idx="4">
                  <c:v>8.1617684083732165</c:v>
                </c:pt>
                <c:pt idx="5">
                  <c:v>8.3665113289442026</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Sheet1!$C$2:$C$7</c:f>
              <c:numCache>
                <c:formatCode>General</c:formatCode>
                <c:ptCount val="6"/>
                <c:pt idx="0">
                  <c:v>7.3400545046644821</c:v>
                </c:pt>
                <c:pt idx="1">
                  <c:v>7.3491129835654716</c:v>
                </c:pt>
                <c:pt idx="2">
                  <c:v>7.1032378603665371</c:v>
                </c:pt>
                <c:pt idx="3">
                  <c:v>7.586690557069379</c:v>
                </c:pt>
                <c:pt idx="4">
                  <c:v>7.0750975512741574</c:v>
                </c:pt>
                <c:pt idx="5">
                  <c:v>8.0257437584985123</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G11. Were you given information about any changes you might experience to your mental health after having your baby?</c:v>
                  </c:pt>
                </c:lvl>
              </c:multiLvlStrCache>
            </c:multiLvlStrRef>
          </c:cat>
          <c:val>
            <c:numRef>
              <c:f>Sheet1!$D$2:$D$7</c:f>
              <c:numCache>
                <c:formatCode>General</c:formatCode>
                <c:ptCount val="6"/>
                <c:pt idx="0">
                  <c:v>7.6058652936507114</c:v>
                </c:pt>
                <c:pt idx="1">
                  <c:v>7.0906381336981319</c:v>
                </c:pt>
                <c:pt idx="2">
                  <c:v>7.2156311576008711</c:v>
                </c:pt>
                <c:pt idx="3">
                  <c:v>7.3817156040104734</c:v>
                </c:pt>
                <c:pt idx="4">
                  <c:v>7.1917141139621927</c:v>
                </c:pt>
                <c:pt idx="5">
                  <c:v>7.409102394280751</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Sheet1!$C$2:$C$3</c:f>
              <c:numCache>
                <c:formatCode>General</c:formatCode>
                <c:ptCount val="2"/>
                <c:pt idx="0">
                  <c:v>6.8774796131884797</c:v>
                </c:pt>
                <c:pt idx="1">
                  <c:v>7.4395667648306194</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G14. In the four weeks after the birth of your baby, did you receive help and advice from a midwife about feeding your baby?</c:v>
                  </c:pt>
                </c:lvl>
              </c:multiLvlStrCache>
            </c:multiLvlStrRef>
          </c:cat>
          <c:val>
            <c:numRef>
              <c:f>Sheet1!$D$2:$D$3</c:f>
              <c:numCache>
                <c:formatCode>General</c:formatCode>
                <c:ptCount val="2"/>
                <c:pt idx="0">
                  <c:v>6.9318236548402226</c:v>
                </c:pt>
                <c:pt idx="1">
                  <c:v>7.1398637311437971</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Sheet1!$C$2:$C$7</c:f>
              <c:numCache>
                <c:formatCode>General</c:formatCode>
                <c:ptCount val="6"/>
                <c:pt idx="0">
                  <c:v>7.3589959123973729</c:v>
                </c:pt>
                <c:pt idx="1">
                  <c:v>6.5866662632517414</c:v>
                </c:pt>
                <c:pt idx="2">
                  <c:v>6.6364372586719007</c:v>
                </c:pt>
                <c:pt idx="3">
                  <c:v>6.4741866261313659</c:v>
                </c:pt>
                <c:pt idx="4">
                  <c:v>6.5252853580368821</c:v>
                </c:pt>
                <c:pt idx="5">
                  <c:v>7.4247346473510794</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Sheet1!$A$2:$B$7</c:f>
              <c:multiLvlStrCache>
                <c:ptCount val="6"/>
                <c:lvl>
                  <c:pt idx="0">
                    <c:v>2019</c:v>
                  </c:pt>
                  <c:pt idx="1">
                    <c:v>2021</c:v>
                  </c:pt>
                  <c:pt idx="2">
                    <c:v>2022</c:v>
                  </c:pt>
                  <c:pt idx="3">
                    <c:v>2023</c:v>
                  </c:pt>
                  <c:pt idx="4">
                    <c:v>2024</c:v>
                  </c:pt>
                  <c:pt idx="5">
                    <c:v>2025</c:v>
                  </c:pt>
                </c:lvl>
                <c:lvl>
                  <c:pt idx="0">
                    <c:v>G13. Were you given information about your own physical recovery after the birth?</c:v>
                  </c:pt>
                </c:lvl>
              </c:multiLvlStrCache>
            </c:multiLvlStrRef>
          </c:cat>
          <c:val>
            <c:numRef>
              <c:f>Sheet1!$D$2:$D$7</c:f>
              <c:numCache>
                <c:formatCode>General</c:formatCode>
                <c:ptCount val="6"/>
                <c:pt idx="0">
                  <c:v>7.2094048364822667</c:v>
                </c:pt>
                <c:pt idx="1">
                  <c:v>6.6057350974457201</c:v>
                </c:pt>
                <c:pt idx="2">
                  <c:v>6.6443557665546011</c:v>
                </c:pt>
                <c:pt idx="3">
                  <c:v>6.7558204282069889</c:v>
                </c:pt>
                <c:pt idx="4">
                  <c:v>6.7041593937894692</c:v>
                </c:pt>
                <c:pt idx="5">
                  <c:v>6.8582841671228882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Sheet1!$C$2:$C$3</c:f>
              <c:numCache>
                <c:formatCode>General</c:formatCode>
                <c:ptCount val="2"/>
                <c:pt idx="0">
                  <c:v>7.9188008943963739</c:v>
                </c:pt>
                <c:pt idx="1">
                  <c:v>7.6560993878678989</c:v>
                </c:pt>
              </c:numCache>
            </c:numRef>
          </c:val>
          <c:smooth val="0"/>
          <c:extLst>
            <c:ext xmlns:c16="http://schemas.microsoft.com/office/drawing/2014/chart" uri="{C3380CC4-5D6E-409C-BE32-E72D297353CC}">
              <c16:uniqueId val="{00000000-562C-4F4F-911D-3C2DBA20E500}"/>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2024</c:v>
                  </c:pt>
                  <c:pt idx="1">
                    <c:v>2025</c:v>
                  </c:pt>
                </c:lvl>
                <c:lvl>
                  <c:pt idx="0">
                    <c:v>G16. In the four weeks after the birth of your baby, did you receive help and advice from midwives about your baby’s health and progress?</c:v>
                  </c:pt>
                </c:lvl>
              </c:multiLvlStrCache>
            </c:multiLvlStrRef>
          </c:cat>
          <c:val>
            <c:numRef>
              <c:f>Sheet1!$D$2:$D$3</c:f>
              <c:numCache>
                <c:formatCode>General</c:formatCode>
                <c:ptCount val="2"/>
                <c:pt idx="0">
                  <c:v>7.7390181484053402</c:v>
                </c:pt>
                <c:pt idx="1">
                  <c:v>7.8699749005803694</c:v>
                </c:pt>
              </c:numCache>
            </c:numRef>
          </c:val>
          <c:smooth val="0"/>
          <c:extLst>
            <c:ext xmlns:c16="http://schemas.microsoft.com/office/drawing/2014/chart" uri="{C3380CC4-5D6E-409C-BE32-E72D297353CC}">
              <c16:uniqueId val="{00000001-562C-4F4F-911D-3C2DBA20E500}"/>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Sheet1!$C$2:$C$10</c:f>
              <c:numCache>
                <c:formatCode>General</c:formatCode>
                <c:ptCount val="9"/>
                <c:pt idx="1">
                  <c:v>8.6030420261225391</c:v>
                </c:pt>
                <c:pt idx="2">
                  <c:v>7.9372450864146611</c:v>
                </c:pt>
                <c:pt idx="3">
                  <c:v>8.1433185392382832</c:v>
                </c:pt>
                <c:pt idx="4">
                  <c:v>6.180541075292397</c:v>
                </c:pt>
                <c:pt idx="5">
                  <c:v>5.3221159540856533</c:v>
                </c:pt>
                <c:pt idx="6">
                  <c:v>5.8222447123223962</c:v>
                </c:pt>
                <c:pt idx="7">
                  <c:v>7.4161028699919589</c:v>
                </c:pt>
                <c:pt idx="8">
                  <c:v>7.391310414573308</c:v>
                </c:pt>
              </c:numCache>
            </c:numRef>
          </c:val>
          <c:smooth val="0"/>
          <c:extLst>
            <c:ext xmlns:c16="http://schemas.microsoft.com/office/drawing/2014/chart" uri="{C3380CC4-5D6E-409C-BE32-E72D297353CC}">
              <c16:uniqueId val="{00000000-D43A-4EC0-A85A-DCB53C2B4CA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Sheet1!$A$2:$B$10</c:f>
              <c:multiLvlStrCache>
                <c:ptCount val="9"/>
                <c:lvl>
                  <c:pt idx="0">
                    <c:v>2015</c:v>
                  </c:pt>
                  <c:pt idx="1">
                    <c:v>2017</c:v>
                  </c:pt>
                  <c:pt idx="2">
                    <c:v>2018</c:v>
                  </c:pt>
                  <c:pt idx="3">
                    <c:v>2019</c:v>
                  </c:pt>
                  <c:pt idx="4">
                    <c:v>2021</c:v>
                  </c:pt>
                  <c:pt idx="5">
                    <c:v>2022</c:v>
                  </c:pt>
                  <c:pt idx="6">
                    <c:v>2023</c:v>
                  </c:pt>
                  <c:pt idx="7">
                    <c:v>2024</c:v>
                  </c:pt>
                  <c:pt idx="8">
                    <c:v>2025</c:v>
                  </c:pt>
                </c:lvl>
                <c:lvl>
                  <c:pt idx="0">
                    <c:v>G15. If, during evenings, nights or weekends, you needed support or advice about feeding your baby, were you able to get this?</c:v>
                  </c:pt>
                </c:lvl>
              </c:multiLvlStrCache>
            </c:multiLvlStrRef>
          </c:cat>
          <c:val>
            <c:numRef>
              <c:f>Sheet1!$D$2:$D$10</c:f>
              <c:numCache>
                <c:formatCode>General</c:formatCode>
                <c:ptCount val="9"/>
                <c:pt idx="0">
                  <c:v>6.6963378231150203</c:v>
                </c:pt>
                <c:pt idx="1">
                  <c:v>6.7697216677921679</c:v>
                </c:pt>
                <c:pt idx="2">
                  <c:v>6.5302057190040097</c:v>
                </c:pt>
                <c:pt idx="3">
                  <c:v>6.668172091251563</c:v>
                </c:pt>
                <c:pt idx="4">
                  <c:v>5.9798686770642338</c:v>
                </c:pt>
                <c:pt idx="5">
                  <c:v>5.8032033468578632</c:v>
                </c:pt>
                <c:pt idx="6">
                  <c:v>6.0009396795382361</c:v>
                </c:pt>
                <c:pt idx="7">
                  <c:v>5.9686880915538518</c:v>
                </c:pt>
                <c:pt idx="8">
                  <c:v>6.3160471737031072</c:v>
                </c:pt>
              </c:numCache>
            </c:numRef>
          </c:val>
          <c:smooth val="0"/>
          <c:extLst>
            <c:ext xmlns:c16="http://schemas.microsoft.com/office/drawing/2014/chart" uri="{C3380CC4-5D6E-409C-BE32-E72D297353CC}">
              <c16:uniqueId val="{00000001-D43A-4EC0-A85A-DCB53C2B4CA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Sheet1!$B$2:$B$6</c:f>
              <c:numCache>
                <c:formatCode>0.0</c:formatCode>
                <c:ptCount val="5"/>
                <c:pt idx="0">
                  <c:v>6.6838818644257234</c:v>
                </c:pt>
                <c:pt idx="1">
                  <c:v>7.129434663415231</c:v>
                </c:pt>
                <c:pt idx="2">
                  <c:v>7.3517140124118976</c:v>
                </c:pt>
                <c:pt idx="3">
                  <c:v>7.9802473766956528</c:v>
                </c:pt>
                <c:pt idx="4">
                  <c:v>8.1987354791089544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D25-43F9-9BBF-1ACEA229AF4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Plymouth NHS Trust</c:v>
                </c:pt>
                <c:pt idx="2">
                  <c:v>University Hospitals Dorset NHS Foundation Trust</c:v>
                </c:pt>
                <c:pt idx="3">
                  <c:v>Salisbury NHS Foundation Trust</c:v>
                </c:pt>
                <c:pt idx="4">
                  <c:v>North Bristol NHS Trust</c:v>
                </c:pt>
              </c:strCache>
            </c:strRef>
          </c:cat>
          <c:val>
            <c:numRef>
              <c:f>Sheet1!$C$2:$C$6</c:f>
              <c:numCache>
                <c:formatCode>0.0</c:formatCode>
                <c:ptCount val="5"/>
                <c:pt idx="0">
                  <c:v>3.3161181355742766</c:v>
                </c:pt>
                <c:pt idx="1">
                  <c:v>2.870565336584769</c:v>
                </c:pt>
                <c:pt idx="2">
                  <c:v>2.6482859875881024</c:v>
                </c:pt>
                <c:pt idx="3">
                  <c:v>2.0197526233043472</c:v>
                </c:pt>
                <c:pt idx="4">
                  <c:v>1.8012645208910456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D25-43F9-9BBF-1ACEA229AF4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Sheet1!$C$2:$C$4</c:f>
              <c:numCache>
                <c:formatCode>General</c:formatCode>
                <c:ptCount val="3"/>
                <c:pt idx="0">
                  <c:v>7.1921016965463336</c:v>
                </c:pt>
                <c:pt idx="1">
                  <c:v>6.0328013417847277</c:v>
                </c:pt>
                <c:pt idx="2">
                  <c:v>7.4769311790048052</c:v>
                </c:pt>
              </c:numCache>
            </c:numRef>
          </c:val>
          <c:smooth val="0"/>
          <c:extLst>
            <c:ext xmlns:c16="http://schemas.microsoft.com/office/drawing/2014/chart" uri="{C3380CC4-5D6E-409C-BE32-E72D297353CC}">
              <c16:uniqueId val="{00000000-B464-4654-9461-DC485F7594B3}"/>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2023</c:v>
                  </c:pt>
                  <c:pt idx="1">
                    <c:v>2024</c:v>
                  </c:pt>
                  <c:pt idx="2">
                    <c:v>2025</c:v>
                  </c:pt>
                </c:lvl>
                <c:lvl>
                  <c:pt idx="0">
                    <c:v>G19. At any point during your maternity care journey, did you consider making a complaint about the care you received?</c:v>
                  </c:pt>
                </c:lvl>
              </c:multiLvlStrCache>
            </c:multiLvlStrRef>
          </c:cat>
          <c:val>
            <c:numRef>
              <c:f>Sheet1!$D$2:$D$4</c:f>
              <c:numCache>
                <c:formatCode>General</c:formatCode>
                <c:ptCount val="3"/>
                <c:pt idx="0">
                  <c:v>6.5867506085335874</c:v>
                </c:pt>
                <c:pt idx="1">
                  <c:v>6.3863415370751362</c:v>
                </c:pt>
                <c:pt idx="2">
                  <c:v>6.5047790663973224</c:v>
                </c:pt>
              </c:numCache>
            </c:numRef>
          </c:val>
          <c:smooth val="0"/>
          <c:extLst>
            <c:ext xmlns:c16="http://schemas.microsoft.com/office/drawing/2014/chart" uri="{C3380CC4-5D6E-409C-BE32-E72D297353CC}">
              <c16:uniqueId val="{00000001-B464-4654-9461-DC485F7594B3}"/>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5.4101284825731639</c:v>
                </c:pt>
              </c:numCache>
            </c:numRef>
          </c:val>
          <c:extLst>
            <c:ext xmlns:c16="http://schemas.microsoft.com/office/drawing/2014/chart" uri="{C3380CC4-5D6E-409C-BE32-E72D297353CC}">
              <c16:uniqueId val="{00000000-1C9C-4353-B3B7-14E3B0D35B2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9.2072190422345379E-2</c:v>
                </c:pt>
              </c:numCache>
            </c:numRef>
          </c:val>
          <c:extLst>
            <c:ext xmlns:c16="http://schemas.microsoft.com/office/drawing/2014/chart" uri="{C3380CC4-5D6E-409C-BE32-E72D297353CC}">
              <c16:uniqueId val="{00000001-1C9C-4353-B3B7-14E3B0D35B2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0.58382252343808272</c:v>
                </c:pt>
              </c:numCache>
            </c:numRef>
          </c:val>
          <c:extLst>
            <c:ext xmlns:c16="http://schemas.microsoft.com/office/drawing/2014/chart" uri="{C3380CC4-5D6E-409C-BE32-E72D297353CC}">
              <c16:uniqueId val="{00000002-1C9C-4353-B3B7-14E3B0D35B2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0.16276535457028718</c:v>
                </c:pt>
              </c:numCache>
            </c:numRef>
          </c:val>
          <c:extLst>
            <c:ext xmlns:c16="http://schemas.microsoft.com/office/drawing/2014/chart" uri="{C3380CC4-5D6E-409C-BE32-E72D297353CC}">
              <c16:uniqueId val="{00000003-1C9C-4353-B3B7-14E3B0D35B2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1.6992471199888985</c:v>
                </c:pt>
              </c:numCache>
            </c:numRef>
          </c:val>
          <c:extLst>
            <c:ext xmlns:c16="http://schemas.microsoft.com/office/drawing/2014/chart" uri="{C3380CC4-5D6E-409C-BE32-E72D297353CC}">
              <c16:uniqueId val="{00000004-1C9C-4353-B3B7-14E3B0D35B2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0.16276535457028718</c:v>
                </c:pt>
              </c:numCache>
            </c:numRef>
          </c:val>
          <c:extLst>
            <c:ext xmlns:c16="http://schemas.microsoft.com/office/drawing/2014/chart" uri="{C3380CC4-5D6E-409C-BE32-E72D297353CC}">
              <c16:uniqueId val="{00000005-1C9C-4353-B3B7-14E3B0D35B2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0.58382252343808183</c:v>
                </c:pt>
              </c:numCache>
            </c:numRef>
          </c:val>
          <c:extLst>
            <c:ext xmlns:c16="http://schemas.microsoft.com/office/drawing/2014/chart" uri="{C3380CC4-5D6E-409C-BE32-E72D297353CC}">
              <c16:uniqueId val="{00000006-1C9C-4353-B3B7-14E3B0D35B2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1.9264225471214758E-2</c:v>
                </c:pt>
              </c:numCache>
            </c:numRef>
          </c:val>
          <c:extLst>
            <c:ext xmlns:c16="http://schemas.microsoft.com/office/drawing/2014/chart" uri="{C3380CC4-5D6E-409C-BE32-E72D297353CC}">
              <c16:uniqueId val="{00000007-1C9C-4353-B3B7-14E3B0D35B2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8.1942878948426934</c:v>
                </c:pt>
              </c:numCache>
            </c:numRef>
          </c:xVal>
          <c:yVal>
            <c:numLit>
              <c:formatCode>General</c:formatCode>
              <c:ptCount val="1"/>
              <c:pt idx="0">
                <c:v>1</c:v>
              </c:pt>
            </c:numLit>
          </c:yVal>
          <c:smooth val="0"/>
          <c:extLst>
            <c:ext xmlns:c16="http://schemas.microsoft.com/office/drawing/2014/chart" uri="{C3380CC4-5D6E-409C-BE32-E72D297353CC}">
              <c16:uniqueId val="{00000008-1C9C-4353-B3B7-14E3B0D35B2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C9C-4353-B3B7-14E3B0D35B2B}"/>
              </c:ext>
            </c:extLst>
          </c:dPt>
          <c:xVal>
            <c:numRef>
              <c:f>Sheet1!$B$12</c:f>
              <c:numCache>
                <c:formatCode>0.0</c:formatCode>
                <c:ptCount val="1"/>
                <c:pt idx="0">
                  <c:v>7.0984121109983276</c:v>
                </c:pt>
              </c:numCache>
            </c:numRef>
          </c:xVal>
          <c:yVal>
            <c:numLit>
              <c:formatCode>General</c:formatCode>
              <c:ptCount val="1"/>
              <c:pt idx="0">
                <c:v>1</c:v>
              </c:pt>
            </c:numLit>
          </c:yVal>
          <c:smooth val="0"/>
          <c:extLst>
            <c:ext xmlns:c16="http://schemas.microsoft.com/office/drawing/2014/chart" uri="{C3380CC4-5D6E-409C-BE32-E72D297353CC}">
              <c16:uniqueId val="{0000000A-1C9C-4353-B3B7-14E3B0D35B2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B2. Did you get enough information from either a midwife or doctor to help you decide where to have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C9C-4353-B3B7-14E3B0D35B2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B2. Did you get enough information from either a midwife or doctor to help you decide where to have your baby?</c:v>
                  </c:pt>
                </c15:dlblRangeCache>
              </c15:datalabelsRange>
            </c:ext>
            <c:ext xmlns:c16="http://schemas.microsoft.com/office/drawing/2014/chart" uri="{C3380CC4-5D6E-409C-BE32-E72D297353CC}">
              <c16:uniqueId val="{0000000C-1C9C-4353-B3B7-14E3B0D35B2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18834996451691"/>
          <c:y val="3.4839129178888643E-2"/>
          <c:w val="0.502845308268281"/>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B372-4BED-A2DD-31DED223C51F}"/>
              </c:ext>
            </c:extLst>
          </c:dPt>
          <c:dPt>
            <c:idx val="1"/>
            <c:invertIfNegative val="0"/>
            <c:bubble3D val="0"/>
            <c:extLst>
              <c:ext xmlns:c16="http://schemas.microsoft.com/office/drawing/2014/chart" uri="{C3380CC4-5D6E-409C-BE32-E72D297353CC}">
                <c16:uniqueId val="{00000001-B372-4BED-A2DD-31DED223C51F}"/>
              </c:ext>
            </c:extLst>
          </c:dPt>
          <c:dPt>
            <c:idx val="4"/>
            <c:invertIfNegative val="0"/>
            <c:bubble3D val="0"/>
            <c:extLst>
              <c:ext xmlns:c16="http://schemas.microsoft.com/office/drawing/2014/chart" uri="{C3380CC4-5D6E-409C-BE32-E72D297353CC}">
                <c16:uniqueId val="{00000002-B372-4BED-A2DD-31DED223C51F}"/>
              </c:ext>
            </c:extLst>
          </c:dPt>
          <c:dLbls>
            <c:dLbl>
              <c:idx val="0"/>
              <c:layout>
                <c:manualLayout>
                  <c:x val="0"/>
                  <c:y val="1.08470430277428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72-4BED-A2DD-31DED223C51F}"/>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Heterosexual / straight</c:v>
                </c:pt>
                <c:pt idx="1">
                  <c:v>Gay / lesbian</c:v>
                </c:pt>
                <c:pt idx="2">
                  <c:v>Bisexual</c:v>
                </c:pt>
                <c:pt idx="3">
                  <c:v>Other</c:v>
                </c:pt>
                <c:pt idx="4">
                  <c:v>Prefer not to say</c:v>
                </c:pt>
              </c:strCache>
            </c:strRef>
          </c:cat>
          <c:val>
            <c:numRef>
              <c:f>Sheet1!$B$2:$B$6</c:f>
              <c:numCache>
                <c:formatCode>0%</c:formatCode>
                <c:ptCount val="5"/>
                <c:pt idx="0">
                  <c:v>0.91666666666666652</c:v>
                </c:pt>
                <c:pt idx="1">
                  <c:v>0</c:v>
                </c:pt>
                <c:pt idx="2">
                  <c:v>5.8333333333333327E-2</c:v>
                </c:pt>
                <c:pt idx="3">
                  <c:v>8.3333333333333332E-3</c:v>
                </c:pt>
                <c:pt idx="4">
                  <c:v>1.666666666666667E-2</c:v>
                </c:pt>
              </c:numCache>
            </c:numRef>
          </c:val>
          <c:extLst>
            <c:ext xmlns:c16="http://schemas.microsoft.com/office/drawing/2014/chart" uri="{C3380CC4-5D6E-409C-BE32-E72D297353CC}">
              <c16:uniqueId val="{00000003-B372-4BED-A2DD-31DED223C51F}"/>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5.7661961277582066</c:v>
                </c:pt>
              </c:numCache>
            </c:numRef>
          </c:val>
          <c:extLst>
            <c:ext xmlns:c16="http://schemas.microsoft.com/office/drawing/2014/chart" uri="{C3380CC4-5D6E-409C-BE32-E72D297353CC}">
              <c16:uniqueId val="{00000000-6AC3-4AAB-8EEA-425165BC19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0.34096300265289514</c:v>
                </c:pt>
              </c:numCache>
            </c:numRef>
          </c:val>
          <c:extLst>
            <c:ext xmlns:c16="http://schemas.microsoft.com/office/drawing/2014/chart" uri="{C3380CC4-5D6E-409C-BE32-E72D297353CC}">
              <c16:uniqueId val="{00000001-6AC3-4AAB-8EEA-425165BC19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0.86154449584546189</c:v>
                </c:pt>
              </c:numCache>
            </c:numRef>
          </c:val>
          <c:extLst>
            <c:ext xmlns:c16="http://schemas.microsoft.com/office/drawing/2014/chart" uri="{C3380CC4-5D6E-409C-BE32-E72D297353CC}">
              <c16:uniqueId val="{00000002-6AC3-4AAB-8EEA-425165BC19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0.24019216408192801</c:v>
                </c:pt>
              </c:numCache>
            </c:numRef>
          </c:val>
          <c:extLst>
            <c:ext xmlns:c16="http://schemas.microsoft.com/office/drawing/2014/chart" uri="{C3380CC4-5D6E-409C-BE32-E72D297353CC}">
              <c16:uniqueId val="{00000003-6AC3-4AAB-8EEA-425165BC19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2.5075719838392825</c:v>
                </c:pt>
              </c:numCache>
            </c:numRef>
          </c:val>
          <c:extLst>
            <c:ext xmlns:c16="http://schemas.microsoft.com/office/drawing/2014/chart" uri="{C3380CC4-5D6E-409C-BE32-E72D297353CC}">
              <c16:uniqueId val="{00000004-6AC3-4AAB-8EEA-425165BC19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0.11696888931309957</c:v>
                </c:pt>
              </c:numCache>
            </c:numRef>
          </c:val>
          <c:extLst>
            <c:ext xmlns:c16="http://schemas.microsoft.com/office/drawing/2014/chart" uri="{C3380CC4-5D6E-409C-BE32-E72D297353CC}">
              <c16:uniqueId val="{00000005-6AC3-4AAB-8EEA-425165BC19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6AC3-4AAB-8EEA-425165BC19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AC3-4AAB-8EEA-425165BC1974}"/>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8.9280759215939476</c:v>
                </c:pt>
              </c:numCache>
            </c:numRef>
          </c:xVal>
          <c:yVal>
            <c:numLit>
              <c:formatCode>General</c:formatCode>
              <c:ptCount val="1"/>
              <c:pt idx="0">
                <c:v>1</c:v>
              </c:pt>
            </c:numLit>
          </c:yVal>
          <c:smooth val="0"/>
          <c:extLst>
            <c:ext xmlns:c16="http://schemas.microsoft.com/office/drawing/2014/chart" uri="{C3380CC4-5D6E-409C-BE32-E72D297353CC}">
              <c16:uniqueId val="{00000008-6AC3-4AAB-8EEA-425165BC19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AC3-4AAB-8EEA-425165BC1974}"/>
              </c:ext>
            </c:extLst>
          </c:dPt>
          <c:xVal>
            <c:numRef>
              <c:f>Sheet1!$B$12</c:f>
              <c:numCache>
                <c:formatCode>0.0</c:formatCode>
                <c:ptCount val="1"/>
                <c:pt idx="0">
                  <c:v>8.4626817822581337</c:v>
                </c:pt>
              </c:numCache>
            </c:numRef>
          </c:xVal>
          <c:yVal>
            <c:numLit>
              <c:formatCode>General</c:formatCode>
              <c:ptCount val="1"/>
              <c:pt idx="0">
                <c:v>1</c:v>
              </c:pt>
            </c:numLit>
          </c:yVal>
          <c:smooth val="0"/>
          <c:extLst>
            <c:ext xmlns:c16="http://schemas.microsoft.com/office/drawing/2014/chart" uri="{C3380CC4-5D6E-409C-BE32-E72D297353CC}">
              <c16:uniqueId val="{0000000A-6AC3-4AAB-8EEA-425165BC1974}"/>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B1. Were you offered a choice about where to have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6AC3-4AAB-8EEA-425165BC19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 Were you offered a choice about where to have your baby?</c:v>
                  </c:pt>
                </c15:dlblRangeCache>
              </c15:datalabelsRange>
            </c:ext>
            <c:ext xmlns:c16="http://schemas.microsoft.com/office/drawing/2014/chart" uri="{C3380CC4-5D6E-409C-BE32-E72D297353CC}">
              <c16:uniqueId val="{0000000C-6AC3-4AAB-8EEA-425165BC1974}"/>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7.0937255822239562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7.578186387705899</c:v>
                </c:pt>
                <c:pt idx="2">
                  <c:v>7.6406661224926857</c:v>
                </c:pt>
                <c:pt idx="3">
                  <c:v>7.6537476744776374</c:v>
                </c:pt>
                <c:pt idx="4">
                  <c:v>7.6563864578566543</c:v>
                </c:pt>
                <c:pt idx="5">
                  <c:v>7.7361387718954973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7.8548711220804366</c:v>
                </c:pt>
                <c:pt idx="7">
                  <c:v>7.9443313252386831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8.0347922804931411</c:v>
                </c:pt>
                <c:pt idx="9">
                  <c:v>8.0438528866919654</c:v>
                </c:pt>
                <c:pt idx="10">
                  <c:v>8.052408972167413</c:v>
                </c:pt>
                <c:pt idx="11">
                  <c:v>8.0593048389839801</c:v>
                </c:pt>
                <c:pt idx="12">
                  <c:v>8.068944205939081</c:v>
                </c:pt>
                <c:pt idx="13">
                  <c:v>8.0751463520561373</c:v>
                </c:pt>
                <c:pt idx="14">
                  <c:v>8.0929306986942375</c:v>
                </c:pt>
                <c:pt idx="15">
                  <c:v>8.1422097125986124</c:v>
                </c:pt>
                <c:pt idx="16">
                  <c:v>8.142770603625447</c:v>
                </c:pt>
                <c:pt idx="17">
                  <c:v>8.1649373645314256</c:v>
                </c:pt>
                <c:pt idx="18">
                  <c:v>8.1774596494627545</c:v>
                </c:pt>
                <c:pt idx="19">
                  <c:v>8.1779375517580597</c:v>
                </c:pt>
                <c:pt idx="20">
                  <c:v>8.1781991537894481</c:v>
                </c:pt>
                <c:pt idx="21">
                  <c:v>8.1822834419636212</c:v>
                </c:pt>
                <c:pt idx="22">
                  <c:v>8.1961780554325934</c:v>
                </c:pt>
                <c:pt idx="23">
                  <c:v>8.2030178495669261</c:v>
                </c:pt>
                <c:pt idx="24">
                  <c:v>8.2121036989681606</c:v>
                </c:pt>
                <c:pt idx="25">
                  <c:v>8.218487260871246</c:v>
                </c:pt>
                <c:pt idx="26">
                  <c:v>8.2365836957964014</c:v>
                </c:pt>
                <c:pt idx="27">
                  <c:v>8.2371442019123791</c:v>
                </c:pt>
                <c:pt idx="28">
                  <c:v>8.2525336493480328</c:v>
                </c:pt>
                <c:pt idx="29">
                  <c:v>8.2578849266597771</c:v>
                </c:pt>
                <c:pt idx="30">
                  <c:v>8.2723008760980434</c:v>
                </c:pt>
                <c:pt idx="31">
                  <c:v>8.2747487069018302</c:v>
                </c:pt>
                <c:pt idx="32">
                  <c:v>8.2749955409331299</c:v>
                </c:pt>
                <c:pt idx="33">
                  <c:v>8.280378761920419</c:v>
                </c:pt>
                <c:pt idx="34">
                  <c:v>8.3033705790008554</c:v>
                </c:pt>
                <c:pt idx="35">
                  <c:v>8.3118962590009566</c:v>
                </c:pt>
                <c:pt idx="36">
                  <c:v>8.3164539020161925</c:v>
                </c:pt>
                <c:pt idx="37">
                  <c:v>8.3224429226338241</c:v>
                </c:pt>
                <c:pt idx="38">
                  <c:v>8.3301538308729626</c:v>
                </c:pt>
                <c:pt idx="39">
                  <c:v>8.3316898573842693</c:v>
                </c:pt>
                <c:pt idx="40">
                  <c:v>8.3369278160620794</c:v>
                </c:pt>
                <c:pt idx="41">
                  <c:v>8.3498345894859085</c:v>
                </c:pt>
                <c:pt idx="42">
                  <c:v>8.3538271832191242</c:v>
                </c:pt>
                <c:pt idx="43">
                  <c:v>8.3572055472327715</c:v>
                </c:pt>
                <c:pt idx="44">
                  <c:v>8.3679553055748102</c:v>
                </c:pt>
                <c:pt idx="45">
                  <c:v>8.3838918138450023</c:v>
                </c:pt>
                <c:pt idx="46">
                  <c:v>8.3847431731354458</c:v>
                </c:pt>
                <c:pt idx="47">
                  <c:v>8.4252936192539263</c:v>
                </c:pt>
                <c:pt idx="48">
                  <c:v>8.4347266312787337</c:v>
                </c:pt>
                <c:pt idx="49">
                  <c:v>8.4385633094032482</c:v>
                </c:pt>
                <c:pt idx="50">
                  <c:v>8.4386747639169641</c:v>
                </c:pt>
                <c:pt idx="51">
                  <c:v>8.4400906451014457</c:v>
                </c:pt>
                <c:pt idx="52">
                  <c:v>8.4442196105530289</c:v>
                </c:pt>
                <c:pt idx="53">
                  <c:v>8.444697711687585</c:v>
                </c:pt>
                <c:pt idx="54">
                  <c:v>8.4476814383501555</c:v>
                </c:pt>
                <c:pt idx="55">
                  <c:v>8.4496342527480834</c:v>
                </c:pt>
                <c:pt idx="56">
                  <c:v>8.4526622153802577</c:v>
                </c:pt>
                <c:pt idx="57">
                  <c:v>8.4540568031590304</c:v>
                </c:pt>
                <c:pt idx="58">
                  <c:v>8.4561167185560535</c:v>
                </c:pt>
                <c:pt idx="59">
                  <c:v>8.462000654764358</c:v>
                </c:pt>
                <c:pt idx="60">
                  <c:v>8.4717037745686632</c:v>
                </c:pt>
                <c:pt idx="61">
                  <c:v>8.4717629603985092</c:v>
                </c:pt>
                <c:pt idx="62">
                  <c:v>8.4769466256271535</c:v>
                </c:pt>
                <c:pt idx="63">
                  <c:v>8.4784316612244766</c:v>
                </c:pt>
                <c:pt idx="64">
                  <c:v>8.4949062293305637</c:v>
                </c:pt>
                <c:pt idx="65">
                  <c:v>8.5002250096913183</c:v>
                </c:pt>
                <c:pt idx="66">
                  <c:v>8.5186133769841561</c:v>
                </c:pt>
                <c:pt idx="67">
                  <c:v>8.522329247848198</c:v>
                </c:pt>
                <c:pt idx="68">
                  <c:v>8.5371810391271374</c:v>
                </c:pt>
                <c:pt idx="69">
                  <c:v>8.5432909348568966</c:v>
                </c:pt>
                <c:pt idx="70">
                  <c:v>8.5737718813877581</c:v>
                </c:pt>
                <c:pt idx="71">
                  <c:v>8.5741062030646162</c:v>
                </c:pt>
                <c:pt idx="72">
                  <c:v>8.5811782369414953</c:v>
                </c:pt>
                <c:pt idx="73">
                  <c:v>8.594210509493502</c:v>
                </c:pt>
                <c:pt idx="74">
                  <c:v>8.6148338067299939</c:v>
                </c:pt>
                <c:pt idx="75">
                  <c:v>8.6218549190142291</c:v>
                </c:pt>
                <c:pt idx="76">
                  <c:v>8.6377191661603518</c:v>
                </c:pt>
                <c:pt idx="77">
                  <c:v>8.6419857999363927</c:v>
                </c:pt>
                <c:pt idx="78">
                  <c:v>8.6471472874434845</c:v>
                </c:pt>
                <c:pt idx="79">
                  <c:v>8.6514766580901288</c:v>
                </c:pt>
                <c:pt idx="80">
                  <c:v>8.6524348360480499</c:v>
                </c:pt>
                <c:pt idx="81">
                  <c:v>8.6542709725977396</c:v>
                </c:pt>
                <c:pt idx="82">
                  <c:v>8.6716757635202324</c:v>
                </c:pt>
                <c:pt idx="83">
                  <c:v>8.6815826856953748</c:v>
                </c:pt>
                <c:pt idx="84">
                  <c:v>8.6844319587976102</c:v>
                </c:pt>
                <c:pt idx="85">
                  <c:v>8.685015962919028</c:v>
                </c:pt>
                <c:pt idx="86">
                  <c:v>8.6892643673723082</c:v>
                </c:pt>
                <c:pt idx="87">
                  <c:v>8.6929059561902129</c:v>
                </c:pt>
                <c:pt idx="88">
                  <c:v>8.7124634584887932</c:v>
                </c:pt>
                <c:pt idx="89">
                  <c:v>8.7157822936467682</c:v>
                </c:pt>
                <c:pt idx="90">
                  <c:v>8.7186852983822583</c:v>
                </c:pt>
                <c:pt idx="91">
                  <c:v>8.740724794634513</c:v>
                </c:pt>
                <c:pt idx="92">
                  <c:v>8.7471253466595407</c:v>
                </c:pt>
                <c:pt idx="93">
                  <c:v>8.747573676679071</c:v>
                </c:pt>
                <c:pt idx="94">
                  <c:v>8.7479960611100473</c:v>
                </c:pt>
                <c:pt idx="95">
                  <c:v>8.7707590601274639</c:v>
                </c:pt>
                <c:pt idx="96">
                  <c:v>8.7830835394085351</c:v>
                </c:pt>
                <c:pt idx="97">
                  <c:v>8.7857306470964183</c:v>
                </c:pt>
                <c:pt idx="98">
                  <c:v>8.7912232644261756</c:v>
                </c:pt>
                <c:pt idx="99">
                  <c:v>8.8190539049456493</c:v>
                </c:pt>
                <c:pt idx="100">
                  <c:v>8.8222014425577129</c:v>
                </c:pt>
                <c:pt idx="101">
                  <c:v>8.824409501437307</c:v>
                </c:pt>
                <c:pt idx="102">
                  <c:v>8.8500921854138177</c:v>
                </c:pt>
                <c:pt idx="103">
                  <c:v>8.8768128203206853</c:v>
                </c:pt>
                <c:pt idx="104">
                  <c:v>8.8827483257210673</c:v>
                </c:pt>
                <c:pt idx="105">
                  <c:v>8.8858553804094083</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8.9423815148994272</c:v>
                </c:pt>
                <c:pt idx="107">
                  <c:v>8.943788801986031</c:v>
                </c:pt>
                <c:pt idx="108">
                  <c:v>8.9480900113763191</c:v>
                </c:pt>
                <c:pt idx="109">
                  <c:v>8.9506096593011009</c:v>
                </c:pt>
                <c:pt idx="110">
                  <c:v>8.9910263349538369</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8.9879032709647717</c:v>
                </c:pt>
                <c:pt idx="112">
                  <c:v>9.0105305778857527</c:v>
                </c:pt>
                <c:pt idx="113">
                  <c:v>9.0164860620917882</c:v>
                </c:pt>
                <c:pt idx="114">
                  <c:v>9.0287977523251133</c:v>
                </c:pt>
                <c:pt idx="115">
                  <c:v>9.0404718349277271</c:v>
                </c:pt>
                <c:pt idx="116">
                  <c:v>9.1408403946750045</c:v>
                </c:pt>
                <c:pt idx="117">
                  <c:v>9.1551915677351694</c:v>
                </c:pt>
                <c:pt idx="118">
                  <c:v>9.1818636330657917</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8.9506096593011009</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Sheet1!$B$2:$B$6</c:f>
              <c:numCache>
                <c:formatCode>0.0</c:formatCode>
                <c:ptCount val="5"/>
                <c:pt idx="0">
                  <c:v>9.1551915677351694</c:v>
                </c:pt>
                <c:pt idx="1">
                  <c:v>9.0105305778857527</c:v>
                </c:pt>
                <c:pt idx="2">
                  <c:v>8.9506096593011009</c:v>
                </c:pt>
                <c:pt idx="3">
                  <c:v>8.9480900113763191</c:v>
                </c:pt>
                <c:pt idx="4">
                  <c:v>8.8827483257210673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70A-4F2B-8A4A-3DA83DAAF11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Salisbury NHS Foundation Trust</c:v>
                </c:pt>
                <c:pt idx="2">
                  <c:v>Torbay and South Devon NHS Foundation Trust</c:v>
                </c:pt>
                <c:pt idx="3">
                  <c:v>University Hospitals Dorset NHS Foundation Trust</c:v>
                </c:pt>
                <c:pt idx="4">
                  <c:v>Dorset County Hospital NHS Foundation Trust </c:v>
                </c:pt>
              </c:strCache>
            </c:strRef>
          </c:cat>
          <c:val>
            <c:numRef>
              <c:f>Sheet1!$C$2:$C$6</c:f>
              <c:numCache>
                <c:formatCode>0.0</c:formatCode>
                <c:ptCount val="5"/>
                <c:pt idx="0">
                  <c:v>0.8448084322648306</c:v>
                </c:pt>
                <c:pt idx="1">
                  <c:v>0.98946942211424727</c:v>
                </c:pt>
                <c:pt idx="2">
                  <c:v>1.0493903406988991</c:v>
                </c:pt>
                <c:pt idx="3">
                  <c:v>1.0519099886236809</c:v>
                </c:pt>
                <c:pt idx="4">
                  <c:v>1.1172516742789327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70A-4F2B-8A4A-3DA83DAAF11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Sheet1!$B$2:$B$6</c:f>
              <c:numCache>
                <c:formatCode>0.0</c:formatCode>
                <c:ptCount val="5"/>
                <c:pt idx="0">
                  <c:v>8.4496342527480834</c:v>
                </c:pt>
                <c:pt idx="1">
                  <c:v>8.4561167185560535</c:v>
                </c:pt>
                <c:pt idx="2">
                  <c:v>8.522329247848198</c:v>
                </c:pt>
                <c:pt idx="3">
                  <c:v>8.6218549190142291</c:v>
                </c:pt>
                <c:pt idx="4">
                  <c:v>8.6716757635202324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D98-4278-AE91-14505423D1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University Hospitals Bristol and Weston NHS Foundation Trust</c:v>
                </c:pt>
                <c:pt idx="2">
                  <c:v>Somerset NHS Foundation Trust</c:v>
                </c:pt>
                <c:pt idx="3">
                  <c:v>North Bristol NHS Trust</c:v>
                </c:pt>
                <c:pt idx="4">
                  <c:v>Great Western Hospitals NHS Foundation Trust</c:v>
                </c:pt>
              </c:strCache>
            </c:strRef>
          </c:cat>
          <c:val>
            <c:numRef>
              <c:f>Sheet1!$C$2:$C$6</c:f>
              <c:numCache>
                <c:formatCode>0.0</c:formatCode>
                <c:ptCount val="5"/>
                <c:pt idx="0">
                  <c:v>1.5503657472519166</c:v>
                </c:pt>
                <c:pt idx="1">
                  <c:v>1.5438832814439465</c:v>
                </c:pt>
                <c:pt idx="2">
                  <c:v>1.477670752151802</c:v>
                </c:pt>
                <c:pt idx="3">
                  <c:v>1.3781450809857709</c:v>
                </c:pt>
                <c:pt idx="4">
                  <c:v>1.3283242364797676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D98-4278-AE91-14505423D1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6.9454464821806692</c:v>
                </c:pt>
              </c:numCache>
            </c:numRef>
          </c:val>
          <c:extLst>
            <c:ext xmlns:c16="http://schemas.microsoft.com/office/drawing/2014/chart" uri="{C3380CC4-5D6E-409C-BE32-E72D297353CC}">
              <c16:uniqueId val="{00000000-A70B-4260-9656-09DDB94388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0.43764154901471208</c:v>
                </c:pt>
              </c:numCache>
            </c:numRef>
          </c:val>
          <c:extLst>
            <c:ext xmlns:c16="http://schemas.microsoft.com/office/drawing/2014/chart" uri="{C3380CC4-5D6E-409C-BE32-E72D297353CC}">
              <c16:uniqueId val="{00000001-A70B-4260-9656-09DDB94388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0.45742730115728847</c:v>
                </c:pt>
              </c:numCache>
            </c:numRef>
          </c:val>
          <c:extLst>
            <c:ext xmlns:c16="http://schemas.microsoft.com/office/drawing/2014/chart" uri="{C3380CC4-5D6E-409C-BE32-E72D297353CC}">
              <c16:uniqueId val="{00000002-A70B-4260-9656-09DDB94388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0.12752731159556152</c:v>
                </c:pt>
              </c:numCache>
            </c:numRef>
          </c:val>
          <c:extLst>
            <c:ext xmlns:c16="http://schemas.microsoft.com/office/drawing/2014/chart" uri="{C3380CC4-5D6E-409C-BE32-E72D297353CC}">
              <c16:uniqueId val="{00000003-A70B-4260-9656-09DDB94388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1.3313669700827342</c:v>
                </c:pt>
              </c:numCache>
            </c:numRef>
          </c:val>
          <c:extLst>
            <c:ext xmlns:c16="http://schemas.microsoft.com/office/drawing/2014/chart" uri="{C3380CC4-5D6E-409C-BE32-E72D297353CC}">
              <c16:uniqueId val="{00000004-A70B-4260-9656-09DDB94388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0.12752731159556241</c:v>
                </c:pt>
              </c:numCache>
            </c:numRef>
          </c:val>
          <c:extLst>
            <c:ext xmlns:c16="http://schemas.microsoft.com/office/drawing/2014/chart" uri="{C3380CC4-5D6E-409C-BE32-E72D297353CC}">
              <c16:uniqueId val="{00000005-A70B-4260-9656-09DDB94388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0.2010479255319364</c:v>
                </c:pt>
              </c:numCache>
            </c:numRef>
          </c:val>
          <c:extLst>
            <c:ext xmlns:c16="http://schemas.microsoft.com/office/drawing/2014/chart" uri="{C3380CC4-5D6E-409C-BE32-E72D297353CC}">
              <c16:uniqueId val="{00000006-A70B-4260-9656-09DDB94388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70B-4260-9656-09DDB94388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9.3211446163016589</c:v>
                </c:pt>
              </c:numCache>
            </c:numRef>
          </c:xVal>
          <c:yVal>
            <c:numLit>
              <c:formatCode>General</c:formatCode>
              <c:ptCount val="1"/>
              <c:pt idx="0">
                <c:v>1</c:v>
              </c:pt>
            </c:numLit>
          </c:yVal>
          <c:smooth val="0"/>
          <c:extLst>
            <c:ext xmlns:c16="http://schemas.microsoft.com/office/drawing/2014/chart" uri="{C3380CC4-5D6E-409C-BE32-E72D297353CC}">
              <c16:uniqueId val="{00000008-A70B-4260-9656-09DDB94388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70B-4260-9656-09DDB9438878}"/>
              </c:ext>
            </c:extLst>
          </c:dPt>
          <c:xVal>
            <c:numRef>
              <c:f>Sheet1!$B$12</c:f>
              <c:numCache>
                <c:formatCode>0.0</c:formatCode>
                <c:ptCount val="1"/>
                <c:pt idx="0">
                  <c:v>8.6337261289895988</c:v>
                </c:pt>
              </c:numCache>
            </c:numRef>
          </c:xVal>
          <c:yVal>
            <c:numLit>
              <c:formatCode>General</c:formatCode>
              <c:ptCount val="1"/>
              <c:pt idx="0">
                <c:v>1</c:v>
              </c:pt>
            </c:numLit>
          </c:yVal>
          <c:smooth val="0"/>
          <c:extLst>
            <c:ext xmlns:c16="http://schemas.microsoft.com/office/drawing/2014/chart" uri="{C3380CC4-5D6E-409C-BE32-E72D297353CC}">
              <c16:uniqueId val="{0000000A-A70B-4260-9656-09DDB94388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B7. During your antenatal check-ups, did your midwives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70B-4260-9656-09DDB94388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B7. During your antenatal check-ups, did your midwives ask you about your mental health?</c:v>
                  </c:pt>
                </c15:dlblRangeCache>
              </c15:datalabelsRange>
            </c:ext>
            <c:ext xmlns:c16="http://schemas.microsoft.com/office/drawing/2014/chart" uri="{C3380CC4-5D6E-409C-BE32-E72D297353CC}">
              <c16:uniqueId val="{0000000C-A70B-4260-9656-09DDB94388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8.0341326472869934</c:v>
                </c:pt>
              </c:numCache>
            </c:numRef>
          </c:val>
          <c:extLst>
            <c:ext xmlns:c16="http://schemas.microsoft.com/office/drawing/2014/chart" uri="{C3380CC4-5D6E-409C-BE32-E72D297353CC}">
              <c16:uniqueId val="{00000000-B3AF-45E5-9E40-D46DF754746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0.35104110148682999</c:v>
                </c:pt>
              </c:numCache>
            </c:numRef>
          </c:val>
          <c:extLst>
            <c:ext xmlns:c16="http://schemas.microsoft.com/office/drawing/2014/chart" uri="{C3380CC4-5D6E-409C-BE32-E72D297353CC}">
              <c16:uniqueId val="{00000001-B3AF-45E5-9E40-D46DF754746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0.28011445494484022</c:v>
                </c:pt>
              </c:numCache>
            </c:numRef>
          </c:val>
          <c:extLst>
            <c:ext xmlns:c16="http://schemas.microsoft.com/office/drawing/2014/chart" uri="{C3380CC4-5D6E-409C-BE32-E72D297353CC}">
              <c16:uniqueId val="{00000002-B3AF-45E5-9E40-D46DF754746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7.809381575562746E-2</c:v>
                </c:pt>
              </c:numCache>
            </c:numRef>
          </c:val>
          <c:extLst>
            <c:ext xmlns:c16="http://schemas.microsoft.com/office/drawing/2014/chart" uri="{C3380CC4-5D6E-409C-BE32-E72D297353CC}">
              <c16:uniqueId val="{00000003-B3AF-45E5-9E40-D46DF754746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0.81528831403976909</c:v>
                </c:pt>
              </c:numCache>
            </c:numRef>
          </c:val>
          <c:extLst>
            <c:ext xmlns:c16="http://schemas.microsoft.com/office/drawing/2014/chart" uri="{C3380CC4-5D6E-409C-BE32-E72D297353CC}">
              <c16:uniqueId val="{00000004-B3AF-45E5-9E40-D46DF754746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7.809381575562746E-2</c:v>
                </c:pt>
              </c:numCache>
            </c:numRef>
          </c:val>
          <c:extLst>
            <c:ext xmlns:c16="http://schemas.microsoft.com/office/drawing/2014/chart" uri="{C3380CC4-5D6E-409C-BE32-E72D297353CC}">
              <c16:uniqueId val="{00000005-B3AF-45E5-9E40-D46DF754746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5.8730055788686286E-2</c:v>
                </c:pt>
              </c:numCache>
            </c:numRef>
          </c:val>
          <c:extLst>
            <c:ext xmlns:c16="http://schemas.microsoft.com/office/drawing/2014/chart" uri="{C3380CC4-5D6E-409C-BE32-E72D297353CC}">
              <c16:uniqueId val="{00000006-B3AF-45E5-9E40-D46DF754746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3AF-45E5-9E40-D46DF7547465}"/>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9.5757020757020754</c:v>
                </c:pt>
              </c:numCache>
            </c:numRef>
          </c:xVal>
          <c:yVal>
            <c:numLit>
              <c:formatCode>General</c:formatCode>
              <c:ptCount val="1"/>
              <c:pt idx="0">
                <c:v>1</c:v>
              </c:pt>
            </c:numLit>
          </c:yVal>
          <c:smooth val="0"/>
          <c:extLst>
            <c:ext xmlns:c16="http://schemas.microsoft.com/office/drawing/2014/chart" uri="{C3380CC4-5D6E-409C-BE32-E72D297353CC}">
              <c16:uniqueId val="{00000008-B3AF-45E5-9E40-D46DF754746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3AF-45E5-9E40-D46DF7547465}"/>
              </c:ext>
            </c:extLst>
          </c:dPt>
          <c:xVal>
            <c:numRef>
              <c:f>Sheet1!$B$12</c:f>
              <c:numCache>
                <c:formatCode>0.0</c:formatCode>
                <c:ptCount val="1"/>
                <c:pt idx="0">
                  <c:v>9.1510261764941756</c:v>
                </c:pt>
              </c:numCache>
            </c:numRef>
          </c:xVal>
          <c:yVal>
            <c:numLit>
              <c:formatCode>General</c:formatCode>
              <c:ptCount val="1"/>
              <c:pt idx="0">
                <c:v>1</c:v>
              </c:pt>
            </c:numLit>
          </c:yVal>
          <c:smooth val="0"/>
          <c:extLst>
            <c:ext xmlns:c16="http://schemas.microsoft.com/office/drawing/2014/chart" uri="{C3380CC4-5D6E-409C-BE32-E72D297353CC}">
              <c16:uniqueId val="{0000000A-B3AF-45E5-9E40-D46DF7547465}"/>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B6. During your antenatal check-ups, did your midwives listen to you?</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3AF-45E5-9E40-D46DF754746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B6. During your antenatal check-ups, did your midwives listen to you?</c:v>
                  </c:pt>
                </c15:dlblRangeCache>
              </c15:datalabelsRange>
            </c:ext>
            <c:ext xmlns:c16="http://schemas.microsoft.com/office/drawing/2014/chart" uri="{C3380CC4-5D6E-409C-BE32-E72D297353CC}">
              <c16:uniqueId val="{0000000C-B3AF-45E5-9E40-D46DF7547465}"/>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8.0125335977356666</c:v>
                </c:pt>
              </c:numCache>
            </c:numRef>
          </c:val>
          <c:extLst>
            <c:ext xmlns:c16="http://schemas.microsoft.com/office/drawing/2014/chart" uri="{C3380CC4-5D6E-409C-BE32-E72D297353CC}">
              <c16:uniqueId val="{00000000-7CF5-4358-82A0-DAEECB52402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0.16624618954993409</c:v>
                </c:pt>
              </c:numCache>
            </c:numRef>
          </c:val>
          <c:extLst>
            <c:ext xmlns:c16="http://schemas.microsoft.com/office/drawing/2014/chart" uri="{C3380CC4-5D6E-409C-BE32-E72D297353CC}">
              <c16:uniqueId val="{00000001-7CF5-4358-82A0-DAEECB52402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0.28929869993143598</c:v>
                </c:pt>
              </c:numCache>
            </c:numRef>
          </c:val>
          <c:extLst>
            <c:ext xmlns:c16="http://schemas.microsoft.com/office/drawing/2014/chart" uri="{C3380CC4-5D6E-409C-BE32-E72D297353CC}">
              <c16:uniqueId val="{00000002-7CF5-4358-82A0-DAEECB52402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8.065431459164607E-2</c:v>
                </c:pt>
              </c:numCache>
            </c:numRef>
          </c:val>
          <c:extLst>
            <c:ext xmlns:c16="http://schemas.microsoft.com/office/drawing/2014/chart" uri="{C3380CC4-5D6E-409C-BE32-E72D297353CC}">
              <c16:uniqueId val="{00000003-7CF5-4358-82A0-DAEECB52402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0.84201955721079713</c:v>
                </c:pt>
              </c:numCache>
            </c:numRef>
          </c:val>
          <c:extLst>
            <c:ext xmlns:c16="http://schemas.microsoft.com/office/drawing/2014/chart" uri="{C3380CC4-5D6E-409C-BE32-E72D297353CC}">
              <c16:uniqueId val="{00000004-7CF5-4358-82A0-DAEECB52402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8.065431459164607E-2</c:v>
                </c:pt>
              </c:numCache>
            </c:numRef>
          </c:val>
          <c:extLst>
            <c:ext xmlns:c16="http://schemas.microsoft.com/office/drawing/2014/chart" uri="{C3380CC4-5D6E-409C-BE32-E72D297353CC}">
              <c16:uniqueId val="{00000005-7CF5-4358-82A0-DAEECB52402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0.22265029694887062</c:v>
                </c:pt>
              </c:numCache>
            </c:numRef>
          </c:val>
          <c:extLst>
            <c:ext xmlns:c16="http://schemas.microsoft.com/office/drawing/2014/chart" uri="{C3380CC4-5D6E-409C-BE32-E72D297353CC}">
              <c16:uniqueId val="{00000006-7CF5-4358-82A0-DAEECB52402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CF5-4358-82A0-DAEECB52402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9.3794385593797873</c:v>
                </c:pt>
              </c:numCache>
            </c:numRef>
          </c:xVal>
          <c:yVal>
            <c:numLit>
              <c:formatCode>General</c:formatCode>
              <c:ptCount val="1"/>
              <c:pt idx="0">
                <c:v>1</c:v>
              </c:pt>
            </c:numLit>
          </c:yVal>
          <c:smooth val="0"/>
          <c:extLst>
            <c:ext xmlns:c16="http://schemas.microsoft.com/office/drawing/2014/chart" uri="{C3380CC4-5D6E-409C-BE32-E72D297353CC}">
              <c16:uniqueId val="{00000008-7CF5-4358-82A0-DAEECB52402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CF5-4358-82A0-DAEECB524027}"/>
              </c:ext>
            </c:extLst>
          </c:dPt>
          <c:xVal>
            <c:numRef>
              <c:f>Sheet1!$B$12</c:f>
              <c:numCache>
                <c:formatCode>0.0</c:formatCode>
                <c:ptCount val="1"/>
                <c:pt idx="0">
                  <c:v>8.9697425804140813</c:v>
                </c:pt>
              </c:numCache>
            </c:numRef>
          </c:xVal>
          <c:yVal>
            <c:numLit>
              <c:formatCode>General</c:formatCode>
              <c:ptCount val="1"/>
              <c:pt idx="0">
                <c:v>1</c:v>
              </c:pt>
            </c:numLit>
          </c:yVal>
          <c:smooth val="0"/>
          <c:extLst>
            <c:ext xmlns:c16="http://schemas.microsoft.com/office/drawing/2014/chart" uri="{C3380CC4-5D6E-409C-BE32-E72D297353CC}">
              <c16:uniqueId val="{0000000A-7CF5-4358-82A0-DAEECB524027}"/>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B5. During your antenatal check-ups, were you given enough time to ask questions or discuss your pregnancy?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CF5-4358-82A0-DAEECB52402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B5. During your antenatal check-ups, were you given enough time to ask questions or discuss your pregnancy?</c:v>
                  </c:pt>
                </c15:dlblRangeCache>
              </c15:datalabelsRange>
            </c:ext>
            <c:ext xmlns:c16="http://schemas.microsoft.com/office/drawing/2014/chart" uri="{C3380CC4-5D6E-409C-BE32-E72D297353CC}">
              <c16:uniqueId val="{0000000C-7CF5-4358-82A0-DAEECB52402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4.5971747681972026</c:v>
                </c:pt>
              </c:numCache>
            </c:numRef>
          </c:val>
          <c:extLst>
            <c:ext xmlns:c16="http://schemas.microsoft.com/office/drawing/2014/chart" uri="{C3380CC4-5D6E-409C-BE32-E72D297353CC}">
              <c16:uniqueId val="{00000000-D405-481C-A7A2-BBC78E84695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1.098599354934505</c:v>
                </c:pt>
              </c:numCache>
            </c:numRef>
          </c:val>
          <c:extLst>
            <c:ext xmlns:c16="http://schemas.microsoft.com/office/drawing/2014/chart" uri="{C3380CC4-5D6E-409C-BE32-E72D297353CC}">
              <c16:uniqueId val="{00000001-D405-481C-A7A2-BBC78E84695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0.52418496890067523</c:v>
                </c:pt>
              </c:numCache>
            </c:numRef>
          </c:val>
          <c:extLst>
            <c:ext xmlns:c16="http://schemas.microsoft.com/office/drawing/2014/chart" uri="{C3380CC4-5D6E-409C-BE32-E72D297353CC}">
              <c16:uniqueId val="{00000002-D405-481C-A7A2-BBC78E84695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0.14613885024698359</c:v>
                </c:pt>
              </c:numCache>
            </c:numRef>
          </c:val>
          <c:extLst>
            <c:ext xmlns:c16="http://schemas.microsoft.com/office/drawing/2014/chart" uri="{C3380CC4-5D6E-409C-BE32-E72D297353CC}">
              <c16:uniqueId val="{00000003-D405-481C-A7A2-BBC78E84695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1.5256687828701212</c:v>
                </c:pt>
              </c:numCache>
            </c:numRef>
          </c:val>
          <c:extLst>
            <c:ext xmlns:c16="http://schemas.microsoft.com/office/drawing/2014/chart" uri="{C3380CC4-5D6E-409C-BE32-E72D297353CC}">
              <c16:uniqueId val="{00000004-D405-481C-A7A2-BBC78E84695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0.1461388502469827</c:v>
                </c:pt>
              </c:numCache>
            </c:numRef>
          </c:val>
          <c:extLst>
            <c:ext xmlns:c16="http://schemas.microsoft.com/office/drawing/2014/chart" uri="{C3380CC4-5D6E-409C-BE32-E72D297353CC}">
              <c16:uniqueId val="{00000005-D405-481C-A7A2-BBC78E84695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0.40909922623308503</c:v>
                </c:pt>
              </c:numCache>
            </c:numRef>
          </c:val>
          <c:extLst>
            <c:ext xmlns:c16="http://schemas.microsoft.com/office/drawing/2014/chart" uri="{C3380CC4-5D6E-409C-BE32-E72D297353CC}">
              <c16:uniqueId val="{00000006-D405-481C-A7A2-BBC78E84695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05-481C-A7A2-BBC78E84695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7.5261533858208809</c:v>
                </c:pt>
              </c:numCache>
            </c:numRef>
          </c:xVal>
          <c:yVal>
            <c:numLit>
              <c:formatCode>General</c:formatCode>
              <c:ptCount val="1"/>
              <c:pt idx="0">
                <c:v>1</c:v>
              </c:pt>
            </c:numLit>
          </c:yVal>
          <c:smooth val="0"/>
          <c:extLst>
            <c:ext xmlns:c16="http://schemas.microsoft.com/office/drawing/2014/chart" uri="{C3380CC4-5D6E-409C-BE32-E72D297353CC}">
              <c16:uniqueId val="{00000008-D405-481C-A7A2-BBC78E84695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05-481C-A7A2-BBC78E846952}"/>
              </c:ext>
            </c:extLst>
          </c:dPt>
          <c:xVal>
            <c:numRef>
              <c:f>Sheet1!$B$12</c:f>
              <c:numCache>
                <c:formatCode>0.0</c:formatCode>
                <c:ptCount val="1"/>
                <c:pt idx="0">
                  <c:v>7.1289323337144266</c:v>
                </c:pt>
              </c:numCache>
            </c:numRef>
          </c:xVal>
          <c:yVal>
            <c:numLit>
              <c:formatCode>General</c:formatCode>
              <c:ptCount val="1"/>
              <c:pt idx="0">
                <c:v>1</c:v>
              </c:pt>
            </c:numLit>
          </c:yVal>
          <c:smooth val="0"/>
          <c:extLst>
            <c:ext xmlns:c16="http://schemas.microsoft.com/office/drawing/2014/chart" uri="{C3380CC4-5D6E-409C-BE32-E72D297353CC}">
              <c16:uniqueId val="{0000000A-D405-481C-A7A2-BBC78E84695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B4. During your antenatal check-ups, did your midwives or doctor appear to be aware of your medical history?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405-481C-A7A2-BBC78E84695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B4. During your antenatal check-ups, did your midwives or doctor appear to be aware of your medical history? </c:v>
                  </c:pt>
                </c15:dlblRangeCache>
              </c15:datalabelsRange>
            </c:ext>
            <c:ext xmlns:c16="http://schemas.microsoft.com/office/drawing/2014/chart" uri="{C3380CC4-5D6E-409C-BE32-E72D297353CC}">
              <c16:uniqueId val="{0000000C-D405-481C-A7A2-BBC78E84695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Sheet1!$D$2:$D$120</c:f>
              <c:numCache>
                <c:formatCode>General</c:formatCode>
                <c:ptCount val="119"/>
                <c:pt idx="0">
                  <c:v>7.5504934066386387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Sheet1!$E$2:$E$120</c:f>
              <c:numCache>
                <c:formatCode>General</c:formatCode>
                <c:ptCount val="119"/>
                <c:pt idx="0">
                  <c:v>#N/A</c:v>
                </c:pt>
                <c:pt idx="1">
                  <c:v>7.7610740002369214</c:v>
                </c:pt>
                <c:pt idx="2">
                  <c:v>7.9652525588979763</c:v>
                </c:pt>
                <c:pt idx="3">
                  <c:v>8.0651269043495049</c:v>
                </c:pt>
                <c:pt idx="4">
                  <c:v>8.0726535744211247</c:v>
                </c:pt>
                <c:pt idx="5">
                  <c:v>8.2494668746170934</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8.2142102463302464</c:v>
                </c:pt>
                <c:pt idx="7">
                  <c:v>8.2636599524499417</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8.2709339618824611</c:v>
                </c:pt>
                <c:pt idx="9">
                  <c:v>8.2856738168055664</c:v>
                </c:pt>
                <c:pt idx="10">
                  <c:v>8.298166101880561</c:v>
                </c:pt>
                <c:pt idx="11">
                  <c:v>8.3525090469959657</c:v>
                </c:pt>
                <c:pt idx="12">
                  <c:v>8.352808206999125</c:v>
                </c:pt>
                <c:pt idx="13">
                  <c:v>8.3625420818234772</c:v>
                </c:pt>
                <c:pt idx="14">
                  <c:v>8.4068041925754162</c:v>
                </c:pt>
                <c:pt idx="15">
                  <c:v>8.4080276046245999</c:v>
                </c:pt>
                <c:pt idx="16">
                  <c:v>8.4239998658924193</c:v>
                </c:pt>
                <c:pt idx="17">
                  <c:v>8.4304026684260247</c:v>
                </c:pt>
                <c:pt idx="18">
                  <c:v>8.4316742069562114</c:v>
                </c:pt>
                <c:pt idx="19">
                  <c:v>8.4340763571869033</c:v>
                </c:pt>
                <c:pt idx="20">
                  <c:v>8.4647116675841545</c:v>
                </c:pt>
                <c:pt idx="21">
                  <c:v>8.4672018746031075</c:v>
                </c:pt>
                <c:pt idx="22">
                  <c:v>8.4841925546432364</c:v>
                </c:pt>
                <c:pt idx="23">
                  <c:v>8.4963969956531642</c:v>
                </c:pt>
                <c:pt idx="24">
                  <c:v>8.5124840617729873</c:v>
                </c:pt>
                <c:pt idx="25">
                  <c:v>8.5202379400046802</c:v>
                </c:pt>
                <c:pt idx="26">
                  <c:v>8.5312917818018548</c:v>
                </c:pt>
                <c:pt idx="27">
                  <c:v>8.5327420009536965</c:v>
                </c:pt>
                <c:pt idx="28">
                  <c:v>8.5404829161011904</c:v>
                </c:pt>
                <c:pt idx="29">
                  <c:v>8.5461277962911524</c:v>
                </c:pt>
                <c:pt idx="30">
                  <c:v>8.5511334969414108</c:v>
                </c:pt>
                <c:pt idx="31">
                  <c:v>8.5611617495161187</c:v>
                </c:pt>
                <c:pt idx="32">
                  <c:v>8.5739368942196563</c:v>
                </c:pt>
                <c:pt idx="33">
                  <c:v>8.5766967862665044</c:v>
                </c:pt>
                <c:pt idx="34">
                  <c:v>8.5839677827536729</c:v>
                </c:pt>
                <c:pt idx="35">
                  <c:v>8.5850351566482122</c:v>
                </c:pt>
                <c:pt idx="36">
                  <c:v>8.5958737483740784</c:v>
                </c:pt>
                <c:pt idx="37">
                  <c:v>8.5979529929026501</c:v>
                </c:pt>
                <c:pt idx="38">
                  <c:v>8.6158464369989716</c:v>
                </c:pt>
                <c:pt idx="39">
                  <c:v>8.620067542728826</c:v>
                </c:pt>
                <c:pt idx="40">
                  <c:v>8.6222332385724538</c:v>
                </c:pt>
                <c:pt idx="41">
                  <c:v>8.6288127409961515</c:v>
                </c:pt>
                <c:pt idx="42">
                  <c:v>8.6344356079575704</c:v>
                </c:pt>
                <c:pt idx="43">
                  <c:v>8.6460803014419181</c:v>
                </c:pt>
                <c:pt idx="44">
                  <c:v>8.6492110335964938</c:v>
                </c:pt>
                <c:pt idx="45">
                  <c:v>8.6504295035913916</c:v>
                </c:pt>
                <c:pt idx="46">
                  <c:v>8.6587043222499016</c:v>
                </c:pt>
                <c:pt idx="47">
                  <c:v>8.6622991110654777</c:v>
                </c:pt>
                <c:pt idx="48">
                  <c:v>8.6628045054563128</c:v>
                </c:pt>
                <c:pt idx="49">
                  <c:v>8.6763792846335566</c:v>
                </c:pt>
                <c:pt idx="50">
                  <c:v>8.6821433982064455</c:v>
                </c:pt>
                <c:pt idx="51">
                  <c:v>8.6956326374774591</c:v>
                </c:pt>
                <c:pt idx="52">
                  <c:v>8.699424993941248</c:v>
                </c:pt>
                <c:pt idx="53">
                  <c:v>8.7006600244518939</c:v>
                </c:pt>
                <c:pt idx="54">
                  <c:v>8.7018927174198915</c:v>
                </c:pt>
                <c:pt idx="55">
                  <c:v>8.7097450588932634</c:v>
                </c:pt>
                <c:pt idx="56">
                  <c:v>8.7216015859753888</c:v>
                </c:pt>
                <c:pt idx="57">
                  <c:v>8.7254813240962754</c:v>
                </c:pt>
                <c:pt idx="58">
                  <c:v>8.7299512475073655</c:v>
                </c:pt>
                <c:pt idx="59">
                  <c:v>8.7372551342828224</c:v>
                </c:pt>
                <c:pt idx="60">
                  <c:v>8.7442540558557127</c:v>
                </c:pt>
                <c:pt idx="61">
                  <c:v>8.7476273851280411</c:v>
                </c:pt>
                <c:pt idx="62">
                  <c:v>8.7522112858195484</c:v>
                </c:pt>
                <c:pt idx="63">
                  <c:v>8.7624019303116611</c:v>
                </c:pt>
                <c:pt idx="64">
                  <c:v>8.7705418403352944</c:v>
                </c:pt>
                <c:pt idx="65">
                  <c:v>8.773450400147663</c:v>
                </c:pt>
                <c:pt idx="66">
                  <c:v>8.7812027392446375</c:v>
                </c:pt>
                <c:pt idx="67">
                  <c:v>8.7975316359032778</c:v>
                </c:pt>
                <c:pt idx="68">
                  <c:v>8.8000394154496231</c:v>
                </c:pt>
                <c:pt idx="69">
                  <c:v>8.8001378551139382</c:v>
                </c:pt>
                <c:pt idx="70">
                  <c:v>8.8085661191774349</c:v>
                </c:pt>
                <c:pt idx="71">
                  <c:v>8.829549417436688</c:v>
                </c:pt>
                <c:pt idx="72">
                  <c:v>8.8421897404810608</c:v>
                </c:pt>
                <c:pt idx="73">
                  <c:v>8.8451381544084349</c:v>
                </c:pt>
                <c:pt idx="74">
                  <c:v>8.8470970564129541</c:v>
                </c:pt>
                <c:pt idx="75">
                  <c:v>8.8644859172616197</c:v>
                </c:pt>
                <c:pt idx="76">
                  <c:v>8.8829566104010933</c:v>
                </c:pt>
                <c:pt idx="77">
                  <c:v>8.8846665700362237</c:v>
                </c:pt>
                <c:pt idx="78">
                  <c:v>8.8900423506327382</c:v>
                </c:pt>
                <c:pt idx="79">
                  <c:v>8.8946957460753424</c:v>
                </c:pt>
                <c:pt idx="80">
                  <c:v>8.9041308148924632</c:v>
                </c:pt>
                <c:pt idx="81">
                  <c:v>8.9217319898519172</c:v>
                </c:pt>
                <c:pt idx="82">
                  <c:v>8.9258245411342543</c:v>
                </c:pt>
                <c:pt idx="83">
                  <c:v>8.9264077296100819</c:v>
                </c:pt>
                <c:pt idx="84">
                  <c:v>8.9302707794478593</c:v>
                </c:pt>
                <c:pt idx="85">
                  <c:v>8.9341448053037951</c:v>
                </c:pt>
                <c:pt idx="86">
                  <c:v>8.9375392884075886</c:v>
                </c:pt>
                <c:pt idx="87">
                  <c:v>8.9442748974871247</c:v>
                </c:pt>
                <c:pt idx="88">
                  <c:v>8.9534200959940442</c:v>
                </c:pt>
                <c:pt idx="89">
                  <c:v>8.9624684936317287</c:v>
                </c:pt>
                <c:pt idx="90">
                  <c:v>8.9630840851572025</c:v>
                </c:pt>
                <c:pt idx="91">
                  <c:v>8.9692248868796369</c:v>
                </c:pt>
                <c:pt idx="92">
                  <c:v>8.9759186855959872</c:v>
                </c:pt>
                <c:pt idx="93">
                  <c:v>8.9823201383157674</c:v>
                </c:pt>
                <c:pt idx="94">
                  <c:v>8.9840871974193384</c:v>
                </c:pt>
                <c:pt idx="95">
                  <c:v>9.0168370203663279</c:v>
                </c:pt>
                <c:pt idx="96">
                  <c:v>9.0233770659272814</c:v>
                </c:pt>
                <c:pt idx="97">
                  <c:v>9.033658671989965</c:v>
                </c:pt>
                <c:pt idx="98">
                  <c:v>9.0362676245489038</c:v>
                </c:pt>
                <c:pt idx="99">
                  <c:v>9.0431413833179803</c:v>
                </c:pt>
                <c:pt idx="100">
                  <c:v>9.0470668350651735</c:v>
                </c:pt>
                <c:pt idx="101">
                  <c:v>9.0638039484028567</c:v>
                </c:pt>
                <c:pt idx="102">
                  <c:v>9.063880562165501</c:v>
                </c:pt>
                <c:pt idx="103">
                  <c:v>9.0673073637399355</c:v>
                </c:pt>
                <c:pt idx="104">
                  <c:v>9.0707838207930838</c:v>
                </c:pt>
                <c:pt idx="105">
                  <c:v>9.0744941186260952</c:v>
                </c:pt>
                <c:pt idx="106">
                  <c:v>9.0814730423036067</c:v>
                </c:pt>
                <c:pt idx="107">
                  <c:v>9.0924965396332134</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9.0807674491698016</c:v>
                </c:pt>
                <c:pt idx="109">
                  <c:v>9.0972998174893949</c:v>
                </c:pt>
                <c:pt idx="110">
                  <c:v>9.1313095504762529</c:v>
                </c:pt>
                <c:pt idx="111">
                  <c:v>9.1384258303729187</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9.1484610123703405</c:v>
                </c:pt>
                <c:pt idx="113">
                  <c:v>9.1638723613819604</c:v>
                </c:pt>
                <c:pt idx="114">
                  <c:v>9.1862810991547512</c:v>
                </c:pt>
                <c:pt idx="115">
                  <c:v>9.2760043790042026</c:v>
                </c:pt>
                <c:pt idx="116">
                  <c:v>9.3052168558203139</c:v>
                </c:pt>
                <c:pt idx="117">
                  <c:v>9.3393665463263069</c:v>
                </c:pt>
                <c:pt idx="118">
                  <c:v>#N/A</c:v>
                </c:pt>
              </c:numCache>
            </c:numRef>
          </c:val>
          <c:extLs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9.4466963738434586</c:v>
                </c:pt>
              </c:numCache>
            </c:numRef>
          </c:val>
          <c:extLs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9.2760043790042026</c:v>
                </c:pt>
                <c:pt idx="116">
                  <c:v>#N/A</c:v>
                </c:pt>
                <c:pt idx="117">
                  <c:v>#N/A</c:v>
                </c:pt>
                <c:pt idx="118">
                  <c:v>#N/A</c:v>
                </c:pt>
              </c:numCache>
            </c:numRef>
          </c:val>
          <c:extLs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Sheet1!$B$2:$B$6</c:f>
              <c:numCache>
                <c:formatCode>0.0</c:formatCode>
                <c:ptCount val="5"/>
                <c:pt idx="0">
                  <c:v>9.3393665463263069</c:v>
                </c:pt>
                <c:pt idx="1">
                  <c:v>9.2760043790042026</c:v>
                </c:pt>
                <c:pt idx="2">
                  <c:v>9.1862810991547512</c:v>
                </c:pt>
                <c:pt idx="3">
                  <c:v>9.1638723613819604</c:v>
                </c:pt>
                <c:pt idx="4">
                  <c:v>9.0707838207930838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9E0-4A6B-A818-0B1B20E54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Torbay and South Devon NHS Foundation Trust</c:v>
                </c:pt>
                <c:pt idx="2">
                  <c:v>Dorset County Hospital NHS Foundation Trust </c:v>
                </c:pt>
                <c:pt idx="3">
                  <c:v>Royal Devon University Healthcare NHS Foundation Trust</c:v>
                </c:pt>
                <c:pt idx="4">
                  <c:v>Royal Cornwall Hospitals NHS Trust</c:v>
                </c:pt>
              </c:strCache>
            </c:strRef>
          </c:cat>
          <c:val>
            <c:numRef>
              <c:f>Sheet1!$C$2:$C$6</c:f>
              <c:numCache>
                <c:formatCode>0.0</c:formatCode>
                <c:ptCount val="5"/>
                <c:pt idx="0">
                  <c:v>0.66063345367369308</c:v>
                </c:pt>
                <c:pt idx="1">
                  <c:v>0.7239956209957974</c:v>
                </c:pt>
                <c:pt idx="2">
                  <c:v>0.81371890084524878</c:v>
                </c:pt>
                <c:pt idx="3">
                  <c:v>0.83612763861803963</c:v>
                </c:pt>
                <c:pt idx="4">
                  <c:v>0.92921617920691624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9E0-4A6B-A818-0B1B20E54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017378879308194"/>
          <c:y val="0"/>
          <c:w val="0.54443873277821853"/>
          <c:h val="0.9360282498000273"/>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C39C-4621-B210-BB38B5C11952}"/>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C39C-4621-B210-BB38B5C11952}"/>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C39C-4621-B210-BB38B5C11952}"/>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C39C-4621-B210-BB38B5C11952}"/>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C39C-4621-B210-BB38B5C11952}"/>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c:v>
                </c:pt>
                <c:pt idx="2">
                  <c:v>Asian or Asian British</c:v>
                </c:pt>
                <c:pt idx="3">
                  <c:v>Black or Black British</c:v>
                </c:pt>
                <c:pt idx="4">
                  <c:v>Arab or other ethnic group</c:v>
                </c:pt>
                <c:pt idx="5">
                  <c:v>Not known</c:v>
                </c:pt>
              </c:strCache>
            </c:strRef>
          </c:cat>
          <c:val>
            <c:numRef>
              <c:f>Feuil1!$B$2:$B$7</c:f>
              <c:numCache>
                <c:formatCode>0%</c:formatCode>
                <c:ptCount val="6"/>
                <c:pt idx="0">
                  <c:v>0.84426229508196726</c:v>
                </c:pt>
                <c:pt idx="1">
                  <c:v>3.2786885245901641E-2</c:v>
                </c:pt>
                <c:pt idx="2">
                  <c:v>3.2786885245901641E-2</c:v>
                </c:pt>
                <c:pt idx="3">
                  <c:v>2.4590163934426229E-2</c:v>
                </c:pt>
                <c:pt idx="4">
                  <c:v>0</c:v>
                </c:pt>
                <c:pt idx="5">
                  <c:v>6.5573770491803282E-2</c:v>
                </c:pt>
              </c:numCache>
            </c:numRef>
          </c:val>
          <c:extLst>
            <c:ext xmlns:c16="http://schemas.microsoft.com/office/drawing/2014/chart" uri="{C3380CC4-5D6E-409C-BE32-E72D297353CC}">
              <c16:uniqueId val="{0000000A-C39C-4621-B210-BB38B5C11952}"/>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Sheet1!$B$2:$B$6</c:f>
              <c:numCache>
                <c:formatCode>0.0</c:formatCode>
                <c:ptCount val="5"/>
                <c:pt idx="0">
                  <c:v>8.620067542728826</c:v>
                </c:pt>
                <c:pt idx="1">
                  <c:v>8.7216015859753888</c:v>
                </c:pt>
                <c:pt idx="2">
                  <c:v>8.7476273851280411</c:v>
                </c:pt>
                <c:pt idx="3">
                  <c:v>8.829549417436688</c:v>
                </c:pt>
                <c:pt idx="4">
                  <c:v>8.9302707794478593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16B5-460F-94AC-2133ADF01D7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Gloucestershire Hospitals NHS Foundation Trust</c:v>
                </c:pt>
                <c:pt idx="2">
                  <c:v>University Hospitals Dorset NHS Foundation Trust</c:v>
                </c:pt>
                <c:pt idx="3">
                  <c:v>Great Western Hospitals NHS Foundation Trust</c:v>
                </c:pt>
                <c:pt idx="4">
                  <c:v>University Hospitals Bristol and Weston NHS Foundation Trust</c:v>
                </c:pt>
              </c:strCache>
            </c:strRef>
          </c:cat>
          <c:val>
            <c:numRef>
              <c:f>Sheet1!$C$2:$C$6</c:f>
              <c:numCache>
                <c:formatCode>0.0</c:formatCode>
                <c:ptCount val="5"/>
                <c:pt idx="0">
                  <c:v>1.379932457271174</c:v>
                </c:pt>
                <c:pt idx="1">
                  <c:v>1.2783984140246112</c:v>
                </c:pt>
                <c:pt idx="2">
                  <c:v>1.2523726148719589</c:v>
                </c:pt>
                <c:pt idx="3">
                  <c:v>1.170450582563312</c:v>
                </c:pt>
                <c:pt idx="4">
                  <c:v>1.0697292205521407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16B5-460F-94AC-2133ADF01D7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6.3864701606696634</c:v>
                </c:pt>
              </c:numCache>
            </c:numRef>
          </c:val>
          <c:extLst>
            <c:ext xmlns:c16="http://schemas.microsoft.com/office/drawing/2014/chart" uri="{C3380CC4-5D6E-409C-BE32-E72D297353CC}">
              <c16:uniqueId val="{00000000-F053-4E20-922C-46BB95B1AA7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0.83387731705153811</c:v>
                </c:pt>
              </c:numCache>
            </c:numRef>
          </c:val>
          <c:extLst>
            <c:ext xmlns:c16="http://schemas.microsoft.com/office/drawing/2014/chart" uri="{C3380CC4-5D6E-409C-BE32-E72D297353CC}">
              <c16:uniqueId val="{00000001-F053-4E20-922C-46BB95B1AA7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0.45169372593551049</c:v>
                </c:pt>
              </c:numCache>
            </c:numRef>
          </c:val>
          <c:extLst>
            <c:ext xmlns:c16="http://schemas.microsoft.com/office/drawing/2014/chart" uri="{C3380CC4-5D6E-409C-BE32-E72D297353CC}">
              <c16:uniqueId val="{00000002-F053-4E20-922C-46BB95B1AA7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0.12592883369095365</c:v>
                </c:pt>
              </c:numCache>
            </c:numRef>
          </c:val>
          <c:extLst>
            <c:ext xmlns:c16="http://schemas.microsoft.com/office/drawing/2014/chart" uri="{C3380CC4-5D6E-409C-BE32-E72D297353CC}">
              <c16:uniqueId val="{00000003-F053-4E20-922C-46BB95B1AA7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1.3146790884205615</c:v>
                </c:pt>
              </c:numCache>
            </c:numRef>
          </c:val>
          <c:extLst>
            <c:ext xmlns:c16="http://schemas.microsoft.com/office/drawing/2014/chart" uri="{C3380CC4-5D6E-409C-BE32-E72D297353CC}">
              <c16:uniqueId val="{00000004-F053-4E20-922C-46BB95B1AA7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0.12592883369095453</c:v>
                </c:pt>
              </c:numCache>
            </c:numRef>
          </c:val>
          <c:extLst>
            <c:ext xmlns:c16="http://schemas.microsoft.com/office/drawing/2014/chart" uri="{C3380CC4-5D6E-409C-BE32-E72D297353CC}">
              <c16:uniqueId val="{00000005-F053-4E20-922C-46BB95B1AA7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0.28431236488569311</c:v>
                </c:pt>
              </c:numCache>
            </c:numRef>
          </c:val>
          <c:extLst>
            <c:ext xmlns:c16="http://schemas.microsoft.com/office/drawing/2014/chart" uri="{C3380CC4-5D6E-409C-BE32-E72D297353CC}">
              <c16:uniqueId val="{00000006-F053-4E20-922C-46BB95B1AA7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053-4E20-922C-46BB95B1AA7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9.2854551424924789</c:v>
                </c:pt>
              </c:numCache>
            </c:numRef>
          </c:xVal>
          <c:yVal>
            <c:numLit>
              <c:formatCode>General</c:formatCode>
              <c:ptCount val="1"/>
              <c:pt idx="0">
                <c:v>1</c:v>
              </c:pt>
            </c:numLit>
          </c:yVal>
          <c:smooth val="0"/>
          <c:extLst>
            <c:ext xmlns:c16="http://schemas.microsoft.com/office/drawing/2014/chart" uri="{C3380CC4-5D6E-409C-BE32-E72D297353CC}">
              <c16:uniqueId val="{00000008-F053-4E20-922C-46BB95B1AA7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53-4E20-922C-46BB95B1AA78}"/>
              </c:ext>
            </c:extLst>
          </c:dPt>
          <c:xVal>
            <c:numRef>
              <c:f>Sheet1!$B$12</c:f>
              <c:numCache>
                <c:formatCode>0.0</c:formatCode>
                <c:ptCount val="1"/>
                <c:pt idx="0">
                  <c:v>8.4553095815579464</c:v>
                </c:pt>
              </c:numCache>
            </c:numRef>
          </c:xVal>
          <c:yVal>
            <c:numLit>
              <c:formatCode>General</c:formatCode>
              <c:ptCount val="1"/>
              <c:pt idx="0">
                <c:v>1</c:v>
              </c:pt>
            </c:numLit>
          </c:yVal>
          <c:smooth val="0"/>
          <c:extLst>
            <c:ext xmlns:c16="http://schemas.microsoft.com/office/drawing/2014/chart" uri="{C3380CC4-5D6E-409C-BE32-E72D297353CC}">
              <c16:uniqueId val="{0000000A-F053-4E20-922C-46BB95B1AA7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B9. During your pregnancy, if you contacted a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053-4E20-922C-46BB95B1AA7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B9. During your pregnancy, if you contacted a midwifery team, were you given the help you needed?</c:v>
                  </c:pt>
                </c15:dlblRangeCache>
              </c15:datalabelsRange>
            </c:ext>
            <c:ext xmlns:c16="http://schemas.microsoft.com/office/drawing/2014/chart" uri="{C3380CC4-5D6E-409C-BE32-E72D297353CC}">
              <c16:uniqueId val="{0000000C-F053-4E20-922C-46BB95B1AA7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7.267231104895604</c:v>
                </c:pt>
              </c:numCache>
            </c:numRef>
          </c:val>
          <c:extLst>
            <c:ext xmlns:c16="http://schemas.microsoft.com/office/drawing/2014/chart" uri="{C3380CC4-5D6E-409C-BE32-E72D297353CC}">
              <c16:uniqueId val="{00000000-2E51-41D8-A5E6-28794ACCBC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0.71599961976196358</c:v>
                </c:pt>
              </c:numCache>
            </c:numRef>
          </c:val>
          <c:extLst>
            <c:ext xmlns:c16="http://schemas.microsoft.com/office/drawing/2014/chart" uri="{C3380CC4-5D6E-409C-BE32-E72D297353CC}">
              <c16:uniqueId val="{00000001-2E51-41D8-A5E6-28794ACCBC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0.36224172809821642</c:v>
                </c:pt>
              </c:numCache>
            </c:numRef>
          </c:val>
          <c:extLst>
            <c:ext xmlns:c16="http://schemas.microsoft.com/office/drawing/2014/chart" uri="{C3380CC4-5D6E-409C-BE32-E72D297353CC}">
              <c16:uniqueId val="{00000002-2E51-41D8-A5E6-28794ACCBC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0.10099028548409983</c:v>
                </c:pt>
              </c:numCache>
            </c:numRef>
          </c:val>
          <c:extLst>
            <c:ext xmlns:c16="http://schemas.microsoft.com/office/drawing/2014/chart" uri="{C3380CC4-5D6E-409C-BE32-E72D297353CC}">
              <c16:uniqueId val="{00000003-2E51-41D8-A5E6-28794ACCBC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1.0543241969937078</c:v>
                </c:pt>
              </c:numCache>
            </c:numRef>
          </c:val>
          <c:extLst>
            <c:ext xmlns:c16="http://schemas.microsoft.com/office/drawing/2014/chart" uri="{C3380CC4-5D6E-409C-BE32-E72D297353CC}">
              <c16:uniqueId val="{00000004-2E51-41D8-A5E6-28794ACCBC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0.10099028548409983</c:v>
                </c:pt>
              </c:numCache>
            </c:numRef>
          </c:val>
          <c:extLst>
            <c:ext xmlns:c16="http://schemas.microsoft.com/office/drawing/2014/chart" uri="{C3380CC4-5D6E-409C-BE32-E72D297353CC}">
              <c16:uniqueId val="{00000005-2E51-41D8-A5E6-28794ACCBC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0.24679597407633835</c:v>
                </c:pt>
              </c:numCache>
            </c:numRef>
          </c:val>
          <c:extLst>
            <c:ext xmlns:c16="http://schemas.microsoft.com/office/drawing/2014/chart" uri="{C3380CC4-5D6E-409C-BE32-E72D297353CC}">
              <c16:uniqueId val="{00000006-2E51-41D8-A5E6-28794ACCBC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E51-41D8-A5E6-28794ACCBCD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9.5954127750199056</c:v>
                </c:pt>
              </c:numCache>
            </c:numRef>
          </c:xVal>
          <c:yVal>
            <c:numLit>
              <c:formatCode>General</c:formatCode>
              <c:ptCount val="1"/>
              <c:pt idx="0">
                <c:v>1</c:v>
              </c:pt>
            </c:numLit>
          </c:yVal>
          <c:smooth val="0"/>
          <c:extLst>
            <c:ext xmlns:c16="http://schemas.microsoft.com/office/drawing/2014/chart" uri="{C3380CC4-5D6E-409C-BE32-E72D297353CC}">
              <c16:uniqueId val="{00000008-2E51-41D8-A5E6-28794ACCBCD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E51-41D8-A5E6-28794ACCBCD7}"/>
              </c:ext>
            </c:extLst>
          </c:dPt>
          <c:xVal>
            <c:numRef>
              <c:f>Sheet1!$B$12</c:f>
              <c:numCache>
                <c:formatCode>0.0</c:formatCode>
                <c:ptCount val="1"/>
                <c:pt idx="0">
                  <c:v>8.9736248367367377</c:v>
                </c:pt>
              </c:numCache>
            </c:numRef>
          </c:xVal>
          <c:yVal>
            <c:numLit>
              <c:formatCode>General</c:formatCode>
              <c:ptCount val="1"/>
              <c:pt idx="0">
                <c:v>1</c:v>
              </c:pt>
            </c:numLit>
          </c:yVal>
          <c:smooth val="0"/>
          <c:extLst>
            <c:ext xmlns:c16="http://schemas.microsoft.com/office/drawing/2014/chart" uri="{C3380CC4-5D6E-409C-BE32-E72D297353CC}">
              <c16:uniqueId val="{0000000A-2E51-41D8-A5E6-28794ACCBCD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B8. Were you given enough support for your mental health during your pregnancy?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2E51-41D8-A5E6-28794ACCBC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B8. Were you given enough support for your mental health during your pregnancy?</c:v>
                  </c:pt>
                </c15:dlblRangeCache>
              </c15:datalabelsRange>
            </c:ext>
            <c:ext xmlns:c16="http://schemas.microsoft.com/office/drawing/2014/chart" uri="{C3380CC4-5D6E-409C-BE32-E72D297353CC}">
              <c16:uniqueId val="{0000000C-2E51-41D8-A5E6-28794ACCBCD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8.3974281509571931</c:v>
                </c:pt>
              </c:numCache>
            </c:numRef>
          </c:val>
          <c:extLst>
            <c:ext xmlns:c16="http://schemas.microsoft.com/office/drawing/2014/chart" uri="{C3380CC4-5D6E-409C-BE32-E72D297353CC}">
              <c16:uniqueId val="{00000000-B149-4BD9-8642-21B60C8ADDF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0.54901766765115667</c:v>
                </c:pt>
              </c:numCache>
            </c:numRef>
          </c:val>
          <c:extLst>
            <c:ext xmlns:c16="http://schemas.microsoft.com/office/drawing/2014/chart" uri="{C3380CC4-5D6E-409C-BE32-E72D297353CC}">
              <c16:uniqueId val="{00000001-B149-4BD9-8642-21B60C8ADDF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0.17544212856431329</c:v>
                </c:pt>
              </c:numCache>
            </c:numRef>
          </c:val>
          <c:extLst>
            <c:ext xmlns:c16="http://schemas.microsoft.com/office/drawing/2014/chart" uri="{C3380CC4-5D6E-409C-BE32-E72D297353CC}">
              <c16:uniqueId val="{00000002-B149-4BD9-8642-21B60C8ADDF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4.8911953746101133E-2</c:v>
                </c:pt>
              </c:numCache>
            </c:numRef>
          </c:val>
          <c:extLst>
            <c:ext xmlns:c16="http://schemas.microsoft.com/office/drawing/2014/chart" uri="{C3380CC4-5D6E-409C-BE32-E72D297353CC}">
              <c16:uniqueId val="{00000003-B149-4BD9-8642-21B60C8ADDF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0.51063383086358272</c:v>
                </c:pt>
              </c:numCache>
            </c:numRef>
          </c:val>
          <c:extLst>
            <c:ext xmlns:c16="http://schemas.microsoft.com/office/drawing/2014/chart" uri="{C3380CC4-5D6E-409C-BE32-E72D297353CC}">
              <c16:uniqueId val="{00000004-B149-4BD9-8642-21B60C8ADDF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4.8911953746101133E-2</c:v>
                </c:pt>
              </c:numCache>
            </c:numRef>
          </c:val>
          <c:extLst>
            <c:ext xmlns:c16="http://schemas.microsoft.com/office/drawing/2014/chart" uri="{C3380CC4-5D6E-409C-BE32-E72D297353CC}">
              <c16:uniqueId val="{00000005-B149-4BD9-8642-21B60C8ADDF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0.14110811053774341</c:v>
                </c:pt>
              </c:numCache>
            </c:numRef>
          </c:val>
          <c:extLst>
            <c:ext xmlns:c16="http://schemas.microsoft.com/office/drawing/2014/chart" uri="{C3380CC4-5D6E-409C-BE32-E72D297353CC}">
              <c16:uniqueId val="{00000006-B149-4BD9-8642-21B60C8ADDF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149-4BD9-8642-21B60C8ADDF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9.6806697235325867</c:v>
                </c:pt>
              </c:numCache>
            </c:numRef>
          </c:xVal>
          <c:yVal>
            <c:numLit>
              <c:formatCode>General</c:formatCode>
              <c:ptCount val="1"/>
              <c:pt idx="0">
                <c:v>1</c:v>
              </c:pt>
            </c:numLit>
          </c:yVal>
          <c:smooth val="0"/>
          <c:extLst>
            <c:ext xmlns:c16="http://schemas.microsoft.com/office/drawing/2014/chart" uri="{C3380CC4-5D6E-409C-BE32-E72D297353CC}">
              <c16:uniqueId val="{00000008-B149-4BD9-8642-21B60C8ADDF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149-4BD9-8642-21B60C8ADDF8}"/>
              </c:ext>
            </c:extLst>
          </c:dPt>
          <c:xVal>
            <c:numRef>
              <c:f>Sheet1!$B$12</c:f>
              <c:numCache>
                <c:formatCode>0.0</c:formatCode>
                <c:ptCount val="1"/>
                <c:pt idx="0">
                  <c:v>9.4261168163505555</c:v>
                </c:pt>
              </c:numCache>
            </c:numRef>
          </c:xVal>
          <c:yVal>
            <c:numLit>
              <c:formatCode>General</c:formatCode>
              <c:ptCount val="1"/>
              <c:pt idx="0">
                <c:v>1</c:v>
              </c:pt>
            </c:numLit>
          </c:yVal>
          <c:smooth val="0"/>
          <c:extLst>
            <c:ext xmlns:c16="http://schemas.microsoft.com/office/drawing/2014/chart" uri="{C3380CC4-5D6E-409C-BE32-E72D297353CC}">
              <c16:uniqueId val="{0000000A-B149-4BD9-8642-21B60C8ADDF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B10. Thinking about your antenatal care, were you spoken to in a way you could understand?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149-4BD9-8642-21B60C8ADDF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B10. Thinking about your antenatal care, were you spoken to in a way you could understand?</c:v>
                  </c:pt>
                </c15:dlblRangeCache>
              </c15:datalabelsRange>
            </c:ext>
            <c:ext xmlns:c16="http://schemas.microsoft.com/office/drawing/2014/chart" uri="{C3380CC4-5D6E-409C-BE32-E72D297353CC}">
              <c16:uniqueId val="{0000000C-B149-4BD9-8642-21B60C8ADDF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5.2799877107970277</c:v>
                </c:pt>
              </c:numCache>
            </c:numRef>
          </c:val>
          <c:extLst>
            <c:ext xmlns:c16="http://schemas.microsoft.com/office/drawing/2014/chart" uri="{C3380CC4-5D6E-409C-BE32-E72D297353CC}">
              <c16:uniqueId val="{00000000-130A-4A15-977C-EAF95E016C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0.4854392154129652</c:v>
                </c:pt>
              </c:numCache>
            </c:numRef>
          </c:val>
          <c:extLst>
            <c:ext xmlns:c16="http://schemas.microsoft.com/office/drawing/2014/chart" uri="{C3380CC4-5D6E-409C-BE32-E72D297353CC}">
              <c16:uniqueId val="{00000001-130A-4A15-977C-EAF95E016C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0.57273153419210932</c:v>
                </c:pt>
              </c:numCache>
            </c:numRef>
          </c:val>
          <c:extLst>
            <c:ext xmlns:c16="http://schemas.microsoft.com/office/drawing/2014/chart" uri="{C3380CC4-5D6E-409C-BE32-E72D297353CC}">
              <c16:uniqueId val="{00000002-130A-4A15-977C-EAF95E016C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0.15967326969057805</c:v>
                </c:pt>
              </c:numCache>
            </c:numRef>
          </c:val>
          <c:extLst>
            <c:ext xmlns:c16="http://schemas.microsoft.com/office/drawing/2014/chart" uri="{C3380CC4-5D6E-409C-BE32-E72D297353CC}">
              <c16:uniqueId val="{00000003-130A-4A15-977C-EAF95E016C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1.6669661942324465</c:v>
                </c:pt>
              </c:numCache>
            </c:numRef>
          </c:val>
          <c:extLst>
            <c:ext xmlns:c16="http://schemas.microsoft.com/office/drawing/2014/chart" uri="{C3380CC4-5D6E-409C-BE32-E72D297353CC}">
              <c16:uniqueId val="{00000004-130A-4A15-977C-EAF95E016C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0.15967326969057893</c:v>
                </c:pt>
              </c:numCache>
            </c:numRef>
          </c:val>
          <c:extLst>
            <c:ext xmlns:c16="http://schemas.microsoft.com/office/drawing/2014/chart" uri="{C3380CC4-5D6E-409C-BE32-E72D297353CC}">
              <c16:uniqueId val="{00000005-130A-4A15-977C-EAF95E016C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0.57273153419210843</c:v>
                </c:pt>
              </c:numCache>
            </c:numRef>
          </c:val>
          <c:extLst>
            <c:ext xmlns:c16="http://schemas.microsoft.com/office/drawing/2014/chart" uri="{C3380CC4-5D6E-409C-BE32-E72D297353CC}">
              <c16:uniqueId val="{00000006-130A-4A15-977C-EAF95E016C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0.22421416114467441</c:v>
                </c:pt>
              </c:numCache>
            </c:numRef>
          </c:val>
          <c:extLst>
            <c:ext xmlns:c16="http://schemas.microsoft.com/office/drawing/2014/chart" uri="{C3380CC4-5D6E-409C-BE32-E72D297353CC}">
              <c16:uniqueId val="{00000007-130A-4A15-977C-EAF95E016CD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8.6096806047985357</c:v>
                </c:pt>
              </c:numCache>
            </c:numRef>
          </c:xVal>
          <c:yVal>
            <c:numLit>
              <c:formatCode>General</c:formatCode>
              <c:ptCount val="1"/>
              <c:pt idx="0">
                <c:v>1</c:v>
              </c:pt>
            </c:numLit>
          </c:yVal>
          <c:smooth val="0"/>
          <c:extLst>
            <c:ext xmlns:c16="http://schemas.microsoft.com/office/drawing/2014/chart" uri="{C3380CC4-5D6E-409C-BE32-E72D297353CC}">
              <c16:uniqueId val="{00000008-130A-4A15-977C-EAF95E016C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0A-4A15-977C-EAF95E016CDF}"/>
              </c:ext>
            </c:extLst>
          </c:dPt>
          <c:xVal>
            <c:numRef>
              <c:f>Sheet1!$B$12</c:f>
              <c:numCache>
                <c:formatCode>0.0</c:formatCode>
                <c:ptCount val="1"/>
                <c:pt idx="0">
                  <c:v>7.3313148272089039</c:v>
                </c:pt>
              </c:numCache>
            </c:numRef>
          </c:xVal>
          <c:yVal>
            <c:numLit>
              <c:formatCode>General</c:formatCode>
              <c:ptCount val="1"/>
              <c:pt idx="0">
                <c:v>1</c:v>
              </c:pt>
            </c:numLit>
          </c:yVal>
          <c:smooth val="0"/>
          <c:extLst>
            <c:ext xmlns:c16="http://schemas.microsoft.com/office/drawing/2014/chart" uri="{C3380CC4-5D6E-409C-BE32-E72D297353CC}">
              <c16:uniqueId val="{0000000A-130A-4A15-977C-EAF95E016CD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B12. During your pregnancy, did midwives provide relevant information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30A-4A15-977C-EAF95E016C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B12. During your pregnancy, did midwives provide relevant information about feeding your baby?</c:v>
                  </c:pt>
                </c15:dlblRangeCache>
              </c15:datalabelsRange>
            </c:ext>
            <c:ext xmlns:c16="http://schemas.microsoft.com/office/drawing/2014/chart" uri="{C3380CC4-5D6E-409C-BE32-E72D297353CC}">
              <c16:uniqueId val="{0000000C-130A-4A15-977C-EAF95E016CD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7.9953877048477748</c:v>
                </c:pt>
              </c:numCache>
            </c:numRef>
          </c:val>
          <c:extLst>
            <c:ext xmlns:c16="http://schemas.microsoft.com/office/drawing/2014/chart" uri="{C3380CC4-5D6E-409C-BE32-E72D297353CC}">
              <c16:uniqueId val="{00000000-1B30-4CAF-A842-4BCC1272F02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0.31462383691327478</c:v>
                </c:pt>
              </c:numCache>
            </c:numRef>
          </c:val>
          <c:extLst>
            <c:ext xmlns:c16="http://schemas.microsoft.com/office/drawing/2014/chart" uri="{C3380CC4-5D6E-409C-BE32-E72D297353CC}">
              <c16:uniqueId val="{00000001-1B30-4CAF-A842-4BCC1272F02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0.25374206883298811</c:v>
                </c:pt>
              </c:numCache>
            </c:numRef>
          </c:val>
          <c:extLst>
            <c:ext xmlns:c16="http://schemas.microsoft.com/office/drawing/2014/chart" uri="{C3380CC4-5D6E-409C-BE32-E72D297353CC}">
              <c16:uniqueId val="{00000002-1B30-4CAF-A842-4BCC1272F02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7.0741391681472976E-2</c:v>
                </c:pt>
              </c:numCache>
            </c:numRef>
          </c:val>
          <c:extLst>
            <c:ext xmlns:c16="http://schemas.microsoft.com/office/drawing/2014/chart" uri="{C3380CC4-5D6E-409C-BE32-E72D297353CC}">
              <c16:uniqueId val="{00000003-1B30-4CAF-A842-4BCC1272F02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0.73853005386868631</c:v>
                </c:pt>
              </c:numCache>
            </c:numRef>
          </c:val>
          <c:extLst>
            <c:ext xmlns:c16="http://schemas.microsoft.com/office/drawing/2014/chart" uri="{C3380CC4-5D6E-409C-BE32-E72D297353CC}">
              <c16:uniqueId val="{00000004-1B30-4CAF-A842-4BCC1272F02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7.0741391681472976E-2</c:v>
                </c:pt>
              </c:numCache>
            </c:numRef>
          </c:val>
          <c:extLst>
            <c:ext xmlns:c16="http://schemas.microsoft.com/office/drawing/2014/chart" uri="{C3380CC4-5D6E-409C-BE32-E72D297353CC}">
              <c16:uniqueId val="{00000005-1B30-4CAF-A842-4BCC1272F02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0.18206390655696225</c:v>
                </c:pt>
              </c:numCache>
            </c:numRef>
          </c:val>
          <c:extLst>
            <c:ext xmlns:c16="http://schemas.microsoft.com/office/drawing/2014/chart" uri="{C3380CC4-5D6E-409C-BE32-E72D297353CC}">
              <c16:uniqueId val="{00000006-1B30-4CAF-A842-4BCC1272F02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B30-4CAF-A842-4BCC1272F02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9.3513695003680404</c:v>
                </c:pt>
              </c:numCache>
            </c:numRef>
          </c:xVal>
          <c:yVal>
            <c:numLit>
              <c:formatCode>General</c:formatCode>
              <c:ptCount val="1"/>
              <c:pt idx="0">
                <c:v>1</c:v>
              </c:pt>
            </c:numLit>
          </c:yVal>
          <c:smooth val="0"/>
          <c:extLst>
            <c:ext xmlns:c16="http://schemas.microsoft.com/office/drawing/2014/chart" uri="{C3380CC4-5D6E-409C-BE32-E72D297353CC}">
              <c16:uniqueId val="{00000008-1B30-4CAF-A842-4BCC1272F02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B30-4CAF-A842-4BCC1272F022}"/>
              </c:ext>
            </c:extLst>
          </c:dPt>
          <c:xVal>
            <c:numRef>
              <c:f>Sheet1!$B$12</c:f>
              <c:numCache>
                <c:formatCode>0.0</c:formatCode>
                <c:ptCount val="1"/>
                <c:pt idx="0">
                  <c:v>9.0037600292098539</c:v>
                </c:pt>
              </c:numCache>
            </c:numRef>
          </c:xVal>
          <c:yVal>
            <c:numLit>
              <c:formatCode>General</c:formatCode>
              <c:ptCount val="1"/>
              <c:pt idx="0">
                <c:v>1</c:v>
              </c:pt>
            </c:numLit>
          </c:yVal>
          <c:smooth val="0"/>
          <c:extLst>
            <c:ext xmlns:c16="http://schemas.microsoft.com/office/drawing/2014/chart" uri="{C3380CC4-5D6E-409C-BE32-E72D297353CC}">
              <c16:uniqueId val="{0000000A-1B30-4CAF-A842-4BCC1272F02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B11. Thinking about your antenatal care, were you involved in decisions about your care?</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B30-4CAF-A842-4BCC1272F02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B11. Thinking about your antenatal care, were you involved in decisions about your care?</c:v>
                  </c:pt>
                </c15:dlblRangeCache>
              </c15:datalabelsRange>
            </c:ext>
            <c:ext xmlns:c16="http://schemas.microsoft.com/office/drawing/2014/chart" uri="{C3380CC4-5D6E-409C-BE32-E72D297353CC}">
              <c16:uniqueId val="{0000000C-1B30-4CAF-A842-4BCC1272F02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7.4774990861985486</c:v>
                </c:pt>
              </c:numCache>
            </c:numRef>
          </c:val>
          <c:extLst>
            <c:ext xmlns:c16="http://schemas.microsoft.com/office/drawing/2014/chart" uri="{C3380CC4-5D6E-409C-BE32-E72D297353CC}">
              <c16:uniqueId val="{00000000-F129-46D5-B72D-23DF397CE76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129-46D5-B72D-23DF397CE76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0.33780050762737002</c:v>
                </c:pt>
              </c:numCache>
            </c:numRef>
          </c:val>
          <c:extLst>
            <c:ext xmlns:c16="http://schemas.microsoft.com/office/drawing/2014/chart" uri="{C3380CC4-5D6E-409C-BE32-E72D297353CC}">
              <c16:uniqueId val="{00000002-F129-46D5-B72D-23DF397CE76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0.10199308597238499</c:v>
                </c:pt>
              </c:numCache>
            </c:numRef>
          </c:val>
          <c:extLst>
            <c:ext xmlns:c16="http://schemas.microsoft.com/office/drawing/2014/chart" uri="{C3380CC4-5D6E-409C-BE32-E72D297353CC}">
              <c16:uniqueId val="{00000003-F129-46D5-B72D-23DF397CE76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1.0647932912683453</c:v>
                </c:pt>
              </c:numCache>
            </c:numRef>
          </c:val>
          <c:extLst>
            <c:ext xmlns:c16="http://schemas.microsoft.com/office/drawing/2014/chart" uri="{C3380CC4-5D6E-409C-BE32-E72D297353CC}">
              <c16:uniqueId val="{00000004-F129-46D5-B72D-23DF397CE76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0.10199308597238499</c:v>
                </c:pt>
              </c:numCache>
            </c:numRef>
          </c:val>
          <c:extLst>
            <c:ext xmlns:c16="http://schemas.microsoft.com/office/drawing/2014/chart" uri="{C3380CC4-5D6E-409C-BE32-E72D297353CC}">
              <c16:uniqueId val="{00000005-F129-46D5-B72D-23DF397CE76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0.22693505817576209</c:v>
                </c:pt>
              </c:numCache>
            </c:numRef>
          </c:val>
          <c:extLst>
            <c:ext xmlns:c16="http://schemas.microsoft.com/office/drawing/2014/chart" uri="{C3380CC4-5D6E-409C-BE32-E72D297353CC}">
              <c16:uniqueId val="{00000006-F129-46D5-B72D-23DF397CE76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129-46D5-B72D-23DF397CE769}"/>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9.0412645566701251</c:v>
                </c:pt>
              </c:numCache>
            </c:numRef>
          </c:xVal>
          <c:yVal>
            <c:numLit>
              <c:formatCode>General</c:formatCode>
              <c:ptCount val="1"/>
              <c:pt idx="0">
                <c:v>1</c:v>
              </c:pt>
            </c:numLit>
          </c:yVal>
          <c:smooth val="0"/>
          <c:extLst>
            <c:ext xmlns:c16="http://schemas.microsoft.com/office/drawing/2014/chart" uri="{C3380CC4-5D6E-409C-BE32-E72D297353CC}">
              <c16:uniqueId val="{00000008-F129-46D5-B72D-23DF397CE76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129-46D5-B72D-23DF397CE769}"/>
              </c:ext>
            </c:extLst>
          </c:dPt>
          <c:xVal>
            <c:numRef>
              <c:f>Sheet1!$B$12</c:f>
              <c:numCache>
                <c:formatCode>0.0</c:formatCode>
                <c:ptCount val="1"/>
                <c:pt idx="0">
                  <c:v>8.4496893254324767</c:v>
                </c:pt>
              </c:numCache>
            </c:numRef>
          </c:xVal>
          <c:yVal>
            <c:numLit>
              <c:formatCode>General</c:formatCode>
              <c:ptCount val="1"/>
              <c:pt idx="0">
                <c:v>1</c:v>
              </c:pt>
            </c:numLit>
          </c:yVal>
          <c:smooth val="0"/>
          <c:extLst>
            <c:ext xmlns:c16="http://schemas.microsoft.com/office/drawing/2014/chart" uri="{C3380CC4-5D6E-409C-BE32-E72D297353CC}">
              <c16:uniqueId val="{0000000A-F129-46D5-B72D-23DF397CE769}"/>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B13. Did you have confidence and trust in the staff caring for you during your antenatal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F129-46D5-B72D-23DF397CE76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B13. Did you have confidence and trust in the staff caring for you during your antenatal care?</c:v>
                  </c:pt>
                </c15:dlblRangeCache>
              </c15:datalabelsRange>
            </c:ext>
            <c:ext xmlns:c16="http://schemas.microsoft.com/office/drawing/2014/chart" uri="{C3380CC4-5D6E-409C-BE32-E72D297353CC}">
              <c16:uniqueId val="{0000000C-F129-46D5-B72D-23DF397CE769}"/>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1648931672817344"/>
          <c:w val="0.74050409342017565"/>
          <c:h val="0.3520244999055017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7.662028213615482</c:v>
                </c:pt>
              </c:numCache>
            </c:numRef>
          </c:val>
          <c:extLst>
            <c:ext xmlns:c16="http://schemas.microsoft.com/office/drawing/2014/chart" uri="{C3380CC4-5D6E-409C-BE32-E72D297353CC}">
              <c16:uniqueId val="{00000000-F501-4631-AB9F-67FE8FE1C02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0.10472796193672984</c:v>
                </c:pt>
              </c:numCache>
            </c:numRef>
          </c:val>
          <c:extLst>
            <c:ext xmlns:c16="http://schemas.microsoft.com/office/drawing/2014/chart" uri="{C3380CC4-5D6E-409C-BE32-E72D297353CC}">
              <c16:uniqueId val="{00000001-F501-4631-AB9F-67FE8FE1C02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0.33243387380537293</c:v>
                </c:pt>
              </c:numCache>
            </c:numRef>
          </c:val>
          <c:extLst>
            <c:ext xmlns:c16="http://schemas.microsoft.com/office/drawing/2014/chart" uri="{C3380CC4-5D6E-409C-BE32-E72D297353CC}">
              <c16:uniqueId val="{00000002-F501-4631-AB9F-67FE8FE1C02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9.2680078566452551E-2</c:v>
                </c:pt>
              </c:numCache>
            </c:numRef>
          </c:val>
          <c:extLst>
            <c:ext xmlns:c16="http://schemas.microsoft.com/office/drawing/2014/chart" uri="{C3380CC4-5D6E-409C-BE32-E72D297353CC}">
              <c16:uniqueId val="{00000003-F501-4631-AB9F-67FE8FE1C02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0.96756682034800434</c:v>
                </c:pt>
              </c:numCache>
            </c:numRef>
          </c:val>
          <c:extLst>
            <c:ext xmlns:c16="http://schemas.microsoft.com/office/drawing/2014/chart" uri="{C3380CC4-5D6E-409C-BE32-E72D297353CC}">
              <c16:uniqueId val="{00000004-F501-4631-AB9F-67FE8FE1C02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9.2680078566452551E-2</c:v>
                </c:pt>
              </c:numCache>
            </c:numRef>
          </c:val>
          <c:extLst>
            <c:ext xmlns:c16="http://schemas.microsoft.com/office/drawing/2014/chart" uri="{C3380CC4-5D6E-409C-BE32-E72D297353CC}">
              <c16:uniqueId val="{00000005-F501-4631-AB9F-67FE8FE1C02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0.12366776109962352</c:v>
                </c:pt>
              </c:numCache>
            </c:numRef>
          </c:val>
          <c:extLst>
            <c:ext xmlns:c16="http://schemas.microsoft.com/office/drawing/2014/chart" uri="{C3380CC4-5D6E-409C-BE32-E72D297353CC}">
              <c16:uniqueId val="{00000006-F501-4631-AB9F-67FE8FE1C02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501-4631-AB9F-67FE8FE1C02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8.8882249284667445</c:v>
                </c:pt>
              </c:numCache>
            </c:numRef>
          </c:xVal>
          <c:yVal>
            <c:numLit>
              <c:formatCode>General</c:formatCode>
              <c:ptCount val="1"/>
              <c:pt idx="0">
                <c:v>1</c:v>
              </c:pt>
            </c:numLit>
          </c:yVal>
          <c:smooth val="0"/>
          <c:extLst>
            <c:ext xmlns:c16="http://schemas.microsoft.com/office/drawing/2014/chart" uri="{C3380CC4-5D6E-409C-BE32-E72D297353CC}">
              <c16:uniqueId val="{00000008-F501-4631-AB9F-67FE8FE1C02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501-4631-AB9F-67FE8FE1C02E}"/>
              </c:ext>
            </c:extLst>
          </c:dPt>
          <c:xVal>
            <c:numRef>
              <c:f>Sheet1!$B$12</c:f>
              <c:numCache>
                <c:formatCode>0.0</c:formatCode>
                <c:ptCount val="1"/>
                <c:pt idx="0">
                  <c:v>8.6756535380980395</c:v>
                </c:pt>
              </c:numCache>
            </c:numRef>
          </c:xVal>
          <c:yVal>
            <c:numLit>
              <c:formatCode>General</c:formatCode>
              <c:ptCount val="1"/>
              <c:pt idx="0">
                <c:v>1</c:v>
              </c:pt>
            </c:numLit>
          </c:yVal>
          <c:smooth val="0"/>
          <c:extLst>
            <c:ext xmlns:c16="http://schemas.microsoft.com/office/drawing/2014/chart" uri="{C3380CC4-5D6E-409C-BE32-E72D297353CC}">
              <c16:uniqueId val="{0000000A-F501-4631-AB9F-67FE8FE1C02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B16. Thinking about your antenatal care, were you given information about any warning signs to look out for during your pregnancy?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449971970018406"/>
                      <c:h val="0.35712704562027731"/>
                    </c:manualLayout>
                  </c15:layout>
                  <c15:showDataLabelsRange val="1"/>
                </c:ext>
                <c:ext xmlns:c16="http://schemas.microsoft.com/office/drawing/2014/chart" uri="{C3380CC4-5D6E-409C-BE32-E72D297353CC}">
                  <c16:uniqueId val="{0000000B-F501-4631-AB9F-67FE8FE1C02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B16. Thinking about your antenatal care, were you given information about any warning signs to look out for during your pregnancy?</c:v>
                  </c:pt>
                </c15:dlblRangeCache>
              </c15:datalabelsRange>
            </c:ext>
            <c:ext xmlns:c16="http://schemas.microsoft.com/office/drawing/2014/chart" uri="{C3380CC4-5D6E-409C-BE32-E72D297353CC}">
              <c16:uniqueId val="{0000000C-F501-4631-AB9F-67FE8FE1C02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6.9901536240445967</c:v>
                </c:pt>
              </c:numCache>
            </c:numRef>
          </c:val>
          <c:extLst>
            <c:ext xmlns:c16="http://schemas.microsoft.com/office/drawing/2014/chart" uri="{C3380CC4-5D6E-409C-BE32-E72D297353CC}">
              <c16:uniqueId val="{00000000-70C3-4B0A-AFEA-179E40EC2FE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0.83953255684545347</c:v>
                </c:pt>
              </c:numCache>
            </c:numRef>
          </c:val>
          <c:extLst>
            <c:ext xmlns:c16="http://schemas.microsoft.com/office/drawing/2014/chart" uri="{C3380CC4-5D6E-409C-BE32-E72D297353CC}">
              <c16:uniqueId val="{00000001-70C3-4B0A-AFEA-179E40EC2FE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0.3891459336750529</c:v>
                </c:pt>
              </c:numCache>
            </c:numRef>
          </c:val>
          <c:extLst>
            <c:ext xmlns:c16="http://schemas.microsoft.com/office/drawing/2014/chart" uri="{C3380CC4-5D6E-409C-BE32-E72D297353CC}">
              <c16:uniqueId val="{00000002-70C3-4B0A-AFEA-179E40EC2FE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0.10849097684893216</c:v>
                </c:pt>
              </c:numCache>
            </c:numRef>
          </c:val>
          <c:extLst>
            <c:ext xmlns:c16="http://schemas.microsoft.com/office/drawing/2014/chart" uri="{C3380CC4-5D6E-409C-BE32-E72D297353CC}">
              <c16:uniqueId val="{00000003-70C3-4B0A-AFEA-179E40EC2FE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1.1326303465625962</c:v>
                </c:pt>
              </c:numCache>
            </c:numRef>
          </c:val>
          <c:extLst>
            <c:ext xmlns:c16="http://schemas.microsoft.com/office/drawing/2014/chart" uri="{C3380CC4-5D6E-409C-BE32-E72D297353CC}">
              <c16:uniqueId val="{00000004-70C3-4B0A-AFEA-179E40EC2FE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0.10849097684893216</c:v>
                </c:pt>
              </c:numCache>
            </c:numRef>
          </c:val>
          <c:extLst>
            <c:ext xmlns:c16="http://schemas.microsoft.com/office/drawing/2014/chart" uri="{C3380CC4-5D6E-409C-BE32-E72D297353CC}">
              <c16:uniqueId val="{00000005-70C3-4B0A-AFEA-179E40EC2FE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0.25770918588539793</c:v>
                </c:pt>
              </c:numCache>
            </c:numRef>
          </c:val>
          <c:extLst>
            <c:ext xmlns:c16="http://schemas.microsoft.com/office/drawing/2014/chart" uri="{C3380CC4-5D6E-409C-BE32-E72D297353CC}">
              <c16:uniqueId val="{00000006-70C3-4B0A-AFEA-179E40EC2FE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0C3-4B0A-AFEA-179E40EC2FE2}"/>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9.4721393098635218</c:v>
                </c:pt>
              </c:numCache>
            </c:numRef>
          </c:xVal>
          <c:yVal>
            <c:numLit>
              <c:formatCode>General</c:formatCode>
              <c:ptCount val="1"/>
              <c:pt idx="0">
                <c:v>1</c:v>
              </c:pt>
            </c:numLit>
          </c:yVal>
          <c:smooth val="0"/>
          <c:extLst>
            <c:ext xmlns:c16="http://schemas.microsoft.com/office/drawing/2014/chart" uri="{C3380CC4-5D6E-409C-BE32-E72D297353CC}">
              <c16:uniqueId val="{00000008-70C3-4B0A-AFEA-179E40EC2FE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0C3-4B0A-AFEA-179E40EC2FE2}"/>
              </c:ext>
            </c:extLst>
          </c:dPt>
          <c:xVal>
            <c:numRef>
              <c:f>Sheet1!$B$12</c:f>
              <c:numCache>
                <c:formatCode>0.0</c:formatCode>
                <c:ptCount val="1"/>
                <c:pt idx="0">
                  <c:v>8.8936382646953334</c:v>
                </c:pt>
              </c:numCache>
            </c:numRef>
          </c:xVal>
          <c:yVal>
            <c:numLit>
              <c:formatCode>General</c:formatCode>
              <c:ptCount val="1"/>
              <c:pt idx="0">
                <c:v>1</c:v>
              </c:pt>
            </c:numLit>
          </c:yVal>
          <c:smooth val="0"/>
          <c:extLst>
            <c:ext xmlns:c16="http://schemas.microsoft.com/office/drawing/2014/chart" uri="{C3380CC4-5D6E-409C-BE32-E72D297353CC}">
              <c16:uniqueId val="{0000000A-70C3-4B0A-AFEA-179E40EC2FE2}"/>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B15. If you raised a concern during your antenatal care, did you feel that it was taken seriously?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0C3-4B0A-AFEA-179E40EC2FE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B15. If you raised a concern during your antenatal care, did you feel that it was taken seriously?</c:v>
                  </c:pt>
                </c15:dlblRangeCache>
              </c15:datalabelsRange>
            </c:ext>
            <c:ext xmlns:c16="http://schemas.microsoft.com/office/drawing/2014/chart" uri="{C3380CC4-5D6E-409C-BE32-E72D297353CC}">
              <c16:uniqueId val="{0000000C-70C3-4B0A-AFEA-179E40EC2FE2}"/>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8.0595057728965855</c:v>
                </c:pt>
              </c:numCache>
            </c:numRef>
          </c:val>
          <c:extLst>
            <c:ext xmlns:c16="http://schemas.microsoft.com/office/drawing/2014/chart" uri="{C3380CC4-5D6E-409C-BE32-E72D297353CC}">
              <c16:uniqueId val="{00000000-1678-46E9-BDF5-2EDA4AC1EF6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0.69266710942559939</c:v>
                </c:pt>
              </c:numCache>
            </c:numRef>
          </c:val>
          <c:extLst>
            <c:ext xmlns:c16="http://schemas.microsoft.com/office/drawing/2014/chart" uri="{C3380CC4-5D6E-409C-BE32-E72D297353CC}">
              <c16:uniqueId val="{00000001-1678-46E9-BDF5-2EDA4AC1EF6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0.21833264903623473</c:v>
                </c:pt>
              </c:numCache>
            </c:numRef>
          </c:val>
          <c:extLst>
            <c:ext xmlns:c16="http://schemas.microsoft.com/office/drawing/2014/chart" uri="{C3380CC4-5D6E-409C-BE32-E72D297353CC}">
              <c16:uniqueId val="{00000002-1678-46E9-BDF5-2EDA4AC1EF6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6.0869510181586151E-2</c:v>
                </c:pt>
              </c:numCache>
            </c:numRef>
          </c:val>
          <c:extLst>
            <c:ext xmlns:c16="http://schemas.microsoft.com/office/drawing/2014/chart" uri="{C3380CC4-5D6E-409C-BE32-E72D297353CC}">
              <c16:uniqueId val="{00000003-1678-46E9-BDF5-2EDA4AC1EF6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0.63546901700464531</c:v>
                </c:pt>
              </c:numCache>
            </c:numRef>
          </c:val>
          <c:extLst>
            <c:ext xmlns:c16="http://schemas.microsoft.com/office/drawing/2014/chart" uri="{C3380CC4-5D6E-409C-BE32-E72D297353CC}">
              <c16:uniqueId val="{00000004-1678-46E9-BDF5-2EDA4AC1EF6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6.0869510181586151E-2</c:v>
                </c:pt>
              </c:numCache>
            </c:numRef>
          </c:val>
          <c:extLst>
            <c:ext xmlns:c16="http://schemas.microsoft.com/office/drawing/2014/chart" uri="{C3380CC4-5D6E-409C-BE32-E72D297353CC}">
              <c16:uniqueId val="{00000005-1678-46E9-BDF5-2EDA4AC1EF6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0.10142342938823035</c:v>
                </c:pt>
              </c:numCache>
            </c:numRef>
          </c:val>
          <c:extLst>
            <c:ext xmlns:c16="http://schemas.microsoft.com/office/drawing/2014/chart" uri="{C3380CC4-5D6E-409C-BE32-E72D297353CC}">
              <c16:uniqueId val="{00000006-1678-46E9-BDF5-2EDA4AC1EF6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678-46E9-BDF5-2EDA4AC1EF6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9.5598228698258954</c:v>
                </c:pt>
              </c:numCache>
            </c:numRef>
          </c:xVal>
          <c:yVal>
            <c:numLit>
              <c:formatCode>General</c:formatCode>
              <c:ptCount val="1"/>
              <c:pt idx="0">
                <c:v>1</c:v>
              </c:pt>
            </c:numLit>
          </c:yVal>
          <c:smooth val="0"/>
          <c:extLst>
            <c:ext xmlns:c16="http://schemas.microsoft.com/office/drawing/2014/chart" uri="{C3380CC4-5D6E-409C-BE32-E72D297353CC}">
              <c16:uniqueId val="{00000008-1678-46E9-BDF5-2EDA4AC1EF6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678-46E9-BDF5-2EDA4AC1EF62}"/>
              </c:ext>
            </c:extLst>
          </c:dPt>
          <c:xVal>
            <c:numRef>
              <c:f>Sheet1!$B$12</c:f>
              <c:numCache>
                <c:formatCode>0.0</c:formatCode>
                <c:ptCount val="1"/>
                <c:pt idx="0">
                  <c:v>9.3491095500423285</c:v>
                </c:pt>
              </c:numCache>
            </c:numRef>
          </c:xVal>
          <c:yVal>
            <c:numLit>
              <c:formatCode>General</c:formatCode>
              <c:ptCount val="1"/>
              <c:pt idx="0">
                <c:v>1</c:v>
              </c:pt>
            </c:numLit>
          </c:yVal>
          <c:smooth val="0"/>
          <c:extLst>
            <c:ext xmlns:c16="http://schemas.microsoft.com/office/drawing/2014/chart" uri="{C3380CC4-5D6E-409C-BE32-E72D297353CC}">
              <c16:uniqueId val="{0000000A-1678-46E9-BDF5-2EDA4AC1EF6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B14. Thinking about your antenatal care, were you treated with respect and dignity?</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678-46E9-BDF5-2EDA4AC1EF6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B14. Thinking about your antenatal care, were you treated with respect and dignity?</c:v>
                  </c:pt>
                </c15:dlblRangeCache>
              </c15:datalabelsRange>
            </c:ext>
            <c:ext xmlns:c16="http://schemas.microsoft.com/office/drawing/2014/chart" uri="{C3380CC4-5D6E-409C-BE32-E72D297353CC}">
              <c16:uniqueId val="{0000000C-1678-46E9-BDF5-2EDA4AC1EF6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461339623382412"/>
          <c:y val="7.2829499474750051E-2"/>
          <c:w val="0.61593901745483182"/>
          <c:h val="0.92490223960184859"/>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spPr>
              <a:solidFill>
                <a:srgbClr val="6D276A"/>
              </a:solidFill>
              <a:ln w="19050">
                <a:noFill/>
              </a:ln>
              <a:effectLst/>
            </c:spPr>
            <c:extLst>
              <c:ext xmlns:c16="http://schemas.microsoft.com/office/drawing/2014/chart" uri="{C3380CC4-5D6E-409C-BE32-E72D297353CC}">
                <c16:uniqueId val="{00000001-A0C6-4E77-A8F0-692A68D4F9ED}"/>
              </c:ext>
            </c:extLst>
          </c:dPt>
          <c:dPt>
            <c:idx val="1"/>
            <c:invertIfNegative val="0"/>
            <c:bubble3D val="0"/>
            <c:spPr>
              <a:solidFill>
                <a:srgbClr val="6D276A"/>
              </a:solidFill>
              <a:ln w="19050">
                <a:noFill/>
              </a:ln>
              <a:effectLst/>
            </c:spPr>
            <c:extLst>
              <c:ext xmlns:c16="http://schemas.microsoft.com/office/drawing/2014/chart" uri="{C3380CC4-5D6E-409C-BE32-E72D297353CC}">
                <c16:uniqueId val="{00000003-A0C6-4E77-A8F0-692A68D4F9ED}"/>
              </c:ext>
            </c:extLst>
          </c:dPt>
          <c:dPt>
            <c:idx val="2"/>
            <c:invertIfNegative val="0"/>
            <c:bubble3D val="0"/>
            <c:spPr>
              <a:solidFill>
                <a:srgbClr val="6D276A"/>
              </a:solidFill>
              <a:ln w="19050">
                <a:noFill/>
              </a:ln>
              <a:effectLst/>
            </c:spPr>
            <c:extLst>
              <c:ext xmlns:c16="http://schemas.microsoft.com/office/drawing/2014/chart" uri="{C3380CC4-5D6E-409C-BE32-E72D297353CC}">
                <c16:uniqueId val="{00000005-A0C6-4E77-A8F0-692A68D4F9ED}"/>
              </c:ext>
            </c:extLst>
          </c:dPt>
          <c:dPt>
            <c:idx val="3"/>
            <c:invertIfNegative val="0"/>
            <c:bubble3D val="0"/>
            <c:spPr>
              <a:solidFill>
                <a:srgbClr val="6D276A"/>
              </a:solidFill>
              <a:ln w="19050">
                <a:noFill/>
              </a:ln>
              <a:effectLst/>
            </c:spPr>
            <c:extLst>
              <c:ext xmlns:c16="http://schemas.microsoft.com/office/drawing/2014/chart" uri="{C3380CC4-5D6E-409C-BE32-E72D297353CC}">
                <c16:uniqueId val="{00000007-A0C6-4E77-A8F0-692A68D4F9ED}"/>
              </c:ext>
            </c:extLst>
          </c:dPt>
          <c:dPt>
            <c:idx val="4"/>
            <c:invertIfNegative val="0"/>
            <c:bubble3D val="0"/>
            <c:spPr>
              <a:solidFill>
                <a:srgbClr val="6D276A"/>
              </a:solidFill>
              <a:ln w="19050">
                <a:noFill/>
              </a:ln>
              <a:effectLst/>
            </c:spPr>
            <c:extLst>
              <c:ext xmlns:c16="http://schemas.microsoft.com/office/drawing/2014/chart" uri="{C3380CC4-5D6E-409C-BE32-E72D297353CC}">
                <c16:uniqueId val="{00000009-A0C6-4E77-A8F0-692A68D4F9ED}"/>
              </c:ext>
            </c:extLst>
          </c:dPt>
          <c:dPt>
            <c:idx val="5"/>
            <c:invertIfNegative val="0"/>
            <c:bubble3D val="0"/>
            <c:spPr>
              <a:solidFill>
                <a:srgbClr val="6D276A"/>
              </a:solidFill>
              <a:ln w="19050">
                <a:noFill/>
              </a:ln>
              <a:effectLst/>
            </c:spPr>
            <c:extLst>
              <c:ext xmlns:c16="http://schemas.microsoft.com/office/drawing/2014/chart" uri="{C3380CC4-5D6E-409C-BE32-E72D297353CC}">
                <c16:uniqueId val="{0000000B-A0C6-4E77-A8F0-692A68D4F9ED}"/>
              </c:ext>
            </c:extLst>
          </c:dPt>
          <c:dPt>
            <c:idx val="6"/>
            <c:invertIfNegative val="0"/>
            <c:bubble3D val="0"/>
            <c:spPr>
              <a:solidFill>
                <a:srgbClr val="6D276A"/>
              </a:solidFill>
              <a:ln w="19050">
                <a:noFill/>
              </a:ln>
              <a:effectLst/>
            </c:spPr>
            <c:extLst>
              <c:ext xmlns:c16="http://schemas.microsoft.com/office/drawing/2014/chart" uri="{C3380CC4-5D6E-409C-BE32-E72D297353CC}">
                <c16:uniqueId val="{0000000D-A0C6-4E77-A8F0-692A68D4F9ED}"/>
              </c:ext>
            </c:extLst>
          </c:dPt>
          <c:dPt>
            <c:idx val="7"/>
            <c:invertIfNegative val="0"/>
            <c:bubble3D val="0"/>
            <c:spPr>
              <a:solidFill>
                <a:srgbClr val="6D276A"/>
              </a:solidFill>
              <a:ln w="19050">
                <a:noFill/>
              </a:ln>
              <a:effectLst/>
            </c:spPr>
            <c:extLst>
              <c:ext xmlns:c16="http://schemas.microsoft.com/office/drawing/2014/chart" uri="{C3380CC4-5D6E-409C-BE32-E72D297353CC}">
                <c16:uniqueId val="{0000000F-A0C6-4E77-A8F0-692A68D4F9ED}"/>
              </c:ext>
            </c:extLst>
          </c:dPt>
          <c:dPt>
            <c:idx val="8"/>
            <c:invertIfNegative val="0"/>
            <c:bubble3D val="0"/>
            <c:extLst>
              <c:ext xmlns:c16="http://schemas.microsoft.com/office/drawing/2014/chart" uri="{C3380CC4-5D6E-409C-BE32-E72D297353CC}">
                <c16:uniqueId val="{00000010-A0C6-4E77-A8F0-692A68D4F9E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Feuil1!$B$2:$B$10</c:f>
              <c:numCache>
                <c:formatCode>0%</c:formatCode>
                <c:ptCount val="9"/>
                <c:pt idx="0">
                  <c:v>0.67213114754098358</c:v>
                </c:pt>
                <c:pt idx="1">
                  <c:v>0</c:v>
                </c:pt>
                <c:pt idx="2">
                  <c:v>0.22131147540983601</c:v>
                </c:pt>
                <c:pt idx="3">
                  <c:v>0</c:v>
                </c:pt>
                <c:pt idx="4">
                  <c:v>0</c:v>
                </c:pt>
                <c:pt idx="5">
                  <c:v>5.7377049180327863E-2</c:v>
                </c:pt>
                <c:pt idx="6">
                  <c:v>0</c:v>
                </c:pt>
                <c:pt idx="7">
                  <c:v>8.1967213114754103E-3</c:v>
                </c:pt>
                <c:pt idx="8">
                  <c:v>4.0983606557377053E-2</c:v>
                </c:pt>
              </c:numCache>
            </c:numRef>
          </c:val>
          <c:extLst>
            <c:ext xmlns:c16="http://schemas.microsoft.com/office/drawing/2014/chart" uri="{C3380CC4-5D6E-409C-BE32-E72D297353CC}">
              <c16:uniqueId val="{00000011-A0C6-4E77-A8F0-692A68D4F9ED}"/>
            </c:ext>
          </c:extLst>
        </c:ser>
        <c:dLbls>
          <c:showLegendKey val="0"/>
          <c:showVal val="0"/>
          <c:showCatName val="0"/>
          <c:showSerName val="0"/>
          <c:showPercent val="0"/>
          <c:showBubbleSize val="0"/>
        </c:dLbls>
        <c:gapWidth val="15"/>
        <c:axId val="779057408"/>
        <c:axId val="779056320"/>
      </c:barChart>
      <c:valAx>
        <c:axId val="779056320"/>
        <c:scaling>
          <c:orientation val="minMax"/>
        </c:scaling>
        <c:delete val="1"/>
        <c:axPos val="t"/>
        <c:numFmt formatCode="0%" sourceLinked="1"/>
        <c:majorTickMark val="out"/>
        <c:minorTickMark val="none"/>
        <c:tickLblPos val="nextTo"/>
        <c:crossAx val="779057408"/>
        <c:crosses val="autoZero"/>
        <c:crossBetween val="between"/>
      </c:valAx>
      <c:catAx>
        <c:axId val="7790574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6320"/>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Sheet1!$D$2:$D$89</c:f>
              <c:numCache>
                <c:formatCode>General</c:formatCode>
                <c:ptCount val="88"/>
                <c:pt idx="0">
                  <c:v>7.1374534697907563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Sheet1!$E$2:$E$89</c:f>
              <c:numCache>
                <c:formatCode>General</c:formatCode>
                <c:ptCount val="88"/>
                <c:pt idx="0">
                  <c:v>#N/A</c:v>
                </c:pt>
                <c:pt idx="1">
                  <c:v>7.408982994647066</c:v>
                </c:pt>
                <c:pt idx="2">
                  <c:v>7.6777718234768946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Sheet1!$F$2:$F$89</c:f>
              <c:numCache>
                <c:formatCode>General</c:formatCode>
                <c:ptCount val="88"/>
                <c:pt idx="0">
                  <c:v>#N/A</c:v>
                </c:pt>
                <c:pt idx="1">
                  <c:v>#N/A</c:v>
                </c:pt>
                <c:pt idx="2">
                  <c:v>#N/A</c:v>
                </c:pt>
                <c:pt idx="3">
                  <c:v>8.027314320176071</c:v>
                </c:pt>
                <c:pt idx="4">
                  <c:v>8.0489482643134735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Sheet1!$G$2:$G$89</c:f>
              <c:numCache>
                <c:formatCode>General</c:formatCode>
                <c:ptCount val="88"/>
                <c:pt idx="0">
                  <c:v>#N/A</c:v>
                </c:pt>
                <c:pt idx="1">
                  <c:v>#N/A</c:v>
                </c:pt>
                <c:pt idx="2">
                  <c:v>#N/A</c:v>
                </c:pt>
                <c:pt idx="3">
                  <c:v>#N/A</c:v>
                </c:pt>
                <c:pt idx="4">
                  <c:v>#N/A</c:v>
                </c:pt>
                <c:pt idx="5">
                  <c:v>7.9903460751183726</c:v>
                </c:pt>
                <c:pt idx="6">
                  <c:v>8.0261721547481493</c:v>
                </c:pt>
                <c:pt idx="7">
                  <c:v>8.0392213851846552</c:v>
                </c:pt>
                <c:pt idx="8">
                  <c:v>8.0456014063118353</c:v>
                </c:pt>
                <c:pt idx="9">
                  <c:v>8.0599649480460478</c:v>
                </c:pt>
                <c:pt idx="10">
                  <c:v>8.0876961549019057</c:v>
                </c:pt>
                <c:pt idx="11">
                  <c:v>8.0970813494483185</c:v>
                </c:pt>
                <c:pt idx="12">
                  <c:v>8.1215899453454394</c:v>
                </c:pt>
                <c:pt idx="13">
                  <c:v>8.1423064208726323</c:v>
                </c:pt>
                <c:pt idx="14">
                  <c:v>8.1450528554252504</c:v>
                </c:pt>
                <c:pt idx="15">
                  <c:v>8.1460954946305755</c:v>
                </c:pt>
                <c:pt idx="16">
                  <c:v>8.1476490963716319</c:v>
                </c:pt>
                <c:pt idx="17">
                  <c:v>8.1839399814001421</c:v>
                </c:pt>
                <c:pt idx="18">
                  <c:v>8.1986187489977436</c:v>
                </c:pt>
                <c:pt idx="19">
                  <c:v>8.2029216115285042</c:v>
                </c:pt>
                <c:pt idx="20">
                  <c:v>8.2214798556922624</c:v>
                </c:pt>
                <c:pt idx="21">
                  <c:v>8.223879604725294</c:v>
                </c:pt>
                <c:pt idx="22">
                  <c:v>8.2242041150880603</c:v>
                </c:pt>
                <c:pt idx="23">
                  <c:v>8.2337786830905593</c:v>
                </c:pt>
                <c:pt idx="24">
                  <c:v>8.2410632500314236</c:v>
                </c:pt>
                <c:pt idx="25">
                  <c:v>8.2572567030549049</c:v>
                </c:pt>
                <c:pt idx="26">
                  <c:v>8.2820737781517977</c:v>
                </c:pt>
                <c:pt idx="27">
                  <c:v>8.283471024382429</c:v>
                </c:pt>
                <c:pt idx="28">
                  <c:v>8.2845397953990947</c:v>
                </c:pt>
                <c:pt idx="29">
                  <c:v>8.3014159177716742</c:v>
                </c:pt>
                <c:pt idx="30">
                  <c:v>8.3040717564259445</c:v>
                </c:pt>
                <c:pt idx="31">
                  <c:v>8.3144589572047529</c:v>
                </c:pt>
                <c:pt idx="32">
                  <c:v>8.3364487052991869</c:v>
                </c:pt>
                <c:pt idx="33">
                  <c:v>8.3645140270469405</c:v>
                </c:pt>
                <c:pt idx="34">
                  <c:v>8.3985677796513691</c:v>
                </c:pt>
                <c:pt idx="35">
                  <c:v>8.4055078787746869</c:v>
                </c:pt>
                <c:pt idx="36">
                  <c:v>8.410764515298812</c:v>
                </c:pt>
                <c:pt idx="37">
                  <c:v>8.4113799351677443</c:v>
                </c:pt>
                <c:pt idx="38">
                  <c:v>8.4209664245432414</c:v>
                </c:pt>
                <c:pt idx="39">
                  <c:v>8.4305976814949073</c:v>
                </c:pt>
                <c:pt idx="40">
                  <c:v>8.4375185682399021</c:v>
                </c:pt>
                <c:pt idx="41">
                  <c:v>8.4486964550599986</c:v>
                </c:pt>
                <c:pt idx="42">
                  <c:v>8.4606372487072132</c:v>
                </c:pt>
                <c:pt idx="43">
                  <c:v>8.4637387153092334</c:v>
                </c:pt>
                <c:pt idx="44">
                  <c:v>8.4818370249794626</c:v>
                </c:pt>
                <c:pt idx="45">
                  <c:v>8.4982213179771193</c:v>
                </c:pt>
                <c:pt idx="46">
                  <c:v>8.5121744081462474</c:v>
                </c:pt>
                <c:pt idx="47">
                  <c:v>8.5271727744970001</c:v>
                </c:pt>
                <c:pt idx="48">
                  <c:v>8.5354668080194536</c:v>
                </c:pt>
                <c:pt idx="49">
                  <c:v>8.5373382972881817</c:v>
                </c:pt>
                <c:pt idx="50">
                  <c:v>8.5471456120362568</c:v>
                </c:pt>
                <c:pt idx="51">
                  <c:v>8.5771969098504766</c:v>
                </c:pt>
                <c:pt idx="52">
                  <c:v>8.5780966891287527</c:v>
                </c:pt>
                <c:pt idx="53">
                  <c:v>8.5785497249105269</c:v>
                </c:pt>
                <c:pt idx="54">
                  <c:v>8.6036271887894511</c:v>
                </c:pt>
                <c:pt idx="55">
                  <c:v>8.6052055243937424</c:v>
                </c:pt>
                <c:pt idx="56">
                  <c:v>8.6111410977593543</c:v>
                </c:pt>
                <c:pt idx="57">
                  <c:v>8.6134239505868813</c:v>
                </c:pt>
                <c:pt idx="58">
                  <c:v>8.6216119744849262</c:v>
                </c:pt>
                <c:pt idx="59">
                  <c:v>8.6387290554982279</c:v>
                </c:pt>
                <c:pt idx="60">
                  <c:v>8.6441690082983236</c:v>
                </c:pt>
                <c:pt idx="61">
                  <c:v>8.6505942679195815</c:v>
                </c:pt>
                <c:pt idx="62">
                  <c:v>8.6609804560761283</c:v>
                </c:pt>
                <c:pt idx="63">
                  <c:v>8.6643200246344225</c:v>
                </c:pt>
                <c:pt idx="64">
                  <c:v>8.6668048685055084</c:v>
                </c:pt>
                <c:pt idx="65">
                  <c:v>8.6919651690413815</c:v>
                </c:pt>
                <c:pt idx="66">
                  <c:v>8.6998947553582386</c:v>
                </c:pt>
                <c:pt idx="67">
                  <c:v>8.7067775176695825</c:v>
                </c:pt>
                <c:pt idx="68">
                  <c:v>8.7256428936130987</c:v>
                </c:pt>
                <c:pt idx="69">
                  <c:v>8.7268245635986066</c:v>
                </c:pt>
                <c:pt idx="70">
                  <c:v>8.7465372637407963</c:v>
                </c:pt>
                <c:pt idx="71">
                  <c:v>8.7669339196829004</c:v>
                </c:pt>
                <c:pt idx="72">
                  <c:v>8.7858274974699508</c:v>
                </c:pt>
                <c:pt idx="73">
                  <c:v>8.7952668598568913</c:v>
                </c:pt>
                <c:pt idx="74">
                  <c:v>8.8076574318493819</c:v>
                </c:pt>
                <c:pt idx="75">
                  <c:v>8.8152864430827496</c:v>
                </c:pt>
                <c:pt idx="76">
                  <c:v>8.8233312203822116</c:v>
                </c:pt>
                <c:pt idx="77">
                  <c:v>8.8684791102065628</c:v>
                </c:pt>
                <c:pt idx="78">
                  <c:v>8.9101016867395799</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Sheet1!$H$2:$H$89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8.991005397868097</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Sheet1!$I$2:$I$89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8.8752997237422413</c:v>
                </c:pt>
                <c:pt idx="81">
                  <c:v>8.8856669716653442</c:v>
                </c:pt>
                <c:pt idx="82">
                  <c:v>8.9173863725953755</c:v>
                </c:pt>
                <c:pt idx="83">
                  <c:v>8.9712885520003702</c:v>
                </c:pt>
                <c:pt idx="84">
                  <c:v>9.0212601997251518</c:v>
                </c:pt>
                <c:pt idx="85">
                  <c:v>9.0457656422491457</c:v>
                </c:pt>
                <c:pt idx="86">
                  <c:v>9.1152503526588582</c:v>
                </c:pt>
                <c:pt idx="87">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Sheet1!$J$2:$J$89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9.1924064458004917</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Sheet1!$A$2:$A$89</c:f>
              <c:strCache>
                <c:ptCount val="8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strCache>
            </c:strRef>
          </c:cat>
          <c:val>
            <c:numRef>
              <c:f>Sheet1!$K$2:$K$89</c:f>
              <c:numCache>
                <c:formatCode>General</c:formatCode>
                <c:ptCount val="8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Sheet1!$B$2:$B$6</c:f>
              <c:numCache>
                <c:formatCode>0.0</c:formatCode>
                <c:ptCount val="5"/>
                <c:pt idx="0">
                  <c:v>9.1924064458004917</c:v>
                </c:pt>
                <c:pt idx="1">
                  <c:v>9.0457656422491457</c:v>
                </c:pt>
                <c:pt idx="2">
                  <c:v>8.9712885520003702</c:v>
                </c:pt>
                <c:pt idx="3">
                  <c:v>8.8076574318493819</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D72-438C-BE35-363EC340BB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Gloucestershire Hospitals NHS Foundation Trust</c:v>
                </c:pt>
                <c:pt idx="2">
                  <c:v>Somerset NHS Foundation Trust</c:v>
                </c:pt>
                <c:pt idx="3">
                  <c:v>Royal United Hospitals Bath NHS Foundation Trust</c:v>
                </c:pt>
                <c:pt idx="4">
                  <c:v>North Bristol NHS Trust</c:v>
                </c:pt>
              </c:strCache>
            </c:strRef>
          </c:cat>
          <c:val>
            <c:numRef>
              <c:f>Sheet1!$C$2:$C$6</c:f>
              <c:numCache>
                <c:formatCode>0.0</c:formatCode>
                <c:ptCount val="5"/>
                <c:pt idx="0">
                  <c:v>0.80759355419950829</c:v>
                </c:pt>
                <c:pt idx="1">
                  <c:v>0.9542343577508543</c:v>
                </c:pt>
                <c:pt idx="2">
                  <c:v>1.0287114479996298</c:v>
                </c:pt>
                <c:pt idx="3">
                  <c:v>1.1923425681506181</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D72-438C-BE35-363EC340BB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Sheet1!$B$2:$B$6</c:f>
              <c:numCache>
                <c:formatCode>0.0</c:formatCode>
                <c:ptCount val="5"/>
                <c:pt idx="0">
                  <c:v>8.4055078787746869</c:v>
                </c:pt>
                <c:pt idx="1">
                  <c:v>8.4486964550599986</c:v>
                </c:pt>
                <c:pt idx="2">
                  <c:v>8.7067775176695825</c:v>
                </c:pt>
                <c:pt idx="3">
                  <c:v>8.7465372637407963</c:v>
                </c:pt>
                <c:pt idx="4">
                  <c:v>8.7669339196829004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204A-4BB5-8034-46970E18F8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Devon University Healthcare NHS Foundation Trust</c:v>
                </c:pt>
                <c:pt idx="2">
                  <c:v>Salisbury NHS Foundation Trust</c:v>
                </c:pt>
                <c:pt idx="3">
                  <c:v>Royal Cornwall Hospitals NHS Trust</c:v>
                </c:pt>
                <c:pt idx="4">
                  <c:v>North Bristol NHS Trust</c:v>
                </c:pt>
              </c:strCache>
            </c:strRef>
          </c:cat>
          <c:val>
            <c:numRef>
              <c:f>Sheet1!$C$2:$C$6</c:f>
              <c:numCache>
                <c:formatCode>0.0</c:formatCode>
                <c:ptCount val="5"/>
                <c:pt idx="0">
                  <c:v>1.5944921212253131</c:v>
                </c:pt>
                <c:pt idx="1">
                  <c:v>1.5513035449400014</c:v>
                </c:pt>
                <c:pt idx="2">
                  <c:v>1.2932224823304175</c:v>
                </c:pt>
                <c:pt idx="3">
                  <c:v>1.2534627362592037</c:v>
                </c:pt>
                <c:pt idx="4">
                  <c:v>1.2330660803170996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204A-4BB5-8034-46970E18F8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7.9963785523300341</c:v>
                </c:pt>
              </c:numCache>
            </c:numRef>
          </c:val>
          <c:extLst>
            <c:ext xmlns:c16="http://schemas.microsoft.com/office/drawing/2014/chart" uri="{C3380CC4-5D6E-409C-BE32-E72D297353CC}">
              <c16:uniqueId val="{00000000-3C21-479B-89E7-E2FC03FD46D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0.19074196626148421</c:v>
                </c:pt>
              </c:numCache>
            </c:numRef>
          </c:val>
          <c:extLst>
            <c:ext xmlns:c16="http://schemas.microsoft.com/office/drawing/2014/chart" uri="{C3380CC4-5D6E-409C-BE32-E72D297353CC}">
              <c16:uniqueId val="{00000001-3C21-479B-89E7-E2FC03FD46D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0.34334658442182509</c:v>
                </c:pt>
              </c:numCache>
            </c:numRef>
          </c:val>
          <c:extLst>
            <c:ext xmlns:c16="http://schemas.microsoft.com/office/drawing/2014/chart" uri="{C3380CC4-5D6E-409C-BE32-E72D297353CC}">
              <c16:uniqueId val="{00000002-3C21-479B-89E7-E2FC03FD46D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9.5722460697155398E-2</c:v>
                </c:pt>
              </c:numCache>
            </c:numRef>
          </c:val>
          <c:extLst>
            <c:ext xmlns:c16="http://schemas.microsoft.com/office/drawing/2014/chart" uri="{C3380CC4-5D6E-409C-BE32-E72D297353CC}">
              <c16:uniqueId val="{00000003-3C21-479B-89E7-E2FC03FD46D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0.99932885648371084</c:v>
                </c:pt>
              </c:numCache>
            </c:numRef>
          </c:val>
          <c:extLst>
            <c:ext xmlns:c16="http://schemas.microsoft.com/office/drawing/2014/chart" uri="{C3380CC4-5D6E-409C-BE32-E72D297353CC}">
              <c16:uniqueId val="{00000004-3C21-479B-89E7-E2FC03FD46D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9.5722460697155398E-2</c:v>
                </c:pt>
              </c:numCache>
            </c:numRef>
          </c:val>
          <c:extLst>
            <c:ext xmlns:c16="http://schemas.microsoft.com/office/drawing/2014/chart" uri="{C3380CC4-5D6E-409C-BE32-E72D297353CC}">
              <c16:uniqueId val="{00000005-3C21-479B-89E7-E2FC03FD46D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0.27875911910863493</c:v>
                </c:pt>
              </c:numCache>
            </c:numRef>
          </c:val>
          <c:extLst>
            <c:ext xmlns:c16="http://schemas.microsoft.com/office/drawing/2014/chart" uri="{C3380CC4-5D6E-409C-BE32-E72D297353CC}">
              <c16:uniqueId val="{00000006-3C21-479B-89E7-E2FC03FD46D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C21-479B-89E7-E2FC03FD46D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9.4304040228056163</c:v>
                </c:pt>
              </c:numCache>
            </c:numRef>
          </c:xVal>
          <c:yVal>
            <c:numLit>
              <c:formatCode>General</c:formatCode>
              <c:ptCount val="1"/>
              <c:pt idx="0">
                <c:v>1</c:v>
              </c:pt>
            </c:numLit>
          </c:yVal>
          <c:smooth val="0"/>
          <c:extLst>
            <c:ext xmlns:c16="http://schemas.microsoft.com/office/drawing/2014/chart" uri="{C3380CC4-5D6E-409C-BE32-E72D297353CC}">
              <c16:uniqueId val="{00000008-3C21-479B-89E7-E2FC03FD46D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C21-479B-89E7-E2FC03FD46D0}"/>
              </c:ext>
            </c:extLst>
          </c:dPt>
          <c:xVal>
            <c:numRef>
              <c:f>Sheet1!$B$12</c:f>
              <c:numCache>
                <c:formatCode>0.0</c:formatCode>
                <c:ptCount val="1"/>
                <c:pt idx="0">
                  <c:v>9.1258539919523542</c:v>
                </c:pt>
              </c:numCache>
            </c:numRef>
          </c:xVal>
          <c:yVal>
            <c:numLit>
              <c:formatCode>General</c:formatCode>
              <c:ptCount val="1"/>
              <c:pt idx="0">
                <c:v>1</c:v>
              </c:pt>
            </c:numLit>
          </c:yVal>
          <c:smooth val="0"/>
          <c:extLst>
            <c:ext xmlns:c16="http://schemas.microsoft.com/office/drawing/2014/chart" uri="{C3380CC4-5D6E-409C-BE32-E72D297353CC}">
              <c16:uniqueId val="{0000000A-3C21-479B-89E7-E2FC03FD46D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C7. During your labour, were you ever sent home when you were worried about yourself or your baby?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C21-479B-89E7-E2FC03FD46D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During your labour, were you ever sent home when you were worried about yourself or your baby?</c:v>
                  </c:pt>
                </c15:dlblRangeCache>
              </c15:datalabelsRange>
            </c:ext>
            <c:ext xmlns:c16="http://schemas.microsoft.com/office/drawing/2014/chart" uri="{C3380CC4-5D6E-409C-BE32-E72D297353CC}">
              <c16:uniqueId val="{0000000C-3C21-479B-89E7-E2FC03FD46D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7.2449475246270136</c:v>
                </c:pt>
              </c:numCache>
            </c:numRef>
          </c:val>
          <c:extLst>
            <c:ext xmlns:c16="http://schemas.microsoft.com/office/drawing/2014/chart" uri="{C3380CC4-5D6E-409C-BE32-E72D297353CC}">
              <c16:uniqueId val="{00000000-4BA0-4D9B-9722-96C68020628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0.28761947320014425</c:v>
                </c:pt>
              </c:numCache>
            </c:numRef>
          </c:val>
          <c:extLst>
            <c:ext xmlns:c16="http://schemas.microsoft.com/office/drawing/2014/chart" uri="{C3380CC4-5D6E-409C-BE32-E72D297353CC}">
              <c16:uniqueId val="{00000001-4BA0-4D9B-9722-96C68020628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0.35893488321836742</c:v>
                </c:pt>
              </c:numCache>
            </c:numRef>
          </c:val>
          <c:extLst>
            <c:ext xmlns:c16="http://schemas.microsoft.com/office/drawing/2014/chart" uri="{C3380CC4-5D6E-409C-BE32-E72D297353CC}">
              <c16:uniqueId val="{00000002-4BA0-4D9B-9722-96C68020628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0.10006836185530954</c:v>
                </c:pt>
              </c:numCache>
            </c:numRef>
          </c:val>
          <c:extLst>
            <c:ext xmlns:c16="http://schemas.microsoft.com/office/drawing/2014/chart" uri="{C3380CC4-5D6E-409C-BE32-E72D297353CC}">
              <c16:uniqueId val="{00000003-4BA0-4D9B-9722-96C68020628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1.044699445613368</c:v>
                </c:pt>
              </c:numCache>
            </c:numRef>
          </c:val>
          <c:extLst>
            <c:ext xmlns:c16="http://schemas.microsoft.com/office/drawing/2014/chart" uri="{C3380CC4-5D6E-409C-BE32-E72D297353CC}">
              <c16:uniqueId val="{00000004-4BA0-4D9B-9722-96C68020628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0.10006836185531043</c:v>
                </c:pt>
              </c:numCache>
            </c:numRef>
          </c:val>
          <c:extLst>
            <c:ext xmlns:c16="http://schemas.microsoft.com/office/drawing/2014/chart" uri="{C3380CC4-5D6E-409C-BE32-E72D297353CC}">
              <c16:uniqueId val="{00000005-4BA0-4D9B-9722-96C68020628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0.35893488321836742</c:v>
                </c:pt>
              </c:numCache>
            </c:numRef>
          </c:val>
          <c:extLst>
            <c:ext xmlns:c16="http://schemas.microsoft.com/office/drawing/2014/chart" uri="{C3380CC4-5D6E-409C-BE32-E72D297353CC}">
              <c16:uniqueId val="{00000006-4BA0-4D9B-9722-96C68020628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0.13858208802929539</c:v>
                </c:pt>
              </c:numCache>
            </c:numRef>
          </c:val>
          <c:extLst>
            <c:ext xmlns:c16="http://schemas.microsoft.com/office/drawing/2014/chart" uri="{C3380CC4-5D6E-409C-BE32-E72D297353CC}">
              <c16:uniqueId val="{00000007-4BA0-4D9B-9722-96C68020628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9.2980608682560888</c:v>
                </c:pt>
              </c:numCache>
            </c:numRef>
          </c:xVal>
          <c:yVal>
            <c:numLit>
              <c:formatCode>General</c:formatCode>
              <c:ptCount val="1"/>
              <c:pt idx="0">
                <c:v>1</c:v>
              </c:pt>
            </c:numLit>
          </c:yVal>
          <c:smooth val="0"/>
          <c:extLst>
            <c:ext xmlns:c16="http://schemas.microsoft.com/office/drawing/2014/chart" uri="{C3380CC4-5D6E-409C-BE32-E72D297353CC}">
              <c16:uniqueId val="{00000008-4BA0-4D9B-9722-96C68020628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BA0-4D9B-9722-96C68020628A}"/>
              </c:ext>
            </c:extLst>
          </c:dPt>
          <c:xVal>
            <c:numRef>
              <c:f>Sheet1!$B$12</c:f>
              <c:numCache>
                <c:formatCode>0.0</c:formatCode>
                <c:ptCount val="1"/>
                <c:pt idx="0">
                  <c:v>8.5139199657075189</c:v>
                </c:pt>
              </c:numCache>
            </c:numRef>
          </c:xVal>
          <c:yVal>
            <c:numLit>
              <c:formatCode>General</c:formatCode>
              <c:ptCount val="1"/>
              <c:pt idx="0">
                <c:v>1</c:v>
              </c:pt>
            </c:numLit>
          </c:yVal>
          <c:smooth val="0"/>
          <c:extLst>
            <c:ext xmlns:c16="http://schemas.microsoft.com/office/drawing/2014/chart" uri="{C3380CC4-5D6E-409C-BE32-E72D297353CC}">
              <c16:uniqueId val="{0000000A-4BA0-4D9B-9722-96C68020628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C6. At the start of your labour, did you feel that you were given appropriate advice and support when you contacted a midwife or the hospital?</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BA0-4D9B-9722-96C68020628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At the start of your labour, did you feel that you were given appropriate advice and support when you contacted a midwife or the hospital?</c:v>
                  </c:pt>
                </c15:dlblRangeCache>
              </c15:datalabelsRange>
            </c:ext>
            <c:ext xmlns:c16="http://schemas.microsoft.com/office/drawing/2014/chart" uri="{C3380CC4-5D6E-409C-BE32-E72D297353CC}">
              <c16:uniqueId val="{0000000C-4BA0-4D9B-9722-96C68020628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EE2-483F-834D-920408CC214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EE2-483F-834D-920408CC214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EE2-483F-834D-920408CC214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EE2-483F-834D-920408CC214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EE2-483F-834D-920408CC214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EE2-483F-834D-920408CC214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EE2-483F-834D-920408CC214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EE2-483F-834D-920408CC214A}"/>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EE2-483F-834D-920408CC214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EE2-483F-834D-920408CC214A}"/>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EE2-483F-834D-920408CC214A}"/>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C4. Before you were induced, were you given appropriate information and advice on the risks associated with an induced labour?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EE2-483F-834D-920408CC214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Before you were induced, were you given appropriate information and advice on the risks associated with an induced labour? </c:v>
                  </c:pt>
                </c15:dlblRangeCache>
              </c15:datalabelsRange>
            </c:ext>
            <c:ext xmlns:c16="http://schemas.microsoft.com/office/drawing/2014/chart" uri="{C3380CC4-5D6E-409C-BE32-E72D297353CC}">
              <c16:uniqueId val="{0000000C-FEE2-483F-834D-920408CC214A}"/>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7.9791257851919708</c:v>
                </c:pt>
              </c:numCache>
            </c:numRef>
          </c:val>
          <c:extLst>
            <c:ext xmlns:c16="http://schemas.microsoft.com/office/drawing/2014/chart" uri="{C3380CC4-5D6E-409C-BE32-E72D297353CC}">
              <c16:uniqueId val="{00000000-6C3E-42D8-9E7C-5C9492DAB2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0.80068420708516275</c:v>
                </c:pt>
              </c:numCache>
            </c:numRef>
          </c:val>
          <c:extLst>
            <c:ext xmlns:c16="http://schemas.microsoft.com/office/drawing/2014/chart" uri="{C3380CC4-5D6E-409C-BE32-E72D297353CC}">
              <c16:uniqueId val="{00000001-6C3E-42D8-9E7C-5C9492DAB2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0.26313463121204173</c:v>
                </c:pt>
              </c:numCache>
            </c:numRef>
          </c:val>
          <c:extLst>
            <c:ext xmlns:c16="http://schemas.microsoft.com/office/drawing/2014/chart" uri="{C3380CC4-5D6E-409C-BE32-E72D297353CC}">
              <c16:uniqueId val="{00000002-6C3E-42D8-9E7C-5C9492DAB2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7.3359967849016883E-2</c:v>
                </c:pt>
              </c:numCache>
            </c:numRef>
          </c:val>
          <c:extLst>
            <c:ext xmlns:c16="http://schemas.microsoft.com/office/drawing/2014/chart" uri="{C3380CC4-5D6E-409C-BE32-E72D297353CC}">
              <c16:uniqueId val="{00000003-6C3E-42D8-9E7C-5C9492DAB2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0.76586761610923659</c:v>
                </c:pt>
              </c:numCache>
            </c:numRef>
          </c:val>
          <c:extLst>
            <c:ext xmlns:c16="http://schemas.microsoft.com/office/drawing/2014/chart" uri="{C3380CC4-5D6E-409C-BE32-E72D297353CC}">
              <c16:uniqueId val="{00000004-6C3E-42D8-9E7C-5C9492DAB2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7.3359967849016883E-2</c:v>
                </c:pt>
              </c:numCache>
            </c:numRef>
          </c:val>
          <c:extLst>
            <c:ext xmlns:c16="http://schemas.microsoft.com/office/drawing/2014/chart" uri="{C3380CC4-5D6E-409C-BE32-E72D297353CC}">
              <c16:uniqueId val="{00000005-6C3E-42D8-9E7C-5C9492DAB2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4.4467824703554371E-2</c:v>
                </c:pt>
              </c:numCache>
            </c:numRef>
          </c:val>
          <c:extLst>
            <c:ext xmlns:c16="http://schemas.microsoft.com/office/drawing/2014/chart" uri="{C3380CC4-5D6E-409C-BE32-E72D297353CC}">
              <c16:uniqueId val="{00000006-6C3E-42D8-9E7C-5C9492DAB2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3E-42D8-9E7C-5C9492DAB2D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9.5550602572226531</c:v>
                </c:pt>
              </c:numCache>
            </c:numRef>
          </c:xVal>
          <c:yVal>
            <c:numLit>
              <c:formatCode>General</c:formatCode>
              <c:ptCount val="1"/>
              <c:pt idx="0">
                <c:v>1</c:v>
              </c:pt>
            </c:numLit>
          </c:yVal>
          <c:smooth val="0"/>
          <c:extLst>
            <c:ext xmlns:c16="http://schemas.microsoft.com/office/drawing/2014/chart" uri="{C3380CC4-5D6E-409C-BE32-E72D297353CC}">
              <c16:uniqueId val="{00000008-6C3E-42D8-9E7C-5C9492DAB2D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3E-42D8-9E7C-5C9492DAB2D4}"/>
              </c:ext>
            </c:extLst>
          </c:dPt>
          <c:xVal>
            <c:numRef>
              <c:f>Sheet1!$B$12</c:f>
              <c:numCache>
                <c:formatCode>0.0</c:formatCode>
                <c:ptCount val="1"/>
                <c:pt idx="0">
                  <c:v>9.4992383993928105</c:v>
                </c:pt>
              </c:numCache>
            </c:numRef>
          </c:xVal>
          <c:yVal>
            <c:numLit>
              <c:formatCode>General</c:formatCode>
              <c:ptCount val="1"/>
              <c:pt idx="0">
                <c:v>1</c:v>
              </c:pt>
            </c:numLit>
          </c:yVal>
          <c:smooth val="0"/>
          <c:extLst>
            <c:ext xmlns:c16="http://schemas.microsoft.com/office/drawing/2014/chart" uri="{C3380CC4-5D6E-409C-BE32-E72D297353CC}">
              <c16:uniqueId val="{0000000A-6C3E-42D8-9E7C-5C9492DAB2D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C9. If your partner or someone else close to you was involved in your care during labour and birth, were they able to be involved as much as they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6C3E-42D8-9E7C-5C9492DAB2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 If your partner or someone else close to you was involved in your care during labour and birth, were they able to be involved as much as they wanted?</c:v>
                  </c:pt>
                </c15:dlblRangeCache>
              </c15:datalabelsRange>
            </c:ext>
            <c:ext xmlns:c16="http://schemas.microsoft.com/office/drawing/2014/chart" uri="{C3380CC4-5D6E-409C-BE32-E72D297353CC}">
              <c16:uniqueId val="{0000000C-6C3E-42D8-9E7C-5C9492DAB2D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5.8364365740438808</c:v>
                </c:pt>
              </c:numCache>
            </c:numRef>
          </c:val>
          <c:extLst>
            <c:ext xmlns:c16="http://schemas.microsoft.com/office/drawing/2014/chart" uri="{C3380CC4-5D6E-409C-BE32-E72D297353CC}">
              <c16:uniqueId val="{00000000-B40E-4447-9234-D3FBA7FC30B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0.4652934868660763</c:v>
                </c:pt>
              </c:numCache>
            </c:numRef>
          </c:val>
          <c:extLst>
            <c:ext xmlns:c16="http://schemas.microsoft.com/office/drawing/2014/chart" uri="{C3380CC4-5D6E-409C-BE32-E72D297353CC}">
              <c16:uniqueId val="{00000001-B40E-4447-9234-D3FBA7FC30B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0.48061232041371493</c:v>
                </c:pt>
              </c:numCache>
            </c:numRef>
          </c:val>
          <c:extLst>
            <c:ext xmlns:c16="http://schemas.microsoft.com/office/drawing/2014/chart" uri="{C3380CC4-5D6E-409C-BE32-E72D297353CC}">
              <c16:uniqueId val="{00000002-B40E-4447-9234-D3FBA7FC30B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0.13399112162085558</c:v>
                </c:pt>
              </c:numCache>
            </c:numRef>
          </c:val>
          <c:extLst>
            <c:ext xmlns:c16="http://schemas.microsoft.com/office/drawing/2014/chart" uri="{C3380CC4-5D6E-409C-BE32-E72D297353CC}">
              <c16:uniqueId val="{00000003-B40E-4447-9234-D3FBA7FC30B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1.3988482261438486</c:v>
                </c:pt>
              </c:numCache>
            </c:numRef>
          </c:val>
          <c:extLst>
            <c:ext xmlns:c16="http://schemas.microsoft.com/office/drawing/2014/chart" uri="{C3380CC4-5D6E-409C-BE32-E72D297353CC}">
              <c16:uniqueId val="{00000004-B40E-4447-9234-D3FBA7FC30B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0.1339911216208538</c:v>
                </c:pt>
              </c:numCache>
            </c:numRef>
          </c:val>
          <c:extLst>
            <c:ext xmlns:c16="http://schemas.microsoft.com/office/drawing/2014/chart" uri="{C3380CC4-5D6E-409C-BE32-E72D297353CC}">
              <c16:uniqueId val="{00000005-B40E-4447-9234-D3FBA7FC30B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0.27624165890221342</c:v>
                </c:pt>
              </c:numCache>
            </c:numRef>
          </c:val>
          <c:extLst>
            <c:ext xmlns:c16="http://schemas.microsoft.com/office/drawing/2014/chart" uri="{C3380CC4-5D6E-409C-BE32-E72D297353CC}">
              <c16:uniqueId val="{00000006-B40E-4447-9234-D3FBA7FC30B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0E-4447-9234-D3FBA7FC30B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8.0162167932315054</c:v>
                </c:pt>
              </c:numCache>
            </c:numRef>
          </c:xVal>
          <c:yVal>
            <c:numLit>
              <c:formatCode>General</c:formatCode>
              <c:ptCount val="1"/>
              <c:pt idx="0">
                <c:v>1</c:v>
              </c:pt>
            </c:numLit>
          </c:yVal>
          <c:smooth val="0"/>
          <c:extLst>
            <c:ext xmlns:c16="http://schemas.microsoft.com/office/drawing/2014/chart" uri="{C3380CC4-5D6E-409C-BE32-E72D297353CC}">
              <c16:uniqueId val="{00000008-B40E-4447-9234-D3FBA7FC30B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0E-4447-9234-D3FBA7FC30B1}"/>
              </c:ext>
            </c:extLst>
          </c:dPt>
          <c:xVal>
            <c:numRef>
              <c:f>Sheet1!$B$12</c:f>
              <c:numCache>
                <c:formatCode>0.0</c:formatCode>
                <c:ptCount val="1"/>
                <c:pt idx="0">
                  <c:v>7.6157576160164524</c:v>
                </c:pt>
              </c:numCache>
            </c:numRef>
          </c:xVal>
          <c:yVal>
            <c:numLit>
              <c:formatCode>General</c:formatCode>
              <c:ptCount val="1"/>
              <c:pt idx="0">
                <c:v>1</c:v>
              </c:pt>
            </c:numLit>
          </c:yVal>
          <c:smooth val="0"/>
          <c:extLst>
            <c:ext xmlns:c16="http://schemas.microsoft.com/office/drawing/2014/chart" uri="{C3380CC4-5D6E-409C-BE32-E72D297353CC}">
              <c16:uniqueId val="{0000000A-B40E-4447-9234-D3FBA7FC30B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C8. Do you think your healthcare professionals did everything they could to help manage your pain during labour and birth? </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B40E-4447-9234-D3FBA7FC30B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your healthcare professionals did everything they could to help manage your pain during labour and birth? </c:v>
                  </c:pt>
                </c15:dlblRangeCache>
              </c15:datalabelsRange>
            </c:ext>
            <c:ext xmlns:c16="http://schemas.microsoft.com/office/drawing/2014/chart" uri="{C3380CC4-5D6E-409C-BE32-E72D297353CC}">
              <c16:uniqueId val="{0000000C-B40E-4447-9234-D3FBA7FC30B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7.2024154284978197</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7.4155787348908584</c:v>
                </c:pt>
                <c:pt idx="2">
                  <c:v>7.8005546706393689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7.8951704063081634</c:v>
                </c:pt>
                <c:pt idx="4">
                  <c:v>7.9454255180144777</c:v>
                </c:pt>
                <c:pt idx="5">
                  <c:v>7.961798624278436</c:v>
                </c:pt>
                <c:pt idx="6">
                  <c:v>7.9950018188918079</c:v>
                </c:pt>
                <c:pt idx="7">
                  <c:v>7.9982774641520109</c:v>
                </c:pt>
                <c:pt idx="8">
                  <c:v>8.0346380495701002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7.8094230252919434</c:v>
                </c:pt>
                <c:pt idx="10">
                  <c:v>8.0083020647191887</c:v>
                </c:pt>
                <c:pt idx="11">
                  <c:v>8.009617597987015</c:v>
                </c:pt>
                <c:pt idx="12">
                  <c:v>8.0438907175098731</c:v>
                </c:pt>
                <c:pt idx="13">
                  <c:v>8.0549825929410943</c:v>
                </c:pt>
                <c:pt idx="14">
                  <c:v>8.0760425839366103</c:v>
                </c:pt>
                <c:pt idx="15">
                  <c:v>8.0764012619325261</c:v>
                </c:pt>
                <c:pt idx="16">
                  <c:v>8.0797386122751416</c:v>
                </c:pt>
                <c:pt idx="17">
                  <c:v>8.1012759437185107</c:v>
                </c:pt>
                <c:pt idx="18">
                  <c:v>8.1171728581916938</c:v>
                </c:pt>
                <c:pt idx="19">
                  <c:v>8.1296569587791083</c:v>
                </c:pt>
                <c:pt idx="20">
                  <c:v>8.1322033065093802</c:v>
                </c:pt>
                <c:pt idx="21">
                  <c:v>8.1644659064921701</c:v>
                </c:pt>
                <c:pt idx="22">
                  <c:v>8.1686690693291837</c:v>
                </c:pt>
                <c:pt idx="23">
                  <c:v>8.1689731323225487</c:v>
                </c:pt>
                <c:pt idx="24">
                  <c:v>8.1708328267236663</c:v>
                </c:pt>
                <c:pt idx="25">
                  <c:v>8.1798809435410149</c:v>
                </c:pt>
                <c:pt idx="26">
                  <c:v>8.1990125565029963</c:v>
                </c:pt>
                <c:pt idx="27">
                  <c:v>8.2370244051001507</c:v>
                </c:pt>
                <c:pt idx="28">
                  <c:v>8.2605516369276888</c:v>
                </c:pt>
                <c:pt idx="29">
                  <c:v>8.2631106190690264</c:v>
                </c:pt>
                <c:pt idx="30">
                  <c:v>8.271880250851126</c:v>
                </c:pt>
                <c:pt idx="31">
                  <c:v>8.2784264047013938</c:v>
                </c:pt>
                <c:pt idx="32">
                  <c:v>8.2791720110172449</c:v>
                </c:pt>
                <c:pt idx="33">
                  <c:v>8.2986029010670546</c:v>
                </c:pt>
                <c:pt idx="34">
                  <c:v>8.3079369210512617</c:v>
                </c:pt>
                <c:pt idx="35">
                  <c:v>8.3109344867727621</c:v>
                </c:pt>
                <c:pt idx="36">
                  <c:v>8.3307709406867207</c:v>
                </c:pt>
                <c:pt idx="37">
                  <c:v>8.3488672643993542</c:v>
                </c:pt>
                <c:pt idx="38">
                  <c:v>8.3565512216895943</c:v>
                </c:pt>
                <c:pt idx="39">
                  <c:v>8.3603358577977094</c:v>
                </c:pt>
                <c:pt idx="40">
                  <c:v>8.3680182525537194</c:v>
                </c:pt>
                <c:pt idx="41">
                  <c:v>8.3734013578276674</c:v>
                </c:pt>
                <c:pt idx="42">
                  <c:v>8.3769073497121429</c:v>
                </c:pt>
                <c:pt idx="43">
                  <c:v>8.3888676493351486</c:v>
                </c:pt>
                <c:pt idx="44">
                  <c:v>8.3900353673734767</c:v>
                </c:pt>
                <c:pt idx="45">
                  <c:v>8.396015510074454</c:v>
                </c:pt>
                <c:pt idx="46">
                  <c:v>8.3964442096829242</c:v>
                </c:pt>
                <c:pt idx="47">
                  <c:v>8.4048736278837133</c:v>
                </c:pt>
                <c:pt idx="48">
                  <c:v>8.4092852945439613</c:v>
                </c:pt>
                <c:pt idx="49">
                  <c:v>8.4334555463823602</c:v>
                </c:pt>
                <c:pt idx="50">
                  <c:v>8.4362678739572861</c:v>
                </c:pt>
                <c:pt idx="51">
                  <c:v>8.4370337321084126</c:v>
                </c:pt>
                <c:pt idx="52">
                  <c:v>8.4408881107831899</c:v>
                </c:pt>
                <c:pt idx="53">
                  <c:v>8.4449864164024309</c:v>
                </c:pt>
                <c:pt idx="54">
                  <c:v>8.455489870624481</c:v>
                </c:pt>
                <c:pt idx="55">
                  <c:v>8.456129537304534</c:v>
                </c:pt>
                <c:pt idx="56">
                  <c:v>8.4649253117518217</c:v>
                </c:pt>
                <c:pt idx="57">
                  <c:v>8.4741160061371286</c:v>
                </c:pt>
                <c:pt idx="58">
                  <c:v>8.480884927515179</c:v>
                </c:pt>
                <c:pt idx="59">
                  <c:v>8.4847862397901537</c:v>
                </c:pt>
                <c:pt idx="60">
                  <c:v>8.4923222420756108</c:v>
                </c:pt>
                <c:pt idx="61">
                  <c:v>8.4924925623480636</c:v>
                </c:pt>
                <c:pt idx="62">
                  <c:v>8.5081135797584224</c:v>
                </c:pt>
                <c:pt idx="63">
                  <c:v>8.5148629179518505</c:v>
                </c:pt>
                <c:pt idx="64">
                  <c:v>8.5188356331556943</c:v>
                </c:pt>
                <c:pt idx="65">
                  <c:v>8.5188676329128032</c:v>
                </c:pt>
                <c:pt idx="66">
                  <c:v>8.5321902666133536</c:v>
                </c:pt>
                <c:pt idx="67">
                  <c:v>8.5329769367419797</c:v>
                </c:pt>
                <c:pt idx="68">
                  <c:v>8.5372325807945781</c:v>
                </c:pt>
                <c:pt idx="69">
                  <c:v>8.5451385269915239</c:v>
                </c:pt>
                <c:pt idx="70">
                  <c:v>8.550217860083821</c:v>
                </c:pt>
                <c:pt idx="71">
                  <c:v>8.5576724532567159</c:v>
                </c:pt>
                <c:pt idx="72">
                  <c:v>8.5625022149089123</c:v>
                </c:pt>
                <c:pt idx="73">
                  <c:v>8.5652920290899868</c:v>
                </c:pt>
                <c:pt idx="74">
                  <c:v>8.5694945603425534</c:v>
                </c:pt>
                <c:pt idx="75">
                  <c:v>8.5710683754486858</c:v>
                </c:pt>
                <c:pt idx="76">
                  <c:v>8.5723355968501824</c:v>
                </c:pt>
                <c:pt idx="77">
                  <c:v>8.5814194344311474</c:v>
                </c:pt>
                <c:pt idx="78">
                  <c:v>8.5918007807949603</c:v>
                </c:pt>
                <c:pt idx="79">
                  <c:v>8.602809158717351</c:v>
                </c:pt>
                <c:pt idx="80">
                  <c:v>8.6041831486826865</c:v>
                </c:pt>
                <c:pt idx="81">
                  <c:v>8.606768014723043</c:v>
                </c:pt>
                <c:pt idx="82">
                  <c:v>8.6154340255133555</c:v>
                </c:pt>
                <c:pt idx="83">
                  <c:v>8.6219664544698364</c:v>
                </c:pt>
                <c:pt idx="84">
                  <c:v>8.6366458997124695</c:v>
                </c:pt>
                <c:pt idx="85">
                  <c:v>8.6369207414329718</c:v>
                </c:pt>
                <c:pt idx="86">
                  <c:v>8.6422417117060082</c:v>
                </c:pt>
                <c:pt idx="87">
                  <c:v>8.6460524046285521</c:v>
                </c:pt>
                <c:pt idx="88">
                  <c:v>8.6483816253193186</c:v>
                </c:pt>
                <c:pt idx="89">
                  <c:v>8.6508889183307254</c:v>
                </c:pt>
                <c:pt idx="90">
                  <c:v>8.6572336558802494</c:v>
                </c:pt>
                <c:pt idx="91">
                  <c:v>8.6584581429678948</c:v>
                </c:pt>
                <c:pt idx="92">
                  <c:v>8.6631323199290087</c:v>
                </c:pt>
                <c:pt idx="93">
                  <c:v>8.6640795028044533</c:v>
                </c:pt>
                <c:pt idx="94">
                  <c:v>8.6747340982297612</c:v>
                </c:pt>
                <c:pt idx="95">
                  <c:v>8.6838009623227617</c:v>
                </c:pt>
                <c:pt idx="96">
                  <c:v>8.6856878267491044</c:v>
                </c:pt>
                <c:pt idx="97">
                  <c:v>8.6905083308424782</c:v>
                </c:pt>
                <c:pt idx="98">
                  <c:v>8.69700320353334</c:v>
                </c:pt>
                <c:pt idx="99">
                  <c:v>8.7101172407463086</c:v>
                </c:pt>
                <c:pt idx="100">
                  <c:v>8.7134857537292518</c:v>
                </c:pt>
                <c:pt idx="101">
                  <c:v>8.7179062505577871</c:v>
                </c:pt>
                <c:pt idx="102">
                  <c:v>8.7179907619773402</c:v>
                </c:pt>
                <c:pt idx="103">
                  <c:v>8.7416804714012777</c:v>
                </c:pt>
                <c:pt idx="104">
                  <c:v>8.7640074210178938</c:v>
                </c:pt>
                <c:pt idx="105">
                  <c:v>8.782088734945777</c:v>
                </c:pt>
                <c:pt idx="106">
                  <c:v>8.7829190556359364</c:v>
                </c:pt>
                <c:pt idx="107">
                  <c:v>8.799125762108611</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8.8549471412949377</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8.845237414182856</c:v>
                </c:pt>
                <c:pt idx="111">
                  <c:v>8.8513299479561507</c:v>
                </c:pt>
                <c:pt idx="112">
                  <c:v>8.8616404940095794</c:v>
                </c:pt>
                <c:pt idx="113">
                  <c:v>8.8777823939636775</c:v>
                </c:pt>
                <c:pt idx="114">
                  <c:v>8.9263640723214763</c:v>
                </c:pt>
                <c:pt idx="115">
                  <c:v>8.9394342212022426</c:v>
                </c:pt>
                <c:pt idx="116">
                  <c:v>8.9620739629155999</c:v>
                </c:pt>
                <c:pt idx="117">
                  <c:v>9.0134470920184171</c:v>
                </c:pt>
                <c:pt idx="118">
                  <c:v>#N/A</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9.1962146276023713</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Your Trust</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8.8854814411992873</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Sheet1!$B$2:$B$6</c:f>
              <c:numCache>
                <c:formatCode>0.0</c:formatCode>
                <c:ptCount val="5"/>
                <c:pt idx="0">
                  <c:v>8.9620739629155999</c:v>
                </c:pt>
                <c:pt idx="1">
                  <c:v>8.8854814411992873</c:v>
                </c:pt>
                <c:pt idx="2">
                  <c:v>8.8616404940095794</c:v>
                </c:pt>
                <c:pt idx="3">
                  <c:v>8.8513299479561507</c:v>
                </c:pt>
                <c:pt idx="4">
                  <c:v>8.7134857537292518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0EB1-4ECC-8D6B-256F33A2487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 </c:v>
                </c:pt>
                <c:pt idx="1">
                  <c:v>Torbay and South Devon NHS Foundation Trust</c:v>
                </c:pt>
                <c:pt idx="2">
                  <c:v>Gloucestershire Hospitals NHS Foundation Trust</c:v>
                </c:pt>
                <c:pt idx="3">
                  <c:v>Royal United Hospitals Bath NHS Foundation Trust</c:v>
                </c:pt>
                <c:pt idx="4">
                  <c:v>Salisbury NHS Foundation Trust</c:v>
                </c:pt>
              </c:strCache>
            </c:strRef>
          </c:cat>
          <c:val>
            <c:numRef>
              <c:f>Sheet1!$C$2:$C$6</c:f>
              <c:numCache>
                <c:formatCode>0.0</c:formatCode>
                <c:ptCount val="5"/>
                <c:pt idx="0">
                  <c:v>1.0379260370844001</c:v>
                </c:pt>
                <c:pt idx="1">
                  <c:v>1.1145185588007127</c:v>
                </c:pt>
                <c:pt idx="2">
                  <c:v>1.1383595059904206</c:v>
                </c:pt>
                <c:pt idx="3">
                  <c:v>1.1486700520438493</c:v>
                </c:pt>
                <c:pt idx="4">
                  <c:v>1.2865142462707482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0EB1-4ECC-8D6B-256F33A2487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176418891207448"/>
          <c:y val="0.1411019313675623"/>
          <c:w val="0.66003257376701918"/>
          <c:h val="0.74519348702125021"/>
        </c:manualLayout>
      </c:layout>
      <c:barChart>
        <c:barDir val="bar"/>
        <c:grouping val="clustered"/>
        <c:varyColors val="0"/>
        <c:ser>
          <c:idx val="0"/>
          <c:order val="0"/>
          <c:tx>
            <c:strRef>
              <c:f>Feuil1!$B$1</c:f>
              <c:strCache>
                <c:ptCount val="1"/>
                <c:pt idx="0">
                  <c:v>Percentage</c:v>
                </c:pt>
              </c:strCache>
            </c:strRef>
          </c:tx>
          <c:spPr>
            <a:solidFill>
              <a:srgbClr val="6D276A"/>
            </a:solidFill>
            <a:ln w="19050">
              <a:noFill/>
            </a:ln>
            <a:effectLst/>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0-5447-4C0F-9107-8F8185C2C1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5447-4C0F-9107-8F8185C2C1A7}"/>
              </c:ext>
            </c:extLst>
          </c:dPt>
          <c:dPt>
            <c:idx val="2"/>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2-5447-4C0F-9107-8F8185C2C1A7}"/>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5447-4C0F-9107-8F8185C2C1A7}"/>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4-5447-4C0F-9107-8F8185C2C1A7}"/>
              </c:ext>
            </c:extLst>
          </c:dPt>
          <c:dLbls>
            <c:numFmt formatCode="[=0]&quot;0%&quot;;[&lt;0.005]&quot;&lt;0.5%&quot;;#%" sourceLinked="0"/>
            <c:spPr>
              <a:noFill/>
              <a:ln>
                <a:noFill/>
              </a:ln>
              <a:effectLst/>
            </c:spPr>
            <c:txPr>
              <a:bodyPr rot="0" spcFirstLastPara="1" vertOverflow="ellipsis" vert="horz" wrap="square" anchor="ctr" anchorCtr="1"/>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16-18</c:v>
                </c:pt>
                <c:pt idx="1">
                  <c:v>19-24</c:v>
                </c:pt>
                <c:pt idx="2">
                  <c:v>25-29</c:v>
                </c:pt>
                <c:pt idx="3">
                  <c:v>30-34</c:v>
                </c:pt>
                <c:pt idx="4">
                  <c:v>35 and over</c:v>
                </c:pt>
              </c:strCache>
            </c:strRef>
          </c:cat>
          <c:val>
            <c:numRef>
              <c:f>Feuil1!$B$2:$B$6</c:f>
              <c:numCache>
                <c:formatCode>0%</c:formatCode>
                <c:ptCount val="5"/>
                <c:pt idx="0">
                  <c:v>0</c:v>
                </c:pt>
                <c:pt idx="1">
                  <c:v>4.9180327868852458E-2</c:v>
                </c:pt>
                <c:pt idx="2">
                  <c:v>0.16393442622950821</c:v>
                </c:pt>
                <c:pt idx="3">
                  <c:v>0.44262295081967212</c:v>
                </c:pt>
                <c:pt idx="4">
                  <c:v>0.34426229508196721</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5447-4C0F-9107-8F8185C2C1A7}"/>
            </c:ext>
          </c:extLst>
        </c:ser>
        <c:dLbls>
          <c:showLegendKey val="0"/>
          <c:showVal val="0"/>
          <c:showCatName val="0"/>
          <c:showSerName val="0"/>
          <c:showPercent val="0"/>
          <c:showBubbleSize val="0"/>
        </c:dLbls>
        <c:gapWidth val="100"/>
        <c:axId val="562311647"/>
        <c:axId val="562314975"/>
      </c:barChart>
      <c:valAx>
        <c:axId val="562314975"/>
        <c:scaling>
          <c:orientation val="minMax"/>
        </c:scaling>
        <c:delete val="1"/>
        <c:axPos val="t"/>
        <c:numFmt formatCode="0%" sourceLinked="1"/>
        <c:majorTickMark val="out"/>
        <c:minorTickMark val="none"/>
        <c:tickLblPos val="nextTo"/>
        <c:crossAx val="562311647"/>
        <c:crosses val="autoZero"/>
        <c:crossBetween val="between"/>
      </c:valAx>
      <c:catAx>
        <c:axId val="562311647"/>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62314975"/>
        <c:crosses val="autoZero"/>
        <c:auto val="1"/>
        <c:lblAlgn val="ctr"/>
        <c:lblOffset val="100"/>
        <c:noMultiLvlLbl val="0"/>
      </c:cat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baseline="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Sheet1!$B$2:$B$6</c:f>
              <c:numCache>
                <c:formatCode>0.0</c:formatCode>
                <c:ptCount val="5"/>
                <c:pt idx="0">
                  <c:v>8.2370244051001507</c:v>
                </c:pt>
                <c:pt idx="1">
                  <c:v>8.3603358577977094</c:v>
                </c:pt>
                <c:pt idx="2">
                  <c:v>8.4449864164024309</c:v>
                </c:pt>
                <c:pt idx="3">
                  <c:v>8.455489870624481</c:v>
                </c:pt>
                <c:pt idx="4">
                  <c:v>8.4923222420756108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F987-4A57-8E9E-6834F709A7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University Hospitals Dorset NHS Foundation Trust</c:v>
                </c:pt>
                <c:pt idx="2">
                  <c:v>Royal Devon University Healthcare NHS Foundation Trust</c:v>
                </c:pt>
                <c:pt idx="3">
                  <c:v>North Bristol NHS Trust</c:v>
                </c:pt>
                <c:pt idx="4">
                  <c:v>Royal Cornwall Hospitals NHS Trust</c:v>
                </c:pt>
              </c:strCache>
            </c:strRef>
          </c:cat>
          <c:val>
            <c:numRef>
              <c:f>Sheet1!$C$2:$C$6</c:f>
              <c:numCache>
                <c:formatCode>0.0</c:formatCode>
                <c:ptCount val="5"/>
                <c:pt idx="0">
                  <c:v>1.7629755948998493</c:v>
                </c:pt>
                <c:pt idx="1">
                  <c:v>1.6396641422022906</c:v>
                </c:pt>
                <c:pt idx="2">
                  <c:v>1.5550135835975691</c:v>
                </c:pt>
                <c:pt idx="3">
                  <c:v>1.544510129375519</c:v>
                </c:pt>
                <c:pt idx="4">
                  <c:v>1.5076777579243892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F987-4A57-8E9E-6834F709A7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7.5913929420428037</c:v>
                </c:pt>
              </c:numCache>
            </c:numRef>
          </c:val>
          <c:extLst>
            <c:ext xmlns:c16="http://schemas.microsoft.com/office/drawing/2014/chart" uri="{C3380CC4-5D6E-409C-BE32-E72D297353CC}">
              <c16:uniqueId val="{00000000-DF2A-45BC-AEAF-17E6D56963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0.25602528484058773</c:v>
                </c:pt>
              </c:numCache>
            </c:numRef>
          </c:val>
          <c:extLst>
            <c:ext xmlns:c16="http://schemas.microsoft.com/office/drawing/2014/chart" uri="{C3380CC4-5D6E-409C-BE32-E72D297353CC}">
              <c16:uniqueId val="{00000001-DF2A-45BC-AEAF-17E6D56963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0.30240955158192939</c:v>
                </c:pt>
              </c:numCache>
            </c:numRef>
          </c:val>
          <c:extLst>
            <c:ext xmlns:c16="http://schemas.microsoft.com/office/drawing/2014/chart" uri="{C3380CC4-5D6E-409C-BE32-E72D297353CC}">
              <c16:uniqueId val="{00000002-DF2A-45BC-AEAF-17E6D56963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8.4309522008179982E-2</c:v>
                </c:pt>
              </c:numCache>
            </c:numRef>
          </c:val>
          <c:extLst>
            <c:ext xmlns:c16="http://schemas.microsoft.com/office/drawing/2014/chart" uri="{C3380CC4-5D6E-409C-BE32-E72D297353CC}">
              <c16:uniqueId val="{00000003-DF2A-45BC-AEAF-17E6D56963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0.88017940204944267</c:v>
                </c:pt>
              </c:numCache>
            </c:numRef>
          </c:val>
          <c:extLst>
            <c:ext xmlns:c16="http://schemas.microsoft.com/office/drawing/2014/chart" uri="{C3380CC4-5D6E-409C-BE32-E72D297353CC}">
              <c16:uniqueId val="{00000004-DF2A-45BC-AEAF-17E6D56963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8.4309522008179982E-2</c:v>
                </c:pt>
              </c:numCache>
            </c:numRef>
          </c:val>
          <c:extLst>
            <c:ext xmlns:c16="http://schemas.microsoft.com/office/drawing/2014/chart" uri="{C3380CC4-5D6E-409C-BE32-E72D297353CC}">
              <c16:uniqueId val="{00000005-DF2A-45BC-AEAF-17E6D56963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0.27929805672339825</c:v>
                </c:pt>
              </c:numCache>
            </c:numRef>
          </c:val>
          <c:extLst>
            <c:ext xmlns:c16="http://schemas.microsoft.com/office/drawing/2014/chart" uri="{C3380CC4-5D6E-409C-BE32-E72D297353CC}">
              <c16:uniqueId val="{00000006-DF2A-45BC-AEAF-17E6D56963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F2A-45BC-AEAF-17E6D569637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9.236624980424617</c:v>
                </c:pt>
              </c:numCache>
            </c:numRef>
          </c:xVal>
          <c:yVal>
            <c:numLit>
              <c:formatCode>General</c:formatCode>
              <c:ptCount val="1"/>
              <c:pt idx="0">
                <c:v>1</c:v>
              </c:pt>
            </c:numLit>
          </c:yVal>
          <c:smooth val="0"/>
          <c:extLst>
            <c:ext xmlns:c16="http://schemas.microsoft.com/office/drawing/2014/chart" uri="{C3380CC4-5D6E-409C-BE32-E72D297353CC}">
              <c16:uniqueId val="{00000008-DF2A-45BC-AEAF-17E6D56963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F2A-45BC-AEAF-17E6D569637A}"/>
              </c:ext>
            </c:extLst>
          </c:dPt>
          <c:xVal>
            <c:numRef>
              <c:f>Sheet1!$B$12</c:f>
              <c:numCache>
                <c:formatCode>0.0</c:formatCode>
                <c:ptCount val="1"/>
                <c:pt idx="0">
                  <c:v>8.6742270014982221</c:v>
                </c:pt>
              </c:numCache>
            </c:numRef>
          </c:xVal>
          <c:yVal>
            <c:numLit>
              <c:formatCode>General</c:formatCode>
              <c:ptCount val="1"/>
              <c:pt idx="0">
                <c:v>1</c:v>
              </c:pt>
            </c:numLit>
          </c:yVal>
          <c:smooth val="0"/>
          <c:extLst>
            <c:ext xmlns:c16="http://schemas.microsoft.com/office/drawing/2014/chart" uri="{C3380CC4-5D6E-409C-BE32-E72D297353CC}">
              <c16:uniqueId val="{0000000A-DF2A-45BC-AEAF-17E6D569637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C13. During labour and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F2A-45BC-AEAF-17E6D56963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During labour and birth, were you able to get a member of staff to help you when you needed it?</c:v>
                  </c:pt>
                </c15:dlblRangeCache>
              </c15:datalabelsRange>
            </c:ext>
            <c:ext xmlns:c16="http://schemas.microsoft.com/office/drawing/2014/chart" uri="{C3380CC4-5D6E-409C-BE32-E72D297353CC}">
              <c16:uniqueId val="{0000000C-DF2A-45BC-AEAF-17E6D569637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6.4945927235142999</c:v>
                </c:pt>
              </c:numCache>
            </c:numRef>
          </c:val>
          <c:extLst>
            <c:ext xmlns:c16="http://schemas.microsoft.com/office/drawing/2014/chart" uri="{C3380CC4-5D6E-409C-BE32-E72D297353CC}">
              <c16:uniqueId val="{00000000-2147-4A55-9E35-354AA0FF4B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0.39907638948903745</c:v>
                </c:pt>
              </c:numCache>
            </c:numRef>
          </c:val>
          <c:extLst>
            <c:ext xmlns:c16="http://schemas.microsoft.com/office/drawing/2014/chart" uri="{C3380CC4-5D6E-409C-BE32-E72D297353CC}">
              <c16:uniqueId val="{00000001-2147-4A55-9E35-354AA0FF4B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0.48456919776034457</c:v>
                </c:pt>
              </c:numCache>
            </c:numRef>
          </c:val>
          <c:extLst>
            <c:ext xmlns:c16="http://schemas.microsoft.com/office/drawing/2014/chart" uri="{C3380CC4-5D6E-409C-BE32-E72D297353CC}">
              <c16:uniqueId val="{00000002-2147-4A55-9E35-354AA0FF4B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0.13509426944139946</c:v>
                </c:pt>
              </c:numCache>
            </c:numRef>
          </c:val>
          <c:extLst>
            <c:ext xmlns:c16="http://schemas.microsoft.com/office/drawing/2014/chart" uri="{C3380CC4-5D6E-409C-BE32-E72D297353CC}">
              <c16:uniqueId val="{00000003-2147-4A55-9E35-354AA0FF4B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1.4103649322753862</c:v>
                </c:pt>
              </c:numCache>
            </c:numRef>
          </c:val>
          <c:extLst>
            <c:ext xmlns:c16="http://schemas.microsoft.com/office/drawing/2014/chart" uri="{C3380CC4-5D6E-409C-BE32-E72D297353CC}">
              <c16:uniqueId val="{00000004-2147-4A55-9E35-354AA0FF4B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0.13509426944140124</c:v>
                </c:pt>
              </c:numCache>
            </c:numRef>
          </c:val>
          <c:extLst>
            <c:ext xmlns:c16="http://schemas.microsoft.com/office/drawing/2014/chart" uri="{C3380CC4-5D6E-409C-BE32-E72D297353CC}">
              <c16:uniqueId val="{00000005-2147-4A55-9E35-354AA0FF4B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0.34138337956445852</c:v>
                </c:pt>
              </c:numCache>
            </c:numRef>
          </c:val>
          <c:extLst>
            <c:ext xmlns:c16="http://schemas.microsoft.com/office/drawing/2014/chart" uri="{C3380CC4-5D6E-409C-BE32-E72D297353CC}">
              <c16:uniqueId val="{00000006-2147-4A55-9E35-354AA0FF4B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147-4A55-9E35-354AA0FF4BD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8.720816906109933</c:v>
                </c:pt>
              </c:numCache>
            </c:numRef>
          </c:xVal>
          <c:yVal>
            <c:numLit>
              <c:formatCode>General</c:formatCode>
              <c:ptCount val="1"/>
              <c:pt idx="0">
                <c:v>1</c:v>
              </c:pt>
            </c:numLit>
          </c:yVal>
          <c:smooth val="0"/>
          <c:extLst>
            <c:ext xmlns:c16="http://schemas.microsoft.com/office/drawing/2014/chart" uri="{C3380CC4-5D6E-409C-BE32-E72D297353CC}">
              <c16:uniqueId val="{00000008-2147-4A55-9E35-354AA0FF4BD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147-4A55-9E35-354AA0FF4BD8}"/>
              </c:ext>
            </c:extLst>
          </c:dPt>
          <c:xVal>
            <c:numRef>
              <c:f>Sheet1!$B$12</c:f>
              <c:numCache>
                <c:formatCode>0.0</c:formatCode>
                <c:ptCount val="1"/>
                <c:pt idx="0">
                  <c:v>8.218515046342775</c:v>
                </c:pt>
              </c:numCache>
            </c:numRef>
          </c:xVal>
          <c:yVal>
            <c:numLit>
              <c:formatCode>General</c:formatCode>
              <c:ptCount val="1"/>
              <c:pt idx="0">
                <c:v>1</c:v>
              </c:pt>
            </c:numLit>
          </c:yVal>
          <c:smooth val="0"/>
          <c:extLst>
            <c:ext xmlns:c16="http://schemas.microsoft.com/office/drawing/2014/chart" uri="{C3380CC4-5D6E-409C-BE32-E72D297353CC}">
              <c16:uniqueId val="{0000000A-2147-4A55-9E35-354AA0FF4BD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C12. If you raised a concern during labour and birth, did you feel that it was taken seriously?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2147-4A55-9E35-354AA0FF4B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If you raised a concern during labour and birth, did you feel that it was taken seriously?</c:v>
                  </c:pt>
                </c15:dlblRangeCache>
              </c15:datalabelsRange>
            </c:ext>
            <c:ext xmlns:c16="http://schemas.microsoft.com/office/drawing/2014/chart" uri="{C3380CC4-5D6E-409C-BE32-E72D297353CC}">
              <c16:uniqueId val="{0000000C-2147-4A55-9E35-354AA0FF4BD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6.2096043900234879</c:v>
                </c:pt>
              </c:numCache>
            </c:numRef>
          </c:val>
          <c:extLst>
            <c:ext xmlns:c16="http://schemas.microsoft.com/office/drawing/2014/chart" uri="{C3380CC4-5D6E-409C-BE32-E72D297353CC}">
              <c16:uniqueId val="{00000000-5E88-49E4-86B2-5928DF4783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7.4696761142205581E-2</c:v>
                </c:pt>
              </c:numCache>
            </c:numRef>
          </c:val>
          <c:extLst>
            <c:ext xmlns:c16="http://schemas.microsoft.com/office/drawing/2014/chart" uri="{C3380CC4-5D6E-409C-BE32-E72D297353CC}">
              <c16:uniqueId val="{00000001-5E88-49E4-86B2-5928DF4783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0.52941047352966297</c:v>
                </c:pt>
              </c:numCache>
            </c:numRef>
          </c:val>
          <c:extLst>
            <c:ext xmlns:c16="http://schemas.microsoft.com/office/drawing/2014/chart" uri="{C3380CC4-5D6E-409C-BE32-E72D297353CC}">
              <c16:uniqueId val="{00000002-5E88-49E4-86B2-5928DF4783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0.14759568186892302</c:v>
                </c:pt>
              </c:numCache>
            </c:numRef>
          </c:val>
          <c:extLst>
            <c:ext xmlns:c16="http://schemas.microsoft.com/office/drawing/2014/chart" uri="{C3380CC4-5D6E-409C-BE32-E72D297353CC}">
              <c16:uniqueId val="{00000003-5E88-49E4-86B2-5928DF4783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1.5408778975151094</c:v>
                </c:pt>
              </c:numCache>
            </c:numRef>
          </c:val>
          <c:extLst>
            <c:ext xmlns:c16="http://schemas.microsoft.com/office/drawing/2014/chart" uri="{C3380CC4-5D6E-409C-BE32-E72D297353CC}">
              <c16:uniqueId val="{00000004-5E88-49E4-86B2-5928DF4783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0.1475956818689248</c:v>
                </c:pt>
              </c:numCache>
            </c:numRef>
          </c:val>
          <c:extLst>
            <c:ext xmlns:c16="http://schemas.microsoft.com/office/drawing/2014/chart" uri="{C3380CC4-5D6E-409C-BE32-E72D297353CC}">
              <c16:uniqueId val="{00000005-5E88-49E4-86B2-5928DF4783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0.52941047352966208</c:v>
                </c:pt>
              </c:numCache>
            </c:numRef>
          </c:val>
          <c:extLst>
            <c:ext xmlns:c16="http://schemas.microsoft.com/office/drawing/2014/chart" uri="{C3380CC4-5D6E-409C-BE32-E72D297353CC}">
              <c16:uniqueId val="{00000006-5E88-49E4-86B2-5928DF4783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3.1804181066874548E-4</c:v>
                </c:pt>
              </c:numCache>
            </c:numRef>
          </c:val>
          <c:extLst>
            <c:ext xmlns:c16="http://schemas.microsoft.com/office/drawing/2014/chart" uri="{C3380CC4-5D6E-409C-BE32-E72D297353CC}">
              <c16:uniqueId val="{00000007-5E88-49E4-86B2-5928DF4783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8.5658256946846532</c:v>
                </c:pt>
              </c:numCache>
            </c:numRef>
          </c:xVal>
          <c:yVal>
            <c:numLit>
              <c:formatCode>General</c:formatCode>
              <c:ptCount val="1"/>
              <c:pt idx="0">
                <c:v>1</c:v>
              </c:pt>
            </c:numLit>
          </c:yVal>
          <c:smooth val="0"/>
          <c:extLst>
            <c:ext xmlns:c16="http://schemas.microsoft.com/office/drawing/2014/chart" uri="{C3380CC4-5D6E-409C-BE32-E72D297353CC}">
              <c16:uniqueId val="{00000008-5E88-49E4-86B2-5928DF4783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E88-49E4-86B2-5928DF47835D}"/>
              </c:ext>
            </c:extLst>
          </c:dPt>
          <c:xVal>
            <c:numRef>
              <c:f>Sheet1!$B$12</c:f>
              <c:numCache>
                <c:formatCode>0.0</c:formatCode>
                <c:ptCount val="1"/>
                <c:pt idx="0">
                  <c:v>7.7317462553218341</c:v>
                </c:pt>
              </c:numCache>
            </c:numRef>
          </c:xVal>
          <c:yVal>
            <c:numLit>
              <c:formatCode>General</c:formatCode>
              <c:ptCount val="1"/>
              <c:pt idx="0">
                <c:v>1</c:v>
              </c:pt>
            </c:numLit>
          </c:yVal>
          <c:smooth val="0"/>
          <c:extLst>
            <c:ext xmlns:c16="http://schemas.microsoft.com/office/drawing/2014/chart" uri="{C3380CC4-5D6E-409C-BE32-E72D297353CC}">
              <c16:uniqueId val="{0000000A-5E88-49E4-86B2-5928DF47835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C11. Were you (and / or your partner or a companion) left alone by midwives or doctors at a time when it worried you?</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E88-49E4-86B2-5928DF4783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Were you (and / or your partner or a companion) left alone by midwives or doctors at a time when it worried you?</c:v>
                  </c:pt>
                </c15:dlblRangeCache>
              </c15:datalabelsRange>
            </c:ext>
            <c:ext xmlns:c16="http://schemas.microsoft.com/office/drawing/2014/chart" uri="{C3380CC4-5D6E-409C-BE32-E72D297353CC}">
              <c16:uniqueId val="{0000000C-5E88-49E4-86B2-5928DF4783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8.1882770421911655</c:v>
                </c:pt>
              </c:numCache>
            </c:numRef>
          </c:val>
          <c:extLst>
            <c:ext xmlns:c16="http://schemas.microsoft.com/office/drawing/2014/chart" uri="{C3380CC4-5D6E-409C-BE32-E72D297353CC}">
              <c16:uniqueId val="{00000000-5C20-49DE-A076-D03DA2898B6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0.38453109913065298</c:v>
                </c:pt>
              </c:numCache>
            </c:numRef>
          </c:val>
          <c:extLst>
            <c:ext xmlns:c16="http://schemas.microsoft.com/office/drawing/2014/chart" uri="{C3380CC4-5D6E-409C-BE32-E72D297353CC}">
              <c16:uniqueId val="{00000001-5C20-49DE-A076-D03DA2898B6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0.20586580073974581</c:v>
                </c:pt>
              </c:numCache>
            </c:numRef>
          </c:val>
          <c:extLst>
            <c:ext xmlns:c16="http://schemas.microsoft.com/office/drawing/2014/chart" uri="{C3380CC4-5D6E-409C-BE32-E72D297353CC}">
              <c16:uniqueId val="{00000002-5C20-49DE-A076-D03DA2898B6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5.7393846085238565E-2</c:v>
                </c:pt>
              </c:numCache>
            </c:numRef>
          </c:val>
          <c:extLst>
            <c:ext xmlns:c16="http://schemas.microsoft.com/office/drawing/2014/chart" uri="{C3380CC4-5D6E-409C-BE32-E72D297353CC}">
              <c16:uniqueId val="{00000003-5C20-49DE-A076-D03DA2898B6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0.59918357885745266</c:v>
                </c:pt>
              </c:numCache>
            </c:numRef>
          </c:val>
          <c:extLst>
            <c:ext xmlns:c16="http://schemas.microsoft.com/office/drawing/2014/chart" uri="{C3380CC4-5D6E-409C-BE32-E72D297353CC}">
              <c16:uniqueId val="{00000004-5C20-49DE-A076-D03DA2898B6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5.7393846085238565E-2</c:v>
                </c:pt>
              </c:numCache>
            </c:numRef>
          </c:val>
          <c:extLst>
            <c:ext xmlns:c16="http://schemas.microsoft.com/office/drawing/2014/chart" uri="{C3380CC4-5D6E-409C-BE32-E72D297353CC}">
              <c16:uniqueId val="{00000005-5C20-49DE-A076-D03DA2898B6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0.20586580073974581</c:v>
                </c:pt>
              </c:numCache>
            </c:numRef>
          </c:val>
          <c:extLst>
            <c:ext xmlns:c16="http://schemas.microsoft.com/office/drawing/2014/chart" uri="{C3380CC4-5D6E-409C-BE32-E72D297353CC}">
              <c16:uniqueId val="{00000006-5C20-49DE-A076-D03DA2898B6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6.4726144253377527E-3</c:v>
                </c:pt>
              </c:numCache>
            </c:numRef>
          </c:val>
          <c:extLst>
            <c:ext xmlns:c16="http://schemas.microsoft.com/office/drawing/2014/chart" uri="{C3380CC4-5D6E-409C-BE32-E72D297353CC}">
              <c16:uniqueId val="{00000007-5C20-49DE-A076-D03DA2898B6B}"/>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9.6250218090994775</c:v>
                </c:pt>
              </c:numCache>
            </c:numRef>
          </c:xVal>
          <c:yVal>
            <c:numLit>
              <c:formatCode>General</c:formatCode>
              <c:ptCount val="1"/>
              <c:pt idx="0">
                <c:v>1</c:v>
              </c:pt>
            </c:numLit>
          </c:yVal>
          <c:smooth val="0"/>
          <c:extLst>
            <c:ext xmlns:c16="http://schemas.microsoft.com/office/drawing/2014/chart" uri="{C3380CC4-5D6E-409C-BE32-E72D297353CC}">
              <c16:uniqueId val="{00000008-5C20-49DE-A076-D03DA2898B6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C20-49DE-A076-D03DA2898B6B}"/>
              </c:ext>
            </c:extLst>
          </c:dPt>
          <c:xVal>
            <c:numRef>
              <c:f>Sheet1!$B$12</c:f>
              <c:numCache>
                <c:formatCode>0.0</c:formatCode>
                <c:ptCount val="1"/>
                <c:pt idx="0">
                  <c:v>9.1356595775755292</c:v>
                </c:pt>
              </c:numCache>
            </c:numRef>
          </c:xVal>
          <c:yVal>
            <c:numLit>
              <c:formatCode>General</c:formatCode>
              <c:ptCount val="1"/>
              <c:pt idx="0">
                <c:v>1</c:v>
              </c:pt>
            </c:numLit>
          </c:yVal>
          <c:smooth val="0"/>
          <c:extLst>
            <c:ext xmlns:c16="http://schemas.microsoft.com/office/drawing/2014/chart" uri="{C3380CC4-5D6E-409C-BE32-E72D297353CC}">
              <c16:uniqueId val="{0000000A-5C20-49DE-A076-D03DA2898B6B}"/>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C10. Did the staff treating and examining you introduce themselves?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5C20-49DE-A076-D03DA2898B6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Did the staff treating and examining you introduce themselves?</c:v>
                  </c:pt>
                </c15:dlblRangeCache>
              </c15:datalabelsRange>
            </c:ext>
            <c:ext xmlns:c16="http://schemas.microsoft.com/office/drawing/2014/chart" uri="{C3380CC4-5D6E-409C-BE32-E72D297353CC}">
              <c16:uniqueId val="{0000000C-5C20-49DE-A076-D03DA2898B6B}"/>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7.9907919932004363</c:v>
                </c:pt>
              </c:numCache>
            </c:numRef>
          </c:val>
          <c:extLst>
            <c:ext xmlns:c16="http://schemas.microsoft.com/office/drawing/2014/chart" uri="{C3380CC4-5D6E-409C-BE32-E72D297353CC}">
              <c16:uniqueId val="{00000000-3656-4560-9CB5-FAB3E498F72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0.49518048502244927</c:v>
                </c:pt>
              </c:numCache>
            </c:numRef>
          </c:val>
          <c:extLst>
            <c:ext xmlns:c16="http://schemas.microsoft.com/office/drawing/2014/chart" uri="{C3380CC4-5D6E-409C-BE32-E72D297353CC}">
              <c16:uniqueId val="{00000001-3656-4560-9CB5-FAB3E498F72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0.26314514816678347</c:v>
                </c:pt>
              </c:numCache>
            </c:numRef>
          </c:val>
          <c:extLst>
            <c:ext xmlns:c16="http://schemas.microsoft.com/office/drawing/2014/chart" uri="{C3380CC4-5D6E-409C-BE32-E72D297353CC}">
              <c16:uniqueId val="{00000002-3656-4560-9CB5-FAB3E498F72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7.336289989736855E-2</c:v>
                </c:pt>
              </c:numCache>
            </c:numRef>
          </c:val>
          <c:extLst>
            <c:ext xmlns:c16="http://schemas.microsoft.com/office/drawing/2014/chart" uri="{C3380CC4-5D6E-409C-BE32-E72D297353CC}">
              <c16:uniqueId val="{00000003-3656-4560-9CB5-FAB3E498F72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0.76589822627643045</c:v>
                </c:pt>
              </c:numCache>
            </c:numRef>
          </c:val>
          <c:extLst>
            <c:ext xmlns:c16="http://schemas.microsoft.com/office/drawing/2014/chart" uri="{C3380CC4-5D6E-409C-BE32-E72D297353CC}">
              <c16:uniqueId val="{00000004-3656-4560-9CB5-FAB3E498F72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7.336289989736855E-2</c:v>
                </c:pt>
              </c:numCache>
            </c:numRef>
          </c:val>
          <c:extLst>
            <c:ext xmlns:c16="http://schemas.microsoft.com/office/drawing/2014/chart" uri="{C3380CC4-5D6E-409C-BE32-E72D297353CC}">
              <c16:uniqueId val="{00000005-3656-4560-9CB5-FAB3E498F72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0.13431189461550375</c:v>
                </c:pt>
              </c:numCache>
            </c:numRef>
          </c:val>
          <c:extLst>
            <c:ext xmlns:c16="http://schemas.microsoft.com/office/drawing/2014/chart" uri="{C3380CC4-5D6E-409C-BE32-E72D297353CC}">
              <c16:uniqueId val="{00000006-3656-4560-9CB5-FAB3E498F72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656-4560-9CB5-FAB3E498F72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9.4945910246120917</c:v>
                </c:pt>
              </c:numCache>
            </c:numRef>
          </c:xVal>
          <c:yVal>
            <c:numLit>
              <c:formatCode>General</c:formatCode>
              <c:ptCount val="1"/>
              <c:pt idx="0">
                <c:v>1</c:v>
              </c:pt>
            </c:numLit>
          </c:yVal>
          <c:smooth val="0"/>
          <c:extLst>
            <c:ext xmlns:c16="http://schemas.microsoft.com/office/drawing/2014/chart" uri="{C3380CC4-5D6E-409C-BE32-E72D297353CC}">
              <c16:uniqueId val="{00000008-3656-4560-9CB5-FAB3E498F72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656-4560-9CB5-FAB3E498F72D}"/>
              </c:ext>
            </c:extLst>
          </c:dPt>
          <c:xVal>
            <c:numRef>
              <c:f>Sheet1!$B$12</c:f>
              <c:numCache>
                <c:formatCode>0.0</c:formatCode>
                <c:ptCount val="1"/>
                <c:pt idx="0">
                  <c:v>9.2054296394252528</c:v>
                </c:pt>
              </c:numCache>
            </c:numRef>
          </c:xVal>
          <c:yVal>
            <c:numLit>
              <c:formatCode>General</c:formatCode>
              <c:ptCount val="1"/>
              <c:pt idx="0">
                <c:v>1</c:v>
              </c:pt>
            </c:numLit>
          </c:yVal>
          <c:smooth val="0"/>
          <c:extLst>
            <c:ext xmlns:c16="http://schemas.microsoft.com/office/drawing/2014/chart" uri="{C3380CC4-5D6E-409C-BE32-E72D297353CC}">
              <c16:uniqueId val="{0000000A-3656-4560-9CB5-FAB3E498F72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C17. Thinking about your care during labour and birth, were you treated with respect and dignity?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656-4560-9CB5-FAB3E498F72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Thinking about your care during labour and birth, were you treated with respect and dignity?</c:v>
                  </c:pt>
                </c15:dlblRangeCache>
              </c15:datalabelsRange>
            </c:ext>
            <c:ext xmlns:c16="http://schemas.microsoft.com/office/drawing/2014/chart" uri="{C3380CC4-5D6E-409C-BE32-E72D297353CC}">
              <c16:uniqueId val="{0000000C-3656-4560-9CB5-FAB3E498F72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7.2970266042023191</c:v>
                </c:pt>
              </c:numCache>
            </c:numRef>
          </c:val>
          <c:extLst>
            <c:ext xmlns:c16="http://schemas.microsoft.com/office/drawing/2014/chart" uri="{C3380CC4-5D6E-409C-BE32-E72D297353CC}">
              <c16:uniqueId val="{00000000-880B-4ABF-A940-75C30140E5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0.58703821397664502</c:v>
                </c:pt>
              </c:numCache>
            </c:numRef>
          </c:val>
          <c:extLst>
            <c:ext xmlns:c16="http://schemas.microsoft.com/office/drawing/2014/chart" uri="{C3380CC4-5D6E-409C-BE32-E72D297353CC}">
              <c16:uniqueId val="{00000001-880B-4ABF-A940-75C30140E5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0.27824483027489588</c:v>
                </c:pt>
              </c:numCache>
            </c:numRef>
          </c:val>
          <c:extLst>
            <c:ext xmlns:c16="http://schemas.microsoft.com/office/drawing/2014/chart" uri="{C3380CC4-5D6E-409C-BE32-E72D297353CC}">
              <c16:uniqueId val="{00000002-880B-4ABF-A940-75C30140E5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7.7572578375944445E-2</c:v>
                </c:pt>
              </c:numCache>
            </c:numRef>
          </c:val>
          <c:extLst>
            <c:ext xmlns:c16="http://schemas.microsoft.com/office/drawing/2014/chart" uri="{C3380CC4-5D6E-409C-BE32-E72D297353CC}">
              <c16:uniqueId val="{00000003-880B-4ABF-A940-75C30140E5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0.8098466700326945</c:v>
                </c:pt>
              </c:numCache>
            </c:numRef>
          </c:val>
          <c:extLst>
            <c:ext xmlns:c16="http://schemas.microsoft.com/office/drawing/2014/chart" uri="{C3380CC4-5D6E-409C-BE32-E72D297353CC}">
              <c16:uniqueId val="{00000004-880B-4ABF-A940-75C30140E5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7.7572578375944445E-2</c:v>
                </c:pt>
              </c:numCache>
            </c:numRef>
          </c:val>
          <c:extLst>
            <c:ext xmlns:c16="http://schemas.microsoft.com/office/drawing/2014/chart" uri="{C3380CC4-5D6E-409C-BE32-E72D297353CC}">
              <c16:uniqueId val="{00000005-880B-4ABF-A940-75C30140E5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0.27824483027489499</c:v>
                </c:pt>
              </c:numCache>
            </c:numRef>
          </c:val>
          <c:extLst>
            <c:ext xmlns:c16="http://schemas.microsoft.com/office/drawing/2014/chart" uri="{C3380CC4-5D6E-409C-BE32-E72D297353CC}">
              <c16:uniqueId val="{00000006-880B-4ABF-A940-75C30140E5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4.2560733420241803E-2</c:v>
                </c:pt>
              </c:numCache>
            </c:numRef>
          </c:val>
          <c:extLst>
            <c:ext xmlns:c16="http://schemas.microsoft.com/office/drawing/2014/chart" uri="{C3380CC4-5D6E-409C-BE32-E72D297353CC}">
              <c16:uniqueId val="{00000007-880B-4ABF-A940-75C30140E5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9.1643116440434333</c:v>
                </c:pt>
              </c:numCache>
            </c:numRef>
          </c:xVal>
          <c:yVal>
            <c:numLit>
              <c:formatCode>General</c:formatCode>
              <c:ptCount val="1"/>
              <c:pt idx="0">
                <c:v>1</c:v>
              </c:pt>
            </c:numLit>
          </c:yVal>
          <c:smooth val="0"/>
          <c:extLst>
            <c:ext xmlns:c16="http://schemas.microsoft.com/office/drawing/2014/chart" uri="{C3380CC4-5D6E-409C-BE32-E72D297353CC}">
              <c16:uniqueId val="{00000008-880B-4ABF-A940-75C30140E5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80B-4ABF-A940-75C30140E558}"/>
              </c:ext>
            </c:extLst>
          </c:dPt>
          <c:xVal>
            <c:numRef>
              <c:f>Sheet1!$B$12</c:f>
              <c:numCache>
                <c:formatCode>0.0</c:formatCode>
                <c:ptCount val="1"/>
                <c:pt idx="0">
                  <c:v>8.6448055618461517</c:v>
                </c:pt>
              </c:numCache>
            </c:numRef>
          </c:xVal>
          <c:yVal>
            <c:numLit>
              <c:formatCode>General</c:formatCode>
              <c:ptCount val="1"/>
              <c:pt idx="0">
                <c:v>1</c:v>
              </c:pt>
            </c:numLit>
          </c:yVal>
          <c:smooth val="0"/>
          <c:extLst>
            <c:ext xmlns:c16="http://schemas.microsoft.com/office/drawing/2014/chart" uri="{C3380CC4-5D6E-409C-BE32-E72D297353CC}">
              <c16:uniqueId val="{0000000A-880B-4ABF-A940-75C30140E55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C16. Thinking about your care during labour and birth, were you involved in decisions about your care?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80B-4ABF-A940-75C30140E5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Thinking about your care during labour and birth, were you involved in decisions about your care?</c:v>
                  </c:pt>
                </c15:dlblRangeCache>
              </c15:datalabelsRange>
            </c:ext>
            <c:ext xmlns:c16="http://schemas.microsoft.com/office/drawing/2014/chart" uri="{C3380CC4-5D6E-409C-BE32-E72D297353CC}">
              <c16:uniqueId val="{0000000C-880B-4ABF-A940-75C30140E5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8.4198449086119158</c:v>
                </c:pt>
              </c:numCache>
            </c:numRef>
          </c:val>
          <c:extLst>
            <c:ext xmlns:c16="http://schemas.microsoft.com/office/drawing/2014/chart" uri="{C3380CC4-5D6E-409C-BE32-E72D297353CC}">
              <c16:uniqueId val="{00000000-D92E-4DB8-9509-7592905C3E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92E-4DB8-9509-7592905C3E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0.29130214753681827</c:v>
                </c:pt>
              </c:numCache>
            </c:numRef>
          </c:val>
          <c:extLst>
            <c:ext xmlns:c16="http://schemas.microsoft.com/office/drawing/2014/chart" uri="{C3380CC4-5D6E-409C-BE32-E72D297353CC}">
              <c16:uniqueId val="{00000002-D92E-4DB8-9509-7592905C3E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8.5526232578702732E-2</c:v>
                </c:pt>
              </c:numCache>
            </c:numRef>
          </c:val>
          <c:extLst>
            <c:ext xmlns:c16="http://schemas.microsoft.com/office/drawing/2014/chart" uri="{C3380CC4-5D6E-409C-BE32-E72D297353CC}">
              <c16:uniqueId val="{00000003-D92E-4DB8-9509-7592905C3E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0.89288168711667737</c:v>
                </c:pt>
              </c:numCache>
            </c:numRef>
          </c:val>
          <c:extLst>
            <c:ext xmlns:c16="http://schemas.microsoft.com/office/drawing/2014/chart" uri="{C3380CC4-5D6E-409C-BE32-E72D297353CC}">
              <c16:uniqueId val="{00000004-D92E-4DB8-9509-7592905C3E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8.5526232578702732E-2</c:v>
                </c:pt>
              </c:numCache>
            </c:numRef>
          </c:val>
          <c:extLst>
            <c:ext xmlns:c16="http://schemas.microsoft.com/office/drawing/2014/chart" uri="{C3380CC4-5D6E-409C-BE32-E72D297353CC}">
              <c16:uniqueId val="{00000005-D92E-4DB8-9509-7592905C3E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8.9292343920011064E-3</c:v>
                </c:pt>
              </c:numCache>
            </c:numRef>
          </c:val>
          <c:extLst>
            <c:ext xmlns:c16="http://schemas.microsoft.com/office/drawing/2014/chart" uri="{C3380CC4-5D6E-409C-BE32-E72D297353CC}">
              <c16:uniqueId val="{00000006-D92E-4DB8-9509-7592905C3E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92E-4DB8-9509-7592905C3E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9.0696551784834192</c:v>
                </c:pt>
              </c:numCache>
            </c:numRef>
          </c:xVal>
          <c:yVal>
            <c:numLit>
              <c:formatCode>General</c:formatCode>
              <c:ptCount val="1"/>
              <c:pt idx="0">
                <c:v>1</c:v>
              </c:pt>
            </c:numLit>
          </c:yVal>
          <c:smooth val="0"/>
          <c:extLst>
            <c:ext xmlns:c16="http://schemas.microsoft.com/office/drawing/2014/chart" uri="{C3380CC4-5D6E-409C-BE32-E72D297353CC}">
              <c16:uniqueId val="{00000008-D92E-4DB8-9509-7592905C3E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92E-4DB8-9509-7592905C3E3D}"/>
              </c:ext>
            </c:extLst>
          </c:dPt>
          <c:xVal>
            <c:numRef>
              <c:f>Sheet1!$B$12</c:f>
              <c:numCache>
                <c:formatCode>0.0</c:formatCode>
                <c:ptCount val="1"/>
                <c:pt idx="0">
                  <c:v>9.2431141322857755</c:v>
                </c:pt>
              </c:numCache>
            </c:numRef>
          </c:xVal>
          <c:yVal>
            <c:numLit>
              <c:formatCode>General</c:formatCode>
              <c:ptCount val="1"/>
              <c:pt idx="0">
                <c:v>1</c:v>
              </c:pt>
            </c:numLit>
          </c:yVal>
          <c:smooth val="0"/>
          <c:extLst>
            <c:ext xmlns:c16="http://schemas.microsoft.com/office/drawing/2014/chart" uri="{C3380CC4-5D6E-409C-BE32-E72D297353CC}">
              <c16:uniqueId val="{0000000A-D92E-4DB8-9509-7592905C3E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C15. Thinking about your care during labour and birth, were you spoken to in a way you could understand?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92E-4DB8-9509-7592905C3E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Thinking about your care during labour and birth, were you spoken to in a way you could understand?</c:v>
                  </c:pt>
                </c15:dlblRangeCache>
              </c15:datalabelsRange>
            </c:ext>
            <c:ext xmlns:c16="http://schemas.microsoft.com/office/drawing/2014/chart" uri="{C3380CC4-5D6E-409C-BE32-E72D297353CC}">
              <c16:uniqueId val="{0000000C-D92E-4DB8-9509-7592905C3E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7.42754852261465</c:v>
                </c:pt>
              </c:numCache>
            </c:numRef>
          </c:val>
          <c:extLst>
            <c:ext xmlns:c16="http://schemas.microsoft.com/office/drawing/2014/chart" uri="{C3380CC4-5D6E-409C-BE32-E72D297353CC}">
              <c16:uniqueId val="{00000000-8AFB-4B95-B4F1-6F15EE130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0.17691178148460462</c:v>
                </c:pt>
              </c:numCache>
            </c:numRef>
          </c:val>
          <c:extLst>
            <c:ext xmlns:c16="http://schemas.microsoft.com/office/drawing/2014/chart" uri="{C3380CC4-5D6E-409C-BE32-E72D297353CC}">
              <c16:uniqueId val="{00000001-8AFB-4B95-B4F1-6F15EE130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0.3439893603650086</c:v>
                </c:pt>
              </c:numCache>
            </c:numRef>
          </c:val>
          <c:extLst>
            <c:ext xmlns:c16="http://schemas.microsoft.com/office/drawing/2014/chart" uri="{C3380CC4-5D6E-409C-BE32-E72D297353CC}">
              <c16:uniqueId val="{00000002-8AFB-4B95-B4F1-6F15EE130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9.5901661824383311E-2</c:v>
                </c:pt>
              </c:numCache>
            </c:numRef>
          </c:val>
          <c:extLst>
            <c:ext xmlns:c16="http://schemas.microsoft.com/office/drawing/2014/chart" uri="{C3380CC4-5D6E-409C-BE32-E72D297353CC}">
              <c16:uniqueId val="{00000003-8AFB-4B95-B4F1-6F15EE130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1.001199690729397</c:v>
                </c:pt>
              </c:numCache>
            </c:numRef>
          </c:val>
          <c:extLst>
            <c:ext xmlns:c16="http://schemas.microsoft.com/office/drawing/2014/chart" uri="{C3380CC4-5D6E-409C-BE32-E72D297353CC}">
              <c16:uniqueId val="{00000004-8AFB-4B95-B4F1-6F15EE130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9.5901661824383311E-2</c:v>
                </c:pt>
              </c:numCache>
            </c:numRef>
          </c:val>
          <c:extLst>
            <c:ext xmlns:c16="http://schemas.microsoft.com/office/drawing/2014/chart" uri="{C3380CC4-5D6E-409C-BE32-E72D297353CC}">
              <c16:uniqueId val="{00000005-8AFB-4B95-B4F1-6F15EE130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0.20087447161697725</c:v>
                </c:pt>
              </c:numCache>
            </c:numRef>
          </c:val>
          <c:extLst>
            <c:ext xmlns:c16="http://schemas.microsoft.com/office/drawing/2014/chart" uri="{C3380CC4-5D6E-409C-BE32-E72D297353CC}">
              <c16:uniqueId val="{00000006-8AFB-4B95-B4F1-6F15EE130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AFB-4B95-B4F1-6F15EE1300B2}"/>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9.16726191401062</c:v>
                </c:pt>
              </c:numCache>
            </c:numRef>
          </c:xVal>
          <c:yVal>
            <c:numLit>
              <c:formatCode>General</c:formatCode>
              <c:ptCount val="1"/>
              <c:pt idx="0">
                <c:v>1</c:v>
              </c:pt>
            </c:numLit>
          </c:yVal>
          <c:smooth val="0"/>
          <c:extLst>
            <c:ext xmlns:c16="http://schemas.microsoft.com/office/drawing/2014/chart" uri="{C3380CC4-5D6E-409C-BE32-E72D297353CC}">
              <c16:uniqueId val="{00000008-8AFB-4B95-B4F1-6F15EE1300B2}"/>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AFB-4B95-B4F1-6F15EE1300B2}"/>
              </c:ext>
            </c:extLst>
          </c:dPt>
          <c:xVal>
            <c:numRef>
              <c:f>Sheet1!$B$12</c:f>
              <c:numCache>
                <c:formatCode>0.0</c:formatCode>
                <c:ptCount val="1"/>
                <c:pt idx="0">
                  <c:v>8.5449511716533451</c:v>
                </c:pt>
              </c:numCache>
            </c:numRef>
          </c:xVal>
          <c:yVal>
            <c:numLit>
              <c:formatCode>General</c:formatCode>
              <c:ptCount val="1"/>
              <c:pt idx="0">
                <c:v>1</c:v>
              </c:pt>
            </c:numLit>
          </c:yVal>
          <c:smooth val="0"/>
          <c:extLst>
            <c:ext xmlns:c16="http://schemas.microsoft.com/office/drawing/2014/chart" uri="{C3380CC4-5D6E-409C-BE32-E72D297353CC}">
              <c16:uniqueId val="{0000000A-8AFB-4B95-B4F1-6F15EE1300B2}"/>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C14. Thinking about your care during labour and birth, did you feel that the midwives and / or doctors looking after you worked well together?</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AFB-4B95-B4F1-6F15EE130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Thinking about your care during labour and birth, did you feel that the midwives and / or doctors looking after you worked well together?</c:v>
                  </c:pt>
                </c15:dlblRangeCache>
              </c15:datalabelsRange>
            </c:ext>
            <c:ext xmlns:c16="http://schemas.microsoft.com/office/drawing/2014/chart" uri="{C3380CC4-5D6E-409C-BE32-E72D297353CC}">
              <c16:uniqueId val="{0000000C-8AFB-4B95-B4F1-6F15EE1300B2}"/>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7.6163583860739026</c:v>
                </c:pt>
              </c:numCache>
            </c:numRef>
          </c:val>
          <c:extLst>
            <c:ext xmlns:c16="http://schemas.microsoft.com/office/drawing/2014/chart" uri="{C3380CC4-5D6E-409C-BE32-E72D297353CC}">
              <c16:uniqueId val="{00000000-0F53-4C0F-91A4-BF18490E350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0.7052660280784151</c:v>
                </c:pt>
              </c:numCache>
            </c:numRef>
          </c:val>
          <c:extLst>
            <c:ext xmlns:c16="http://schemas.microsoft.com/office/drawing/2014/chart" uri="{C3380CC4-5D6E-409C-BE32-E72D297353CC}">
              <c16:uniqueId val="{00000001-0F53-4C0F-91A4-BF18490E350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0.26483701174121954</c:v>
                </c:pt>
              </c:numCache>
            </c:numRef>
          </c:val>
          <c:extLst>
            <c:ext xmlns:c16="http://schemas.microsoft.com/office/drawing/2014/chart" uri="{C3380CC4-5D6E-409C-BE32-E72D297353CC}">
              <c16:uniqueId val="{00000002-0F53-4C0F-91A4-BF18490E350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7.3834578812657981E-2</c:v>
                </c:pt>
              </c:numCache>
            </c:numRef>
          </c:val>
          <c:extLst>
            <c:ext xmlns:c16="http://schemas.microsoft.com/office/drawing/2014/chart" uri="{C3380CC4-5D6E-409C-BE32-E72D297353CC}">
              <c16:uniqueId val="{00000003-0F53-4C0F-91A4-BF18490E350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0.77082248697357514</c:v>
                </c:pt>
              </c:numCache>
            </c:numRef>
          </c:val>
          <c:extLst>
            <c:ext xmlns:c16="http://schemas.microsoft.com/office/drawing/2014/chart" uri="{C3380CC4-5D6E-409C-BE32-E72D297353CC}">
              <c16:uniqueId val="{00000004-0F53-4C0F-91A4-BF18490E350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7.3834578812657981E-2</c:v>
                </c:pt>
              </c:numCache>
            </c:numRef>
          </c:val>
          <c:extLst>
            <c:ext xmlns:c16="http://schemas.microsoft.com/office/drawing/2014/chart" uri="{C3380CC4-5D6E-409C-BE32-E72D297353CC}">
              <c16:uniqueId val="{00000005-0F53-4C0F-91A4-BF18490E350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0.10528107604115888</c:v>
                </c:pt>
              </c:numCache>
            </c:numRef>
          </c:val>
          <c:extLst>
            <c:ext xmlns:c16="http://schemas.microsoft.com/office/drawing/2014/chart" uri="{C3380CC4-5D6E-409C-BE32-E72D297353CC}">
              <c16:uniqueId val="{00000006-0F53-4C0F-91A4-BF18490E350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F53-4C0F-91A4-BF18490E3503}"/>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9.3846758618701713</c:v>
                </c:pt>
              </c:numCache>
            </c:numRef>
          </c:xVal>
          <c:yVal>
            <c:numLit>
              <c:formatCode>General</c:formatCode>
              <c:ptCount val="1"/>
              <c:pt idx="0">
                <c:v>1</c:v>
              </c:pt>
            </c:numLit>
          </c:yVal>
          <c:smooth val="0"/>
          <c:extLst>
            <c:ext xmlns:c16="http://schemas.microsoft.com/office/drawing/2014/chart" uri="{C3380CC4-5D6E-409C-BE32-E72D297353CC}">
              <c16:uniqueId val="{00000008-0F53-4C0F-91A4-BF18490E350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F53-4C0F-91A4-BF18490E3503}"/>
              </c:ext>
            </c:extLst>
          </c:dPt>
          <c:xVal>
            <c:numRef>
              <c:f>Sheet1!$B$12</c:f>
              <c:numCache>
                <c:formatCode>0.0</c:formatCode>
                <c:ptCount val="1"/>
                <c:pt idx="0">
                  <c:v>9.0457072481929828</c:v>
                </c:pt>
              </c:numCache>
            </c:numRef>
          </c:xVal>
          <c:yVal>
            <c:numLit>
              <c:formatCode>General</c:formatCode>
              <c:ptCount val="1"/>
              <c:pt idx="0">
                <c:v>1</c:v>
              </c:pt>
            </c:numLit>
          </c:yVal>
          <c:smooth val="0"/>
          <c:extLst>
            <c:ext xmlns:c16="http://schemas.microsoft.com/office/drawing/2014/chart" uri="{C3380CC4-5D6E-409C-BE32-E72D297353CC}">
              <c16:uniqueId val="{0000000A-0F53-4C0F-91A4-BF18490E3503}"/>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C21. Thinking about your care during labour and birth, were you treated with kindness and compassion?</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F53-4C0F-91A4-BF18490E350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C21. Thinking about your care during labour and birth, were you treated with kindness and compassion?</c:v>
                  </c:pt>
                </c15:dlblRangeCache>
              </c15:datalabelsRange>
            </c:ext>
            <c:ext xmlns:c16="http://schemas.microsoft.com/office/drawing/2014/chart" uri="{C3380CC4-5D6E-409C-BE32-E72D297353CC}">
              <c16:uniqueId val="{0000000C-0F53-4C0F-91A4-BF18490E3503}"/>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F2F2F2"/>
            </a:solidFill>
            <a:ln>
              <a:noFill/>
            </a:ln>
          </c:spPr>
          <c:dPt>
            <c:idx val="0"/>
            <c:bubble3D val="0"/>
            <c:spPr>
              <a:solidFill>
                <a:srgbClr val="6D276A"/>
              </a:solidFill>
              <a:ln>
                <a:noFill/>
              </a:ln>
            </c:spPr>
            <c:extLst>
              <c:ext xmlns:c16="http://schemas.microsoft.com/office/drawing/2014/chart" uri="{C3380CC4-5D6E-409C-BE32-E72D297353CC}">
                <c16:uniqueId val="{00000001-3B5B-4C31-BA9F-87A8B56D3DA5}"/>
              </c:ext>
            </c:extLst>
          </c:dPt>
          <c:cat>
            <c:strRef>
              <c:f>'for chart'!$A$2:$A$3</c:f>
              <c:strCache>
                <c:ptCount val="2"/>
                <c:pt idx="0">
                  <c:v>g1_1_to_6</c:v>
                </c:pt>
                <c:pt idx="1">
                  <c:v>other</c:v>
                </c:pt>
              </c:strCache>
            </c:strRef>
          </c:cat>
          <c:val>
            <c:numRef>
              <c:f>'for chart'!$B$2:$B$3</c:f>
              <c:numCache>
                <c:formatCode>General</c:formatCode>
                <c:ptCount val="2"/>
              </c:numCache>
            </c:numRef>
          </c:val>
          <c:extLst>
            <c:ext xmlns:c16="http://schemas.microsoft.com/office/drawing/2014/chart" uri="{C3380CC4-5D6E-409C-BE32-E72D297353CC}">
              <c16:uniqueId val="{00000004-3B5B-4C31-BA9F-87A8B56D3DA5}"/>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6.3747220133110138</c:v>
                </c:pt>
              </c:numCache>
            </c:numRef>
          </c:val>
          <c:extLst>
            <c:ext xmlns:c16="http://schemas.microsoft.com/office/drawing/2014/chart" uri="{C3380CC4-5D6E-409C-BE32-E72D297353CC}">
              <c16:uniqueId val="{00000000-0B64-40D8-9665-82CD8DD729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0.15195769592166908</c:v>
                </c:pt>
              </c:numCache>
            </c:numRef>
          </c:val>
          <c:extLst>
            <c:ext xmlns:c16="http://schemas.microsoft.com/office/drawing/2014/chart" uri="{C3380CC4-5D6E-409C-BE32-E72D297353CC}">
              <c16:uniqueId val="{00000001-0B64-40D8-9665-82CD8DD729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0.43648536463176768</c:v>
                </c:pt>
              </c:numCache>
            </c:numRef>
          </c:val>
          <c:extLst>
            <c:ext xmlns:c16="http://schemas.microsoft.com/office/drawing/2014/chart" uri="{C3380CC4-5D6E-409C-BE32-E72D297353CC}">
              <c16:uniqueId val="{00000002-0B64-40D8-9665-82CD8DD729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0.12168885626517945</c:v>
                </c:pt>
              </c:numCache>
            </c:numRef>
          </c:val>
          <c:extLst>
            <c:ext xmlns:c16="http://schemas.microsoft.com/office/drawing/2014/chart" uri="{C3380CC4-5D6E-409C-BE32-E72D297353CC}">
              <c16:uniqueId val="{00000003-0B64-40D8-9665-82CD8DD729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1.2704143279708502</c:v>
                </c:pt>
              </c:numCache>
            </c:numRef>
          </c:val>
          <c:extLst>
            <c:ext xmlns:c16="http://schemas.microsoft.com/office/drawing/2014/chart" uri="{C3380CC4-5D6E-409C-BE32-E72D297353CC}">
              <c16:uniqueId val="{00000004-0B64-40D8-9665-82CD8DD729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0.12168885626517856</c:v>
                </c:pt>
              </c:numCache>
            </c:numRef>
          </c:val>
          <c:extLst>
            <c:ext xmlns:c16="http://schemas.microsoft.com/office/drawing/2014/chart" uri="{C3380CC4-5D6E-409C-BE32-E72D297353CC}">
              <c16:uniqueId val="{00000005-0B64-40D8-9665-82CD8DD729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0.20334946780381991</c:v>
                </c:pt>
              </c:numCache>
            </c:numRef>
          </c:val>
          <c:extLst>
            <c:ext xmlns:c16="http://schemas.microsoft.com/office/drawing/2014/chart" uri="{C3380CC4-5D6E-409C-BE32-E72D297353CC}">
              <c16:uniqueId val="{00000006-0B64-40D8-9665-82CD8DD729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B64-40D8-9665-82CD8DD7291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8.1486383492116321</c:v>
                </c:pt>
              </c:numCache>
            </c:numRef>
          </c:xVal>
          <c:yVal>
            <c:numLit>
              <c:formatCode>General</c:formatCode>
              <c:ptCount val="1"/>
              <c:pt idx="0">
                <c:v>1</c:v>
              </c:pt>
            </c:numLit>
          </c:yVal>
          <c:smooth val="0"/>
          <c:extLst>
            <c:ext xmlns:c16="http://schemas.microsoft.com/office/drawing/2014/chart" uri="{C3380CC4-5D6E-409C-BE32-E72D297353CC}">
              <c16:uniqueId val="{00000008-0B64-40D8-9665-82CD8DD7291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B64-40D8-9665-82CD8DD72911}"/>
              </c:ext>
            </c:extLst>
          </c:dPt>
          <c:xVal>
            <c:numRef>
              <c:f>Sheet1!$B$12</c:f>
              <c:numCache>
                <c:formatCode>0.0</c:formatCode>
                <c:ptCount val="1"/>
                <c:pt idx="0">
                  <c:v>7.7200610941150547</c:v>
                </c:pt>
              </c:numCache>
            </c:numRef>
          </c:xVal>
          <c:yVal>
            <c:numLit>
              <c:formatCode>General</c:formatCode>
              <c:ptCount val="1"/>
              <c:pt idx="0">
                <c:v>1</c:v>
              </c:pt>
            </c:numLit>
          </c:yVal>
          <c:smooth val="0"/>
          <c:extLst>
            <c:ext xmlns:c16="http://schemas.microsoft.com/office/drawing/2014/chart" uri="{C3380CC4-5D6E-409C-BE32-E72D297353CC}">
              <c16:uniqueId val="{0000000A-0B64-40D8-9665-82CD8DD7291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C20. During your labour and birth, did your midwives or doctor appear to be aware of your medical history?</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0B64-40D8-9665-82CD8DD729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 During your labour and birth, did your midwives or doctor appear to be aware of your medical history?</c:v>
                  </c:pt>
                </c15:dlblRangeCache>
              </c15:datalabelsRange>
            </c:ext>
            <c:ext xmlns:c16="http://schemas.microsoft.com/office/drawing/2014/chart" uri="{C3380CC4-5D6E-409C-BE32-E72D297353CC}">
              <c16:uniqueId val="{0000000C-0B64-40D8-9665-82CD8DD7291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4.9391914189813271</c:v>
                </c:pt>
              </c:numCache>
            </c:numRef>
          </c:val>
          <c:extLst>
            <c:ext xmlns:c16="http://schemas.microsoft.com/office/drawing/2014/chart" uri="{C3380CC4-5D6E-409C-BE32-E72D297353CC}">
              <c16:uniqueId val="{00000000-1470-4978-9BE6-14B3327AF1C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2.1028697410159225E-3</c:v>
                </c:pt>
              </c:numCache>
            </c:numRef>
          </c:val>
          <c:extLst>
            <c:ext xmlns:c16="http://schemas.microsoft.com/office/drawing/2014/chart" uri="{C3380CC4-5D6E-409C-BE32-E72D297353CC}">
              <c16:uniqueId val="{00000001-1470-4978-9BE6-14B3327AF1C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0.54965633240336942</c:v>
                </c:pt>
              </c:numCache>
            </c:numRef>
          </c:val>
          <c:extLst>
            <c:ext xmlns:c16="http://schemas.microsoft.com/office/drawing/2014/chart" uri="{C3380CC4-5D6E-409C-BE32-E72D297353CC}">
              <c16:uniqueId val="{00000002-1470-4978-9BE6-14B3327AF1C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0.15324007595422273</c:v>
                </c:pt>
              </c:numCache>
            </c:numRef>
          </c:val>
          <c:extLst>
            <c:ext xmlns:c16="http://schemas.microsoft.com/office/drawing/2014/chart" uri="{C3380CC4-5D6E-409C-BE32-E72D297353CC}">
              <c16:uniqueId val="{00000003-1470-4978-9BE6-14B3327AF1C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1.5998045678673449</c:v>
                </c:pt>
              </c:numCache>
            </c:numRef>
          </c:val>
          <c:extLst>
            <c:ext xmlns:c16="http://schemas.microsoft.com/office/drawing/2014/chart" uri="{C3380CC4-5D6E-409C-BE32-E72D297353CC}">
              <c16:uniqueId val="{00000004-1470-4978-9BE6-14B3327AF1C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0.15324007595422362</c:v>
                </c:pt>
              </c:numCache>
            </c:numRef>
          </c:val>
          <c:extLst>
            <c:ext xmlns:c16="http://schemas.microsoft.com/office/drawing/2014/chart" uri="{C3380CC4-5D6E-409C-BE32-E72D297353CC}">
              <c16:uniqueId val="{00000005-1470-4978-9BE6-14B3327AF1C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0.43311861333658364</c:v>
                </c:pt>
              </c:numCache>
            </c:numRef>
          </c:val>
          <c:extLst>
            <c:ext xmlns:c16="http://schemas.microsoft.com/office/drawing/2014/chart" uri="{C3380CC4-5D6E-409C-BE32-E72D297353CC}">
              <c16:uniqueId val="{00000006-1470-4978-9BE6-14B3327AF1C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1470-4978-9BE6-14B3327AF1C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6.8397796099533776</c:v>
                </c:pt>
              </c:numCache>
            </c:numRef>
          </c:xVal>
          <c:yVal>
            <c:numLit>
              <c:formatCode>General</c:formatCode>
              <c:ptCount val="1"/>
              <c:pt idx="0">
                <c:v>1</c:v>
              </c:pt>
            </c:numLit>
          </c:yVal>
          <c:smooth val="0"/>
          <c:extLst>
            <c:ext xmlns:c16="http://schemas.microsoft.com/office/drawing/2014/chart" uri="{C3380CC4-5D6E-409C-BE32-E72D297353CC}">
              <c16:uniqueId val="{00000008-1470-4978-9BE6-14B3327AF1C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470-4978-9BE6-14B3327AF1C8}"/>
              </c:ext>
            </c:extLst>
          </c:dPt>
          <c:xVal>
            <c:numRef>
              <c:f>Sheet1!$B$12</c:f>
              <c:numCache>
                <c:formatCode>0.0</c:formatCode>
                <c:ptCount val="1"/>
                <c:pt idx="0">
                  <c:v>6.4440929810136076</c:v>
                </c:pt>
              </c:numCache>
            </c:numRef>
          </c:xVal>
          <c:yVal>
            <c:numLit>
              <c:formatCode>General</c:formatCode>
              <c:ptCount val="1"/>
              <c:pt idx="0">
                <c:v>1</c:v>
              </c:pt>
            </c:numLit>
          </c:yVal>
          <c:smooth val="0"/>
          <c:extLst>
            <c:ext xmlns:c16="http://schemas.microsoft.com/office/drawing/2014/chart" uri="{C3380CC4-5D6E-409C-BE32-E72D297353CC}">
              <c16:uniqueId val="{0000000A-1470-4978-9BE6-14B3327AF1C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C19. After your baby was born, did you have the opportunity to ask questions about your labour and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1470-4978-9BE6-14B3327AF1C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C19. After your baby was born, did you have the opportunity to ask questions about your labour and the birth?</c:v>
                  </c:pt>
                </c15:dlblRangeCache>
              </c15:datalabelsRange>
            </c:ext>
            <c:ext xmlns:c16="http://schemas.microsoft.com/office/drawing/2014/chart" uri="{C3380CC4-5D6E-409C-BE32-E72D297353CC}">
              <c16:uniqueId val="{0000000C-1470-4978-9BE6-14B3327AF1C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7.1538598389658219</c:v>
                </c:pt>
              </c:numCache>
            </c:numRef>
          </c:val>
          <c:extLst>
            <c:ext xmlns:c16="http://schemas.microsoft.com/office/drawing/2014/chart" uri="{C3380CC4-5D6E-409C-BE32-E72D297353CC}">
              <c16:uniqueId val="{00000000-E337-4E6F-87F1-0AC7F0AA781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0.69117516085281494</c:v>
                </c:pt>
              </c:numCache>
            </c:numRef>
          </c:val>
          <c:extLst>
            <c:ext xmlns:c16="http://schemas.microsoft.com/office/drawing/2014/chart" uri="{C3380CC4-5D6E-409C-BE32-E72D297353CC}">
              <c16:uniqueId val="{00000001-E337-4E6F-87F1-0AC7F0AA781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0.3112576906535427</c:v>
                </c:pt>
              </c:numCache>
            </c:numRef>
          </c:val>
          <c:extLst>
            <c:ext xmlns:c16="http://schemas.microsoft.com/office/drawing/2014/chart" uri="{C3380CC4-5D6E-409C-BE32-E72D297353CC}">
              <c16:uniqueId val="{00000002-E337-4E6F-87F1-0AC7F0AA781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8.6776317028004257E-2</c:v>
                </c:pt>
              </c:numCache>
            </c:numRef>
          </c:val>
          <c:extLst>
            <c:ext xmlns:c16="http://schemas.microsoft.com/office/drawing/2014/chart" uri="{C3380CC4-5D6E-409C-BE32-E72D297353CC}">
              <c16:uniqueId val="{00000003-E337-4E6F-87F1-0AC7F0AA781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0.90593239072510912</c:v>
                </c:pt>
              </c:numCache>
            </c:numRef>
          </c:val>
          <c:extLst>
            <c:ext xmlns:c16="http://schemas.microsoft.com/office/drawing/2014/chart" uri="{C3380CC4-5D6E-409C-BE32-E72D297353CC}">
              <c16:uniqueId val="{00000004-E337-4E6F-87F1-0AC7F0AA781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8.6776317028004257E-2</c:v>
                </c:pt>
              </c:numCache>
            </c:numRef>
          </c:val>
          <c:extLst>
            <c:ext xmlns:c16="http://schemas.microsoft.com/office/drawing/2014/chart" uri="{C3380CC4-5D6E-409C-BE32-E72D297353CC}">
              <c16:uniqueId val="{00000005-E337-4E6F-87F1-0AC7F0AA781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0.15945454945535964</c:v>
                </c:pt>
              </c:numCache>
            </c:numRef>
          </c:val>
          <c:extLst>
            <c:ext xmlns:c16="http://schemas.microsoft.com/office/drawing/2014/chart" uri="{C3380CC4-5D6E-409C-BE32-E72D297353CC}">
              <c16:uniqueId val="{00000006-E337-4E6F-87F1-0AC7F0AA781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337-4E6F-87F1-0AC7F0AA7811}"/>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9.2085743218880118</c:v>
                </c:pt>
              </c:numCache>
            </c:numRef>
          </c:xVal>
          <c:yVal>
            <c:numLit>
              <c:formatCode>General</c:formatCode>
              <c:ptCount val="1"/>
              <c:pt idx="0">
                <c:v>1</c:v>
              </c:pt>
            </c:numLit>
          </c:yVal>
          <c:smooth val="0"/>
          <c:extLst>
            <c:ext xmlns:c16="http://schemas.microsoft.com/office/drawing/2014/chart" uri="{C3380CC4-5D6E-409C-BE32-E72D297353CC}">
              <c16:uniqueId val="{00000008-E337-4E6F-87F1-0AC7F0AA781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337-4E6F-87F1-0AC7F0AA7811}"/>
              </c:ext>
            </c:extLst>
          </c:dPt>
          <c:xVal>
            <c:numRef>
              <c:f>Sheet1!$B$12</c:f>
              <c:numCache>
                <c:formatCode>0.0</c:formatCode>
                <c:ptCount val="1"/>
                <c:pt idx="0">
                  <c:v>8.6960352028627383</c:v>
                </c:pt>
              </c:numCache>
            </c:numRef>
          </c:xVal>
          <c:yVal>
            <c:numLit>
              <c:formatCode>General</c:formatCode>
              <c:ptCount val="1"/>
              <c:pt idx="0">
                <c:v>1</c:v>
              </c:pt>
            </c:numLit>
          </c:yVal>
          <c:smooth val="0"/>
          <c:extLst>
            <c:ext xmlns:c16="http://schemas.microsoft.com/office/drawing/2014/chart" uri="{C3380CC4-5D6E-409C-BE32-E72D297353CC}">
              <c16:uniqueId val="{0000000A-E337-4E6F-87F1-0AC7F0AA7811}"/>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C18. Did you have confidence and trust in the staff caring for you during your labour and birth?</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337-4E6F-87F1-0AC7F0AA781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you have confidence and trust in the staff caring for you during your labour and birth?</c:v>
                  </c:pt>
                </c15:dlblRangeCache>
              </c15:datalabelsRange>
            </c:ext>
            <c:ext xmlns:c16="http://schemas.microsoft.com/office/drawing/2014/chart" uri="{C3380CC4-5D6E-409C-BE32-E72D297353CC}">
              <c16:uniqueId val="{0000000C-E337-4E6F-87F1-0AC7F0AA7811}"/>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5.4044771670831251</c:v>
                </c:pt>
                <c:pt idx="1">
                  <c:v>5.6199762056527511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769C-4B43-AE7F-1EF615D5E30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#N/A</c:v>
                </c:pt>
                <c:pt idx="1">
                  <c:v>#N/A</c:v>
                </c:pt>
                <c:pt idx="2">
                  <c:v>6.1708391439802686</c:v>
                </c:pt>
                <c:pt idx="3">
                  <c:v>6.3169343345492726</c:v>
                </c:pt>
                <c:pt idx="4">
                  <c:v>6.3837243123090488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769C-4B43-AE7F-1EF615D5E30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6.5639058317985892</c:v>
                </c:pt>
                <c:pt idx="6">
                  <c:v>6.5725355784898314</c:v>
                </c:pt>
                <c:pt idx="7">
                  <c:v>6.5725699027081266</c:v>
                </c:pt>
                <c:pt idx="8">
                  <c:v>6.589954965500108</c:v>
                </c:pt>
                <c:pt idx="9">
                  <c:v>6.6678375596164416</c:v>
                </c:pt>
                <c:pt idx="10">
                  <c:v>6.6961328172555978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769C-4B43-AE7F-1EF615D5E30A}"/>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6.7203000967258042</c:v>
                </c:pt>
                <c:pt idx="12">
                  <c:v>6.7373905777763818</c:v>
                </c:pt>
                <c:pt idx="13">
                  <c:v>6.7588432513994787</c:v>
                </c:pt>
                <c:pt idx="14">
                  <c:v>6.7721088865818784</c:v>
                </c:pt>
                <c:pt idx="15">
                  <c:v>6.7757515956733476</c:v>
                </c:pt>
                <c:pt idx="16">
                  <c:v>6.8092519016435631</c:v>
                </c:pt>
                <c:pt idx="17">
                  <c:v>6.8110831769536988</c:v>
                </c:pt>
                <c:pt idx="18">
                  <c:v>6.8317605511910928</c:v>
                </c:pt>
                <c:pt idx="19">
                  <c:v>6.8489548727201823</c:v>
                </c:pt>
                <c:pt idx="20">
                  <c:v>6.8787827369838297</c:v>
                </c:pt>
                <c:pt idx="21">
                  <c:v>6.90130188716563</c:v>
                </c:pt>
                <c:pt idx="22">
                  <c:v>6.9536963944400796</c:v>
                </c:pt>
                <c:pt idx="23">
                  <c:v>6.9588595789738656</c:v>
                </c:pt>
                <c:pt idx="24">
                  <c:v>6.995386686173994</c:v>
                </c:pt>
                <c:pt idx="25">
                  <c:v>6.999985590065303</c:v>
                </c:pt>
                <c:pt idx="26">
                  <c:v>7.0107771403168888</c:v>
                </c:pt>
                <c:pt idx="27">
                  <c:v>7.019754386425646</c:v>
                </c:pt>
                <c:pt idx="28">
                  <c:v>7.0614837095062484</c:v>
                </c:pt>
                <c:pt idx="29">
                  <c:v>7.1204965158497737</c:v>
                </c:pt>
                <c:pt idx="30">
                  <c:v>7.1412512253631268</c:v>
                </c:pt>
                <c:pt idx="31">
                  <c:v>7.1420000843036613</c:v>
                </c:pt>
                <c:pt idx="32">
                  <c:v>7.1715298022550682</c:v>
                </c:pt>
                <c:pt idx="33">
                  <c:v>7.1719023430954687</c:v>
                </c:pt>
                <c:pt idx="34">
                  <c:v>7.1785097216386644</c:v>
                </c:pt>
                <c:pt idx="35">
                  <c:v>7.2056263893639709</c:v>
                </c:pt>
                <c:pt idx="36">
                  <c:v>7.2232953810648723</c:v>
                </c:pt>
                <c:pt idx="37">
                  <c:v>7.2246931454574801</c:v>
                </c:pt>
                <c:pt idx="38">
                  <c:v>7.2601663111348591</c:v>
                </c:pt>
                <c:pt idx="39">
                  <c:v>7.2643297049327913</c:v>
                </c:pt>
                <c:pt idx="40">
                  <c:v>7.2722144237999524</c:v>
                </c:pt>
                <c:pt idx="41">
                  <c:v>7.2833424714668382</c:v>
                </c:pt>
                <c:pt idx="42">
                  <c:v>7.2866182290797568</c:v>
                </c:pt>
                <c:pt idx="43">
                  <c:v>7.3197501000633984</c:v>
                </c:pt>
                <c:pt idx="44">
                  <c:v>7.3318648672560327</c:v>
                </c:pt>
                <c:pt idx="45">
                  <c:v>7.3544207855387027</c:v>
                </c:pt>
                <c:pt idx="46">
                  <c:v>7.3650798733984013</c:v>
                </c:pt>
                <c:pt idx="47">
                  <c:v>7.3690332975538366</c:v>
                </c:pt>
                <c:pt idx="48">
                  <c:v>7.3744506611743006</c:v>
                </c:pt>
                <c:pt idx="49">
                  <c:v>7.4048233558463146</c:v>
                </c:pt>
                <c:pt idx="50">
                  <c:v>7.4198842921396686</c:v>
                </c:pt>
                <c:pt idx="51">
                  <c:v>7.4576135977224967</c:v>
                </c:pt>
                <c:pt idx="52">
                  <c:v>7.4700906841909172</c:v>
                </c:pt>
                <c:pt idx="53">
                  <c:v>7.5116683344240229</c:v>
                </c:pt>
                <c:pt idx="54">
                  <c:v>7.5196360552344617</c:v>
                </c:pt>
                <c:pt idx="55">
                  <c:v>7.5240364372103814</c:v>
                </c:pt>
                <c:pt idx="56">
                  <c:v>7.5361128933931356</c:v>
                </c:pt>
                <c:pt idx="57">
                  <c:v>7.5394922014875014</c:v>
                </c:pt>
                <c:pt idx="58">
                  <c:v>7.5417448152037636</c:v>
                </c:pt>
                <c:pt idx="59">
                  <c:v>7.5556211353437943</c:v>
                </c:pt>
                <c:pt idx="60">
                  <c:v>7.558381505127695</c:v>
                </c:pt>
                <c:pt idx="61">
                  <c:v>7.5808926185736842</c:v>
                </c:pt>
                <c:pt idx="62">
                  <c:v>7.5852109981531939</c:v>
                </c:pt>
                <c:pt idx="63">
                  <c:v>7.5859863918910131</c:v>
                </c:pt>
                <c:pt idx="64">
                  <c:v>7.5937192036484058</c:v>
                </c:pt>
                <c:pt idx="65">
                  <c:v>7.596456680781297</c:v>
                </c:pt>
                <c:pt idx="66">
                  <c:v>7.5965669741537214</c:v>
                </c:pt>
                <c:pt idx="67">
                  <c:v>7.6011678218299847</c:v>
                </c:pt>
                <c:pt idx="68">
                  <c:v>7.6199954524006834</c:v>
                </c:pt>
                <c:pt idx="69">
                  <c:v>7.6386072239235938</c:v>
                </c:pt>
                <c:pt idx="70">
                  <c:v>7.6418620343871551</c:v>
                </c:pt>
                <c:pt idx="71">
                  <c:v>7.6473786032796616</c:v>
                </c:pt>
                <c:pt idx="72">
                  <c:v>7.6520396162581106</c:v>
                </c:pt>
                <c:pt idx="73">
                  <c:v>7.6573211897511939</c:v>
                </c:pt>
                <c:pt idx="74">
                  <c:v>7.6608080585589713</c:v>
                </c:pt>
                <c:pt idx="75">
                  <c:v>7.6625189263412139</c:v>
                </c:pt>
                <c:pt idx="76">
                  <c:v>7.6667097669724313</c:v>
                </c:pt>
                <c:pt idx="77">
                  <c:v>7.6675351085653398</c:v>
                </c:pt>
                <c:pt idx="78">
                  <c:v>7.6752721961502237</c:v>
                </c:pt>
                <c:pt idx="79">
                  <c:v>7.6842867350086408</c:v>
                </c:pt>
                <c:pt idx="80">
                  <c:v>7.7194635459726797</c:v>
                </c:pt>
                <c:pt idx="81">
                  <c:v>7.7234883270833246</c:v>
                </c:pt>
                <c:pt idx="82">
                  <c:v>7.7293210126439007</c:v>
                </c:pt>
                <c:pt idx="83">
                  <c:v>7.7677779709262174</c:v>
                </c:pt>
                <c:pt idx="84">
                  <c:v>7.7686906196747714</c:v>
                </c:pt>
                <c:pt idx="85">
                  <c:v>7.7932047323010556</c:v>
                </c:pt>
                <c:pt idx="86">
                  <c:v>7.7954764826554497</c:v>
                </c:pt>
                <c:pt idx="87">
                  <c:v>7.8299401030669982</c:v>
                </c:pt>
                <c:pt idx="88">
                  <c:v>7.8307596225994374</c:v>
                </c:pt>
                <c:pt idx="89">
                  <c:v>7.8669841748598444</c:v>
                </c:pt>
                <c:pt idx="90">
                  <c:v>7.9189589178342983</c:v>
                </c:pt>
                <c:pt idx="91">
                  <c:v>7.919712998295271</c:v>
                </c:pt>
                <c:pt idx="92">
                  <c:v>7.9386925375352773</c:v>
                </c:pt>
                <c:pt idx="93">
                  <c:v>7.9447937192049141</c:v>
                </c:pt>
                <c:pt idx="94">
                  <c:v>7.9686998239340836</c:v>
                </c:pt>
                <c:pt idx="95">
                  <c:v>7.9919669738129597</c:v>
                </c:pt>
                <c:pt idx="96">
                  <c:v>8.0011467351524104</c:v>
                </c:pt>
                <c:pt idx="97">
                  <c:v>8.0078054151082565</c:v>
                </c:pt>
                <c:pt idx="98">
                  <c:v>8.0187900960832366</c:v>
                </c:pt>
                <c:pt idx="99">
                  <c:v>8.0226573265549046</c:v>
                </c:pt>
                <c:pt idx="100">
                  <c:v>8.0594746707163907</c:v>
                </c:pt>
                <c:pt idx="101">
                  <c:v>8.0636189178566529</c:v>
                </c:pt>
                <c:pt idx="102">
                  <c:v>8.0941579057197224</c:v>
                </c:pt>
                <c:pt idx="103">
                  <c:v>8.0948060560592356</c:v>
                </c:pt>
                <c:pt idx="104">
                  <c:v>8.1046884385609648</c:v>
                </c:pt>
                <c:pt idx="105">
                  <c:v>8.1058116291057125</c:v>
                </c:pt>
                <c:pt idx="106">
                  <c:v>8.1102614793396945</c:v>
                </c:pt>
                <c:pt idx="107">
                  <c:v>8.1339681194943605</c:v>
                </c:pt>
                <c:pt idx="108">
                  <c:v>8.1400799998501743</c:v>
                </c:pt>
                <c:pt idx="109">
                  <c:v>8.1429750318761833</c:v>
                </c:pt>
                <c:pt idx="110">
                  <c:v>8.1739003213462063</c:v>
                </c:pt>
                <c:pt idx="111">
                  <c:v>8.18401586054412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769C-4B43-AE7F-1EF615D5E30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8.2786473891942602</c:v>
                </c:pt>
                <c:pt idx="113">
                  <c:v>8.2793275796842334</c:v>
                </c:pt>
                <c:pt idx="114">
                  <c:v>8.2898298210576016</c:v>
                </c:pt>
                <c:pt idx="115">
                  <c:v>8.2924880886194909</c:v>
                </c:pt>
                <c:pt idx="116">
                  <c:v>#N/A</c:v>
                </c:pt>
                <c:pt idx="117">
                  <c:v>#N/A</c:v>
                </c:pt>
                <c:pt idx="118">
                  <c:v>#N/A</c:v>
                </c:pt>
              </c:numCache>
            </c:numRef>
          </c:val>
          <c:extLst>
            <c:ext xmlns:c16="http://schemas.microsoft.com/office/drawing/2014/chart" uri="{C3380CC4-5D6E-409C-BE32-E72D297353CC}">
              <c16:uniqueId val="{00000004-769C-4B43-AE7F-1EF615D5E30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8.4305933943544691</c:v>
                </c:pt>
                <c:pt idx="117">
                  <c:v>8.5168248648643949</c:v>
                </c:pt>
                <c:pt idx="118">
                  <c:v>8.5223132941971738</c:v>
                </c:pt>
              </c:numCache>
            </c:numRef>
          </c:val>
          <c:extLst>
            <c:ext xmlns:c16="http://schemas.microsoft.com/office/drawing/2014/chart" uri="{C3380CC4-5D6E-409C-BE32-E72D297353CC}">
              <c16:uniqueId val="{00000005-769C-4B43-AE7F-1EF615D5E30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6-769C-4B43-AE7F-1EF615D5E30A}"/>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7.3318648672560327</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769C-4B43-AE7F-1EF615D5E30A}"/>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Sheet1!$B$2:$B$6</c:f>
              <c:numCache>
                <c:formatCode>0.0</c:formatCode>
                <c:ptCount val="5"/>
                <c:pt idx="0">
                  <c:v>8.2793275796842334</c:v>
                </c:pt>
                <c:pt idx="1">
                  <c:v>8.0594746707163907</c:v>
                </c:pt>
                <c:pt idx="2">
                  <c:v>7.9919669738129597</c:v>
                </c:pt>
                <c:pt idx="3">
                  <c:v>7.8669841748598444</c:v>
                </c:pt>
                <c:pt idx="4">
                  <c:v>7.7194635459726797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6461-4F50-B451-070290FBAFC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Royal United Hospitals Bath NHS Foundation Trust</c:v>
                </c:pt>
                <c:pt idx="2">
                  <c:v>Gloucestershire Hospitals NHS Foundation Trust</c:v>
                </c:pt>
                <c:pt idx="3">
                  <c:v>Salisbury NHS Foundation Trust</c:v>
                </c:pt>
                <c:pt idx="4">
                  <c:v>North Bristol NHS Trust</c:v>
                </c:pt>
              </c:strCache>
            </c:strRef>
          </c:cat>
          <c:val>
            <c:numRef>
              <c:f>Sheet1!$C$2:$C$6</c:f>
              <c:numCache>
                <c:formatCode>0.0</c:formatCode>
                <c:ptCount val="5"/>
                <c:pt idx="0">
                  <c:v>1.7206724203157666</c:v>
                </c:pt>
                <c:pt idx="1">
                  <c:v>1.9405253292836093</c:v>
                </c:pt>
                <c:pt idx="2">
                  <c:v>2.0080330261870403</c:v>
                </c:pt>
                <c:pt idx="3">
                  <c:v>2.1330158251401556</c:v>
                </c:pt>
                <c:pt idx="4">
                  <c:v>2.2805364540273203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6461-4F50-B451-070290FBAFC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6.5725355784898314</c:v>
                </c:pt>
                <c:pt idx="1">
                  <c:v>6.6678375596164416</c:v>
                </c:pt>
                <c:pt idx="2">
                  <c:v>7.2601663111348591</c:v>
                </c:pt>
                <c:pt idx="3">
                  <c:v>7.2833424714668382</c:v>
                </c:pt>
                <c:pt idx="4">
                  <c:v>7.2866182290797568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EA7-4DB7-AC3B-07833DABAE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3.4274644215101686</c:v>
                </c:pt>
                <c:pt idx="1">
                  <c:v>3.3321624403835584</c:v>
                </c:pt>
                <c:pt idx="2">
                  <c:v>2.7398336888651409</c:v>
                </c:pt>
                <c:pt idx="3">
                  <c:v>2.7166575285331618</c:v>
                </c:pt>
                <c:pt idx="4">
                  <c:v>2.7133817709202432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EA7-4DB7-AC3B-07833DABAE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2783759652119859"/>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6.1148691283992083</c:v>
                </c:pt>
              </c:numCache>
            </c:numRef>
          </c:val>
          <c:extLst>
            <c:ext xmlns:c16="http://schemas.microsoft.com/office/drawing/2014/chart" uri="{C3380CC4-5D6E-409C-BE32-E72D297353CC}">
              <c16:uniqueId val="{00000000-D49F-41E3-9B52-ED69AC634B3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0.10081485567720616</c:v>
                </c:pt>
              </c:numCache>
            </c:numRef>
          </c:val>
          <c:extLst>
            <c:ext xmlns:c16="http://schemas.microsoft.com/office/drawing/2014/chart" uri="{C3380CC4-5D6E-409C-BE32-E72D297353CC}">
              <c16:uniqueId val="{00000001-D49F-41E3-9B52-ED69AC634B3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0.46619055391995001</c:v>
                </c:pt>
              </c:numCache>
            </c:numRef>
          </c:val>
          <c:extLst>
            <c:ext xmlns:c16="http://schemas.microsoft.com/office/drawing/2014/chart" uri="{C3380CC4-5D6E-409C-BE32-E72D297353CC}">
              <c16:uniqueId val="{00000002-D49F-41E3-9B52-ED69AC634B3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0.12997044094710386</c:v>
                </c:pt>
              </c:numCache>
            </c:numRef>
          </c:val>
          <c:extLst>
            <c:ext xmlns:c16="http://schemas.microsoft.com/office/drawing/2014/chart" uri="{C3380CC4-5D6E-409C-BE32-E72D297353CC}">
              <c16:uniqueId val="{00000003-D49F-41E3-9B52-ED69AC634B3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1.3568728925521087</c:v>
                </c:pt>
              </c:numCache>
            </c:numRef>
          </c:val>
          <c:extLst>
            <c:ext xmlns:c16="http://schemas.microsoft.com/office/drawing/2014/chart" uri="{C3380CC4-5D6E-409C-BE32-E72D297353CC}">
              <c16:uniqueId val="{00000004-D49F-41E3-9B52-ED69AC634B3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0.12997044094710652</c:v>
                </c:pt>
              </c:numCache>
            </c:numRef>
          </c:val>
          <c:extLst>
            <c:ext xmlns:c16="http://schemas.microsoft.com/office/drawing/2014/chart" uri="{C3380CC4-5D6E-409C-BE32-E72D297353CC}">
              <c16:uniqueId val="{00000005-D49F-41E3-9B52-ED69AC634B3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0.19127878317171998</c:v>
                </c:pt>
              </c:numCache>
            </c:numRef>
          </c:val>
          <c:extLst>
            <c:ext xmlns:c16="http://schemas.microsoft.com/office/drawing/2014/chart" uri="{C3380CC4-5D6E-409C-BE32-E72D297353CC}">
              <c16:uniqueId val="{00000006-D49F-41E3-9B52-ED69AC634B3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49F-41E3-9B52-ED69AC634B3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7.8745215652564324</c:v>
                </c:pt>
              </c:numCache>
            </c:numRef>
          </c:xVal>
          <c:yVal>
            <c:numLit>
              <c:formatCode>General</c:formatCode>
              <c:ptCount val="1"/>
              <c:pt idx="0">
                <c:v>1</c:v>
              </c:pt>
            </c:numLit>
          </c:yVal>
          <c:smooth val="0"/>
          <c:extLst>
            <c:ext xmlns:c16="http://schemas.microsoft.com/office/drawing/2014/chart" uri="{C3380CC4-5D6E-409C-BE32-E72D297353CC}">
              <c16:uniqueId val="{00000008-D49F-41E3-9B52-ED69AC634B3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F-41E3-9B52-ED69AC634B3D}"/>
              </c:ext>
            </c:extLst>
          </c:dPt>
          <c:xVal>
            <c:numRef>
              <c:f>Sheet1!$B$12</c:f>
              <c:numCache>
                <c:formatCode>0.0</c:formatCode>
                <c:ptCount val="1"/>
                <c:pt idx="0">
                  <c:v>7.4902814252195231</c:v>
                </c:pt>
              </c:numCache>
            </c:numRef>
          </c:xVal>
          <c:yVal>
            <c:numLit>
              <c:formatCode>General</c:formatCode>
              <c:ptCount val="1"/>
              <c:pt idx="0">
                <c:v>1</c:v>
              </c:pt>
            </c:numLit>
          </c:yVal>
          <c:smooth val="0"/>
          <c:extLst>
            <c:ext xmlns:c16="http://schemas.microsoft.com/office/drawing/2014/chart" uri="{C3380CC4-5D6E-409C-BE32-E72D297353CC}">
              <c16:uniqueId val="{0000000A-D49F-41E3-9B52-ED69AC634B3D}"/>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D4. Thinking about the care you received in hospital after the birth of your baby, were you given the information or explanations you needed?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layout>
                    <c:manualLayout>
                      <c:w val="0.22148244952087104"/>
                      <c:h val="0.39090006243973952"/>
                    </c:manualLayout>
                  </c15:layout>
                  <c15:showDataLabelsRange val="1"/>
                </c:ext>
                <c:ext xmlns:c16="http://schemas.microsoft.com/office/drawing/2014/chart" uri="{C3380CC4-5D6E-409C-BE32-E72D297353CC}">
                  <c16:uniqueId val="{0000000B-D49F-41E3-9B52-ED69AC634B3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D4. Thinking about the care you received in hospital after the birth of your baby, were you given the information or explanations you needed?</c:v>
                  </c:pt>
                </c15:dlblRangeCache>
              </c15:datalabelsRange>
            </c:ext>
            <c:ext xmlns:c16="http://schemas.microsoft.com/office/drawing/2014/chart" uri="{C3380CC4-5D6E-409C-BE32-E72D297353CC}">
              <c16:uniqueId val="{0000000C-D49F-41E3-9B52-ED69AC634B3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5.4518402151886889</c:v>
                </c:pt>
              </c:numCache>
            </c:numRef>
          </c:val>
          <c:extLst>
            <c:ext xmlns:c16="http://schemas.microsoft.com/office/drawing/2014/chart" uri="{C3380CC4-5D6E-409C-BE32-E72D297353CC}">
              <c16:uniqueId val="{00000000-44E9-49FA-8705-54D999C1554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0.42225807401619875</c:v>
                </c:pt>
              </c:numCache>
            </c:numRef>
          </c:val>
          <c:extLst>
            <c:ext xmlns:c16="http://schemas.microsoft.com/office/drawing/2014/chart" uri="{C3380CC4-5D6E-409C-BE32-E72D297353CC}">
              <c16:uniqueId val="{00000001-44E9-49FA-8705-54D999C1554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0.55004083191438014</c:v>
                </c:pt>
              </c:numCache>
            </c:numRef>
          </c:val>
          <c:extLst>
            <c:ext xmlns:c16="http://schemas.microsoft.com/office/drawing/2014/chart" uri="{C3380CC4-5D6E-409C-BE32-E72D297353CC}">
              <c16:uniqueId val="{00000002-44E9-49FA-8705-54D999C1554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0.15334727154317207</c:v>
                </c:pt>
              </c:numCache>
            </c:numRef>
          </c:val>
          <c:extLst>
            <c:ext xmlns:c16="http://schemas.microsoft.com/office/drawing/2014/chart" uri="{C3380CC4-5D6E-409C-BE32-E72D297353CC}">
              <c16:uniqueId val="{00000003-44E9-49FA-8705-54D999C1554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1.6009236745487296</c:v>
                </c:pt>
              </c:numCache>
            </c:numRef>
          </c:val>
          <c:extLst>
            <c:ext xmlns:c16="http://schemas.microsoft.com/office/drawing/2014/chart" uri="{C3380CC4-5D6E-409C-BE32-E72D297353CC}">
              <c16:uniqueId val="{00000004-44E9-49FA-8705-54D999C1554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0.15334727154317207</c:v>
                </c:pt>
              </c:numCache>
            </c:numRef>
          </c:val>
          <c:extLst>
            <c:ext xmlns:c16="http://schemas.microsoft.com/office/drawing/2014/chart" uri="{C3380CC4-5D6E-409C-BE32-E72D297353CC}">
              <c16:uniqueId val="{00000005-44E9-49FA-8705-54D999C1554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0.45969121768927756</c:v>
                </c:pt>
              </c:numCache>
            </c:numRef>
          </c:val>
          <c:extLst>
            <c:ext xmlns:c16="http://schemas.microsoft.com/office/drawing/2014/chart" uri="{C3380CC4-5D6E-409C-BE32-E72D297353CC}">
              <c16:uniqueId val="{00000006-44E9-49FA-8705-54D999C1554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E9-49FA-8705-54D999C1554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7.9956266716193793</c:v>
                </c:pt>
              </c:numCache>
            </c:numRef>
          </c:xVal>
          <c:yVal>
            <c:numLit>
              <c:formatCode>General</c:formatCode>
              <c:ptCount val="1"/>
              <c:pt idx="0">
                <c:v>1</c:v>
              </c:pt>
            </c:numLit>
          </c:yVal>
          <c:smooth val="0"/>
          <c:extLst>
            <c:ext xmlns:c16="http://schemas.microsoft.com/office/drawing/2014/chart" uri="{C3380CC4-5D6E-409C-BE32-E72D297353CC}">
              <c16:uniqueId val="{00000008-44E9-49FA-8705-54D999C1554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E9-49FA-8705-54D999C15546}"/>
              </c:ext>
            </c:extLst>
          </c:dPt>
          <c:xVal>
            <c:numRef>
              <c:f>Sheet1!$B$12</c:f>
              <c:numCache>
                <c:formatCode>0.0</c:formatCode>
                <c:ptCount val="1"/>
                <c:pt idx="0">
                  <c:v>7.3779482299368047</c:v>
                </c:pt>
              </c:numCache>
            </c:numRef>
          </c:xVal>
          <c:yVal>
            <c:numLit>
              <c:formatCode>General</c:formatCode>
              <c:ptCount val="1"/>
              <c:pt idx="0">
                <c:v>1</c:v>
              </c:pt>
            </c:numLit>
          </c:yVal>
          <c:smooth val="0"/>
          <c:extLst>
            <c:ext xmlns:c16="http://schemas.microsoft.com/office/drawing/2014/chart" uri="{C3380CC4-5D6E-409C-BE32-E72D297353CC}">
              <c16:uniqueId val="{0000000A-44E9-49FA-8705-54D999C1554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D3. If you needed attention while you were in hospital after the birth, were you able to get a member of staff to help you when you needed it?</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44E9-49FA-8705-54D999C1554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D3. If you needed attention while you were in hospital after the birth, were you able to get a member of staff to help you when you needed it?</c:v>
                  </c:pt>
                </c15:dlblRangeCache>
              </c15:datalabelsRange>
            </c:ext>
            <c:ext xmlns:c16="http://schemas.microsoft.com/office/drawing/2014/chart" uri="{C3380CC4-5D6E-409C-BE32-E72D297353CC}">
              <c16:uniqueId val="{0000000C-44E9-49FA-8705-54D999C1554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4.1170936509307943</c:v>
                </c:pt>
              </c:numCache>
            </c:numRef>
          </c:val>
          <c:extLst>
            <c:ext xmlns:c16="http://schemas.microsoft.com/office/drawing/2014/chart" uri="{C3380CC4-5D6E-409C-BE32-E72D297353CC}">
              <c16:uniqueId val="{00000000-E9EC-4E2F-8CF7-CC2BA440DC5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0.29965989608117116</c:v>
                </c:pt>
              </c:numCache>
            </c:numRef>
          </c:val>
          <c:extLst>
            <c:ext xmlns:c16="http://schemas.microsoft.com/office/drawing/2014/chart" uri="{C3380CC4-5D6E-409C-BE32-E72D297353CC}">
              <c16:uniqueId val="{00000001-E9EC-4E2F-8CF7-CC2BA440DC5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0.66587276478305046</c:v>
                </c:pt>
              </c:numCache>
            </c:numRef>
          </c:val>
          <c:extLst>
            <c:ext xmlns:c16="http://schemas.microsoft.com/office/drawing/2014/chart" uri="{C3380CC4-5D6E-409C-BE32-E72D297353CC}">
              <c16:uniqueId val="{00000002-E9EC-4E2F-8CF7-CC2BA440DC5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0.18564034840650567</c:v>
                </c:pt>
              </c:numCache>
            </c:numRef>
          </c:val>
          <c:extLst>
            <c:ext xmlns:c16="http://schemas.microsoft.com/office/drawing/2014/chart" uri="{C3380CC4-5D6E-409C-BE32-E72D297353CC}">
              <c16:uniqueId val="{00000003-E9EC-4E2F-8CF7-CC2BA440DC5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1.9380587976863914</c:v>
                </c:pt>
              </c:numCache>
            </c:numRef>
          </c:val>
          <c:extLst>
            <c:ext xmlns:c16="http://schemas.microsoft.com/office/drawing/2014/chart" uri="{C3380CC4-5D6E-409C-BE32-E72D297353CC}">
              <c16:uniqueId val="{00000004-E9EC-4E2F-8CF7-CC2BA440DC5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0.18564034840650567</c:v>
                </c:pt>
              </c:numCache>
            </c:numRef>
          </c:val>
          <c:extLst>
            <c:ext xmlns:c16="http://schemas.microsoft.com/office/drawing/2014/chart" uri="{C3380CC4-5D6E-409C-BE32-E72D297353CC}">
              <c16:uniqueId val="{00000005-E9EC-4E2F-8CF7-CC2BA440DC5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0.49882797506126852</c:v>
                </c:pt>
              </c:numCache>
            </c:numRef>
          </c:val>
          <c:extLst>
            <c:ext xmlns:c16="http://schemas.microsoft.com/office/drawing/2014/chart" uri="{C3380CC4-5D6E-409C-BE32-E72D297353CC}">
              <c16:uniqueId val="{00000006-E9EC-4E2F-8CF7-CC2BA440DC5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9EC-4E2F-8CF7-CC2BA440DC5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6.4583430607294021</c:v>
                </c:pt>
              </c:numCache>
            </c:numRef>
          </c:xVal>
          <c:yVal>
            <c:numLit>
              <c:formatCode>General</c:formatCode>
              <c:ptCount val="1"/>
              <c:pt idx="0">
                <c:v>1</c:v>
              </c:pt>
            </c:numLit>
          </c:yVal>
          <c:smooth val="0"/>
          <c:extLst>
            <c:ext xmlns:c16="http://schemas.microsoft.com/office/drawing/2014/chart" uri="{C3380CC4-5D6E-409C-BE32-E72D297353CC}">
              <c16:uniqueId val="{00000008-E9EC-4E2F-8CF7-CC2BA440DC5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9EC-4E2F-8CF7-CC2BA440DC55}"/>
              </c:ext>
            </c:extLst>
          </c:dPt>
          <c:xVal>
            <c:numRef>
              <c:f>Sheet1!$B$12</c:f>
              <c:numCache>
                <c:formatCode>0.0</c:formatCode>
                <c:ptCount val="1"/>
                <c:pt idx="0">
                  <c:v>6.2372960590447173</c:v>
                </c:pt>
              </c:numCache>
            </c:numRef>
          </c:xVal>
          <c:yVal>
            <c:numLit>
              <c:formatCode>General</c:formatCode>
              <c:ptCount val="1"/>
              <c:pt idx="0">
                <c:v>1</c:v>
              </c:pt>
            </c:numLit>
          </c:yVal>
          <c:smooth val="0"/>
          <c:extLst>
            <c:ext xmlns:c16="http://schemas.microsoft.com/office/drawing/2014/chart" uri="{C3380CC4-5D6E-409C-BE32-E72D297353CC}">
              <c16:uniqueId val="{0000000A-E9EC-4E2F-8CF7-CC2BA440DC5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D2. On the day you left hospital, was your discharge delayed for any reason? </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9EC-4E2F-8CF7-CC2BA440DC5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D2. On the day you left hospital, was your discharge delayed for any reason? </c:v>
                  </c:pt>
                </c15:dlblRangeCache>
              </c15:datalabelsRange>
            </c:ext>
            <c:ext xmlns:c16="http://schemas.microsoft.com/office/drawing/2014/chart" uri="{C3380CC4-5D6E-409C-BE32-E72D297353CC}">
              <c16:uniqueId val="{0000000C-E9EC-4E2F-8CF7-CC2BA440DC5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5.8520812529923818</c:v>
                </c:pt>
              </c:numCache>
            </c:numRef>
          </c:val>
          <c:extLst>
            <c:ext xmlns:c16="http://schemas.microsoft.com/office/drawing/2014/chart" uri="{C3380CC4-5D6E-409C-BE32-E72D297353CC}">
              <c16:uniqueId val="{00000000-5062-41E2-978E-D5B3D4F44D5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0.61311863937008493</c:v>
                </c:pt>
              </c:numCache>
            </c:numRef>
          </c:val>
          <c:extLst>
            <c:ext xmlns:c16="http://schemas.microsoft.com/office/drawing/2014/chart" uri="{C3380CC4-5D6E-409C-BE32-E72D297353CC}">
              <c16:uniqueId val="{00000001-5062-41E2-978E-D5B3D4F44D5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0.49320943003234596</c:v>
                </c:pt>
              </c:numCache>
            </c:numRef>
          </c:val>
          <c:extLst>
            <c:ext xmlns:c16="http://schemas.microsoft.com/office/drawing/2014/chart" uri="{C3380CC4-5D6E-409C-BE32-E72D297353CC}">
              <c16:uniqueId val="{00000002-5062-41E2-978E-D5B3D4F44D5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0.13750310159991219</c:v>
                </c:pt>
              </c:numCache>
            </c:numRef>
          </c:val>
          <c:extLst>
            <c:ext xmlns:c16="http://schemas.microsoft.com/office/drawing/2014/chart" uri="{C3380CC4-5D6E-409C-BE32-E72D297353CC}">
              <c16:uniqueId val="{00000003-5062-41E2-978E-D5B3D4F44D5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1.4355127969342769</c:v>
                </c:pt>
              </c:numCache>
            </c:numRef>
          </c:val>
          <c:extLst>
            <c:ext xmlns:c16="http://schemas.microsoft.com/office/drawing/2014/chart" uri="{C3380CC4-5D6E-409C-BE32-E72D297353CC}">
              <c16:uniqueId val="{00000004-5062-41E2-978E-D5B3D4F44D5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0.13750310159991308</c:v>
                </c:pt>
              </c:numCache>
            </c:numRef>
          </c:val>
          <c:extLst>
            <c:ext xmlns:c16="http://schemas.microsoft.com/office/drawing/2014/chart" uri="{C3380CC4-5D6E-409C-BE32-E72D297353CC}">
              <c16:uniqueId val="{00000005-5062-41E2-978E-D5B3D4F44D5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0.4239884906595659</c:v>
                </c:pt>
              </c:numCache>
            </c:numRef>
          </c:val>
          <c:extLst>
            <c:ext xmlns:c16="http://schemas.microsoft.com/office/drawing/2014/chart" uri="{C3380CC4-5D6E-409C-BE32-E72D297353CC}">
              <c16:uniqueId val="{00000006-5062-41E2-978E-D5B3D4F44D5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062-41E2-978E-D5B3D4F44D5E}"/>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8.3040609788706554</c:v>
                </c:pt>
              </c:numCache>
            </c:numRef>
          </c:xVal>
          <c:yVal>
            <c:numLit>
              <c:formatCode>General</c:formatCode>
              <c:ptCount val="1"/>
              <c:pt idx="0">
                <c:v>1</c:v>
              </c:pt>
            </c:numLit>
          </c:yVal>
          <c:smooth val="0"/>
          <c:extLst>
            <c:ext xmlns:c16="http://schemas.microsoft.com/office/drawing/2014/chart" uri="{C3380CC4-5D6E-409C-BE32-E72D297353CC}">
              <c16:uniqueId val="{00000008-5062-41E2-978E-D5B3D4F44D5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062-41E2-978E-D5B3D4F44D5E}"/>
              </c:ext>
            </c:extLst>
          </c:dPt>
          <c:xVal>
            <c:numRef>
              <c:f>Sheet1!$B$12</c:f>
              <c:numCache>
                <c:formatCode>0.0</c:formatCode>
                <c:ptCount val="1"/>
                <c:pt idx="0">
                  <c:v>7.8136688224618638</c:v>
                </c:pt>
              </c:numCache>
            </c:numRef>
          </c:xVal>
          <c:yVal>
            <c:numLit>
              <c:formatCode>General</c:formatCode>
              <c:ptCount val="1"/>
              <c:pt idx="0">
                <c:v>1</c:v>
              </c:pt>
            </c:numLit>
          </c:yVal>
          <c:smooth val="0"/>
          <c:extLst>
            <c:ext xmlns:c16="http://schemas.microsoft.com/office/drawing/2014/chart" uri="{C3380CC4-5D6E-409C-BE32-E72D297353CC}">
              <c16:uniqueId val="{0000000A-5062-41E2-978E-D5B3D4F44D5E}"/>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D7. Do you think your healthcare professionals did everything they could to help manage your pain in hospital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5062-41E2-978E-D5B3D4F44D5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D7. Do you think your healthcare professionals did everything they could to help manage your pain in hospital after the birth?</c:v>
                  </c:pt>
                </c15:dlblRangeCache>
              </c15:datalabelsRange>
            </c:ext>
            <c:ext xmlns:c16="http://schemas.microsoft.com/office/drawing/2014/chart" uri="{C3380CC4-5D6E-409C-BE32-E72D297353CC}">
              <c16:uniqueId val="{0000000C-5062-41E2-978E-D5B3D4F44D5E}"/>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770339045609244"/>
          <c:y val="7.2539948015088659E-3"/>
          <c:w val="0.52345918511150014"/>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4B3-4F2C-ABE1-F58C7FA96601}"/>
              </c:ext>
            </c:extLst>
          </c:dPt>
          <c:dPt>
            <c:idx val="1"/>
            <c:invertIfNegative val="0"/>
            <c:bubble3D val="0"/>
            <c:extLst>
              <c:ext xmlns:c16="http://schemas.microsoft.com/office/drawing/2014/chart" uri="{C3380CC4-5D6E-409C-BE32-E72D297353CC}">
                <c16:uniqueId val="{00000001-64B3-4F2C-ABE1-F58C7FA96601}"/>
              </c:ext>
            </c:extLst>
          </c:dPt>
          <c:dPt>
            <c:idx val="3"/>
            <c:invertIfNegative val="0"/>
            <c:bubble3D val="0"/>
            <c:extLst>
              <c:ext xmlns:c16="http://schemas.microsoft.com/office/drawing/2014/chart" uri="{C3380CC4-5D6E-409C-BE32-E72D297353CC}">
                <c16:uniqueId val="{00000002-64B3-4F2C-ABE1-F58C7FA9660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Pelvic health problems</c:v>
                </c:pt>
                <c:pt idx="1">
                  <c:v>Another pregnancy-related health condition</c:v>
                </c:pt>
                <c:pt idx="2">
                  <c:v>None of the above</c:v>
                </c:pt>
                <c:pt idx="3">
                  <c:v>Prefer not to say</c:v>
                </c:pt>
              </c:strCache>
            </c:strRef>
          </c:cat>
          <c:val>
            <c:numRef>
              <c:f>Sheet1!$B$2:$B$5</c:f>
              <c:numCache>
                <c:formatCode>0%</c:formatCode>
                <c:ptCount val="4"/>
                <c:pt idx="0">
                  <c:v>0.2975206611570248</c:v>
                </c:pt>
                <c:pt idx="1">
                  <c:v>0.27272727272727271</c:v>
                </c:pt>
                <c:pt idx="2">
                  <c:v>0.52892561983471087</c:v>
                </c:pt>
                <c:pt idx="3">
                  <c:v>8.2644628099173556E-3</c:v>
                </c:pt>
              </c:numCache>
            </c:numRef>
          </c:val>
          <c:extLst>
            <c:ext xmlns:c16="http://schemas.microsoft.com/office/drawing/2014/chart" uri="{C3380CC4-5D6E-409C-BE32-E72D297353CC}">
              <c16:uniqueId val="{00000003-64B3-4F2C-ABE1-F58C7FA9660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2.424226109717011</c:v>
                </c:pt>
              </c:numCache>
            </c:numRef>
          </c:val>
          <c:extLst>
            <c:ext xmlns:c16="http://schemas.microsoft.com/office/drawing/2014/chart" uri="{C3380CC4-5D6E-409C-BE32-E72D297353CC}">
              <c16:uniqueId val="{00000000-B4BA-40DC-A20A-9DB1659F189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0.65374797801843787</c:v>
                </c:pt>
              </c:numCache>
            </c:numRef>
          </c:val>
          <c:extLst>
            <c:ext xmlns:c16="http://schemas.microsoft.com/office/drawing/2014/chart" uri="{C3380CC4-5D6E-409C-BE32-E72D297353CC}">
              <c16:uniqueId val="{00000001-B4BA-40DC-A20A-9DB1659F189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1.5765145367645164</c:v>
                </c:pt>
              </c:numCache>
            </c:numRef>
          </c:val>
          <c:extLst>
            <c:ext xmlns:c16="http://schemas.microsoft.com/office/drawing/2014/chart" uri="{C3380CC4-5D6E-409C-BE32-E72D297353CC}">
              <c16:uniqueId val="{00000002-B4BA-40DC-A20A-9DB1659F189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0.43952046599809336</c:v>
                </c:pt>
              </c:numCache>
            </c:numRef>
          </c:val>
          <c:extLst>
            <c:ext xmlns:c16="http://schemas.microsoft.com/office/drawing/2014/chart" uri="{C3380CC4-5D6E-409C-BE32-E72D297353CC}">
              <c16:uniqueId val="{00000003-B4BA-40DC-A20A-9DB1659F189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4.5885310666707202</c:v>
                </c:pt>
              </c:numCache>
            </c:numRef>
          </c:val>
          <c:extLst>
            <c:ext xmlns:c16="http://schemas.microsoft.com/office/drawing/2014/chart" uri="{C3380CC4-5D6E-409C-BE32-E72D297353CC}">
              <c16:uniqueId val="{00000004-B4BA-40DC-A20A-9DB1659F189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0.3174598428312212</c:v>
                </c:pt>
              </c:numCache>
            </c:numRef>
          </c:val>
          <c:extLst>
            <c:ext xmlns:c16="http://schemas.microsoft.com/office/drawing/2014/chart" uri="{C3380CC4-5D6E-409C-BE32-E72D297353CC}">
              <c16:uniqueId val="{00000005-B4BA-40DC-A20A-9DB1659F189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4BA-40DC-A20A-9DB1659F189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4BA-40DC-A20A-9DB1659F1891}"/>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4.5676901481213834</c:v>
                </c:pt>
              </c:numCache>
            </c:numRef>
          </c:xVal>
          <c:yVal>
            <c:numLit>
              <c:formatCode>General</c:formatCode>
              <c:ptCount val="1"/>
              <c:pt idx="0">
                <c:v>1</c:v>
              </c:pt>
            </c:numLit>
          </c:yVal>
          <c:smooth val="0"/>
          <c:extLst>
            <c:ext xmlns:c16="http://schemas.microsoft.com/office/drawing/2014/chart" uri="{C3380CC4-5D6E-409C-BE32-E72D297353CC}">
              <c16:uniqueId val="{00000008-B4BA-40DC-A20A-9DB1659F189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4BA-40DC-A20A-9DB1659F1891}"/>
              </c:ext>
            </c:extLst>
          </c:dPt>
          <c:xVal>
            <c:numRef>
              <c:f>Sheet1!$B$12</c:f>
              <c:numCache>
                <c:formatCode>0.0</c:formatCode>
                <c:ptCount val="1"/>
                <c:pt idx="0">
                  <c:v>7.3882746238334187</c:v>
                </c:pt>
              </c:numCache>
            </c:numRef>
          </c:xVal>
          <c:yVal>
            <c:numLit>
              <c:formatCode>General</c:formatCode>
              <c:ptCount val="1"/>
              <c:pt idx="0">
                <c:v>1</c:v>
              </c:pt>
            </c:numLit>
          </c:yVal>
          <c:smooth val="0"/>
          <c:extLst>
            <c:ext xmlns:c16="http://schemas.microsoft.com/office/drawing/2014/chart" uri="{C3380CC4-5D6E-409C-BE32-E72D297353CC}">
              <c16:uniqueId val="{0000000A-B4BA-40DC-A20A-9DB1659F1891}"/>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D6. Thinking about your stay in hospital, if your partner or someone else close to you was involved in your care, were they able to stay with you as much as you wanted?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B4BA-40DC-A20A-9DB1659F189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D6. Thinking about your stay in hospital, if your partner or someone else close to you was involved in your care, were they able to stay with you as much as you wanted?</c:v>
                  </c:pt>
                </c15:dlblRangeCache>
              </c15:datalabelsRange>
            </c:ext>
            <c:ext xmlns:c16="http://schemas.microsoft.com/office/drawing/2014/chart" uri="{C3380CC4-5D6E-409C-BE32-E72D297353CC}">
              <c16:uniqueId val="{0000000C-B4BA-40DC-A20A-9DB1659F1891}"/>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6.9848200233624471</c:v>
                </c:pt>
              </c:numCache>
            </c:numRef>
          </c:val>
          <c:extLst>
            <c:ext xmlns:c16="http://schemas.microsoft.com/office/drawing/2014/chart" uri="{C3380CC4-5D6E-409C-BE32-E72D297353CC}">
              <c16:uniqueId val="{00000000-0686-4250-A27D-FE583105F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0.47877992593709884</c:v>
                </c:pt>
              </c:numCache>
            </c:numRef>
          </c:val>
          <c:extLst>
            <c:ext xmlns:c16="http://schemas.microsoft.com/office/drawing/2014/chart" uri="{C3380CC4-5D6E-409C-BE32-E72D297353CC}">
              <c16:uniqueId val="{00000001-0686-4250-A27D-FE583105F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0.34980243627350216</c:v>
                </c:pt>
              </c:numCache>
            </c:numRef>
          </c:val>
          <c:extLst>
            <c:ext xmlns:c16="http://schemas.microsoft.com/office/drawing/2014/chart" uri="{C3380CC4-5D6E-409C-BE32-E72D297353CC}">
              <c16:uniqueId val="{00000002-0686-4250-A27D-FE583105F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9.7522303926058207E-2</c:v>
                </c:pt>
              </c:numCache>
            </c:numRef>
          </c:val>
          <c:extLst>
            <c:ext xmlns:c16="http://schemas.microsoft.com/office/drawing/2014/chart" uri="{C3380CC4-5D6E-409C-BE32-E72D297353CC}">
              <c16:uniqueId val="{00000003-0686-4250-A27D-FE583105F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1.0181189634522347</c:v>
                </c:pt>
              </c:numCache>
            </c:numRef>
          </c:val>
          <c:extLst>
            <c:ext xmlns:c16="http://schemas.microsoft.com/office/drawing/2014/chart" uri="{C3380CC4-5D6E-409C-BE32-E72D297353CC}">
              <c16:uniqueId val="{00000004-0686-4250-A27D-FE583105F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9.7522303926057319E-2</c:v>
                </c:pt>
              </c:numCache>
            </c:numRef>
          </c:val>
          <c:extLst>
            <c:ext xmlns:c16="http://schemas.microsoft.com/office/drawing/2014/chart" uri="{C3380CC4-5D6E-409C-BE32-E72D297353CC}">
              <c16:uniqueId val="{00000005-0686-4250-A27D-FE583105F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0.25118907257983736</c:v>
                </c:pt>
              </c:numCache>
            </c:numRef>
          </c:val>
          <c:extLst>
            <c:ext xmlns:c16="http://schemas.microsoft.com/office/drawing/2014/chart" uri="{C3380CC4-5D6E-409C-BE32-E72D297353CC}">
              <c16:uniqueId val="{00000006-0686-4250-A27D-FE583105F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86-4250-A27D-FE583105F14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8.7909467789389435</c:v>
                </c:pt>
              </c:numCache>
            </c:numRef>
          </c:xVal>
          <c:yVal>
            <c:numLit>
              <c:formatCode>General</c:formatCode>
              <c:ptCount val="1"/>
              <c:pt idx="0">
                <c:v>1</c:v>
              </c:pt>
            </c:numLit>
          </c:yVal>
          <c:smooth val="0"/>
          <c:extLst>
            <c:ext xmlns:c16="http://schemas.microsoft.com/office/drawing/2014/chart" uri="{C3380CC4-5D6E-409C-BE32-E72D297353CC}">
              <c16:uniqueId val="{00000008-0686-4250-A27D-FE583105F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86-4250-A27D-FE583105F145}"/>
              </c:ext>
            </c:extLst>
          </c:dPt>
          <c:xVal>
            <c:numRef>
              <c:f>Sheet1!$B$12</c:f>
              <c:numCache>
                <c:formatCode>0.0</c:formatCode>
                <c:ptCount val="1"/>
                <c:pt idx="0">
                  <c:v>8.4199841712252237</c:v>
                </c:pt>
              </c:numCache>
            </c:numRef>
          </c:xVal>
          <c:yVal>
            <c:numLit>
              <c:formatCode>General</c:formatCode>
              <c:ptCount val="1"/>
              <c:pt idx="0">
                <c:v>1</c:v>
              </c:pt>
            </c:numLit>
          </c:yVal>
          <c:smooth val="0"/>
          <c:extLst>
            <c:ext xmlns:c16="http://schemas.microsoft.com/office/drawing/2014/chart" uri="{C3380CC4-5D6E-409C-BE32-E72D297353CC}">
              <c16:uniqueId val="{0000000A-0686-4250-A27D-FE583105F14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D5. Thinking about the care you received in hospital after the birth of your baby, were you treated with kindness and understanding?</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0686-4250-A27D-FE583105F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D5. Thinking about the care you received in hospital after the birth of your baby, were you treated with kindness and understanding?</c:v>
                  </c:pt>
                </c15:dlblRangeCache>
              </c15:datalabelsRange>
            </c:ext>
            <c:ext xmlns:c16="http://schemas.microsoft.com/office/drawing/2014/chart" uri="{C3380CC4-5D6E-409C-BE32-E72D297353CC}">
              <c16:uniqueId val="{0000000C-0686-4250-A27D-FE583105F14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7.2319529161542064</c:v>
                </c:pt>
                <c:pt idx="1">
                  <c:v>7.4779414447666834</c:v>
                </c:pt>
                <c:pt idx="2">
                  <c:v>7.5059810278221892</c:v>
                </c:pt>
                <c:pt idx="3">
                  <c:v>7.5765417383869407</c:v>
                </c:pt>
                <c:pt idx="4">
                  <c:v>7.702056970986745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7.439875118624343</c:v>
                </c:pt>
                <c:pt idx="6">
                  <c:v>7.6274605047820589</c:v>
                </c:pt>
                <c:pt idx="7">
                  <c:v>7.796204340415386</c:v>
                </c:pt>
                <c:pt idx="8">
                  <c:v>7.8723407192566794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7.7718257371940922</c:v>
                </c:pt>
                <c:pt idx="10">
                  <c:v>7.8006776068358006</c:v>
                </c:pt>
                <c:pt idx="11">
                  <c:v>7.8564956481018822</c:v>
                </c:pt>
                <c:pt idx="12">
                  <c:v>7.863011603452537</c:v>
                </c:pt>
                <c:pt idx="13">
                  <c:v>7.8667967621966</c:v>
                </c:pt>
                <c:pt idx="14">
                  <c:v>7.8821382746404307</c:v>
                </c:pt>
                <c:pt idx="15">
                  <c:v>7.9047679702050786</c:v>
                </c:pt>
                <c:pt idx="16">
                  <c:v>7.9108492044505176</c:v>
                </c:pt>
                <c:pt idx="17">
                  <c:v>7.912255201482707</c:v>
                </c:pt>
                <c:pt idx="18">
                  <c:v>7.9188213707287112</c:v>
                </c:pt>
                <c:pt idx="19">
                  <c:v>7.9231782497972816</c:v>
                </c:pt>
                <c:pt idx="20">
                  <c:v>7.9409133537123928</c:v>
                </c:pt>
                <c:pt idx="21">
                  <c:v>7.942047383399796</c:v>
                </c:pt>
                <c:pt idx="22">
                  <c:v>7.9554802984408424</c:v>
                </c:pt>
                <c:pt idx="23">
                  <c:v>7.9897105271351601</c:v>
                </c:pt>
                <c:pt idx="24">
                  <c:v>7.9927641463456194</c:v>
                </c:pt>
                <c:pt idx="25">
                  <c:v>7.9957766581781744</c:v>
                </c:pt>
                <c:pt idx="26">
                  <c:v>7.9976437253968111</c:v>
                </c:pt>
                <c:pt idx="27">
                  <c:v>8.001222581876652</c:v>
                </c:pt>
                <c:pt idx="28">
                  <c:v>8.0074943438580988</c:v>
                </c:pt>
                <c:pt idx="29">
                  <c:v>8.0179516124204238</c:v>
                </c:pt>
                <c:pt idx="30">
                  <c:v>8.0352642692949736</c:v>
                </c:pt>
                <c:pt idx="31">
                  <c:v>8.0430439702871084</c:v>
                </c:pt>
                <c:pt idx="32">
                  <c:v>8.0521243285688051</c:v>
                </c:pt>
                <c:pt idx="33">
                  <c:v>8.054549049409399</c:v>
                </c:pt>
                <c:pt idx="34">
                  <c:v>8.0604932228220409</c:v>
                </c:pt>
                <c:pt idx="35">
                  <c:v>8.0658408144586211</c:v>
                </c:pt>
                <c:pt idx="36">
                  <c:v>8.0716172077513413</c:v>
                </c:pt>
                <c:pt idx="37">
                  <c:v>8.0740073683887772</c:v>
                </c:pt>
                <c:pt idx="38">
                  <c:v>8.0742026908187672</c:v>
                </c:pt>
                <c:pt idx="39">
                  <c:v>8.081109810730668</c:v>
                </c:pt>
                <c:pt idx="40">
                  <c:v>8.0831357573944018</c:v>
                </c:pt>
                <c:pt idx="41">
                  <c:v>8.0892870232765013</c:v>
                </c:pt>
                <c:pt idx="42">
                  <c:v>8.0996691521907245</c:v>
                </c:pt>
                <c:pt idx="43">
                  <c:v>8.1299673858319359</c:v>
                </c:pt>
                <c:pt idx="44">
                  <c:v>8.1307152322021032</c:v>
                </c:pt>
                <c:pt idx="45">
                  <c:v>8.1336494704547899</c:v>
                </c:pt>
                <c:pt idx="46">
                  <c:v>8.1347425826686006</c:v>
                </c:pt>
                <c:pt idx="47">
                  <c:v>8.1500345621352785</c:v>
                </c:pt>
                <c:pt idx="48">
                  <c:v>8.170650139769279</c:v>
                </c:pt>
                <c:pt idx="49">
                  <c:v>8.1766090234827082</c:v>
                </c:pt>
                <c:pt idx="50">
                  <c:v>8.1792923796123826</c:v>
                </c:pt>
                <c:pt idx="51">
                  <c:v>8.1807310059755736</c:v>
                </c:pt>
                <c:pt idx="52">
                  <c:v>8.1876557186128167</c:v>
                </c:pt>
                <c:pt idx="53">
                  <c:v>8.2110290023300578</c:v>
                </c:pt>
                <c:pt idx="54">
                  <c:v>8.2312308337387137</c:v>
                </c:pt>
                <c:pt idx="55">
                  <c:v>8.2313809792169668</c:v>
                </c:pt>
                <c:pt idx="56">
                  <c:v>8.2336970282911306</c:v>
                </c:pt>
                <c:pt idx="57">
                  <c:v>8.2414403597102588</c:v>
                </c:pt>
                <c:pt idx="58">
                  <c:v>8.2423606742578084</c:v>
                </c:pt>
                <c:pt idx="59">
                  <c:v>8.243008743625035</c:v>
                </c:pt>
                <c:pt idx="60">
                  <c:v>8.2447064811619661</c:v>
                </c:pt>
                <c:pt idx="61">
                  <c:v>8.2487567163788427</c:v>
                </c:pt>
                <c:pt idx="62">
                  <c:v>8.2556718319129772</c:v>
                </c:pt>
                <c:pt idx="63">
                  <c:v>8.2570759873718504</c:v>
                </c:pt>
                <c:pt idx="64">
                  <c:v>8.2595862324429419</c:v>
                </c:pt>
                <c:pt idx="65">
                  <c:v>8.2696497624194549</c:v>
                </c:pt>
                <c:pt idx="66">
                  <c:v>8.2710911997969472</c:v>
                </c:pt>
                <c:pt idx="67">
                  <c:v>8.2775343820592617</c:v>
                </c:pt>
                <c:pt idx="68">
                  <c:v>8.2812428371930551</c:v>
                </c:pt>
                <c:pt idx="69">
                  <c:v>8.2818628294909615</c:v>
                </c:pt>
                <c:pt idx="70">
                  <c:v>8.2872270705969182</c:v>
                </c:pt>
                <c:pt idx="71">
                  <c:v>8.2903232301639793</c:v>
                </c:pt>
                <c:pt idx="72">
                  <c:v>8.2986880620253416</c:v>
                </c:pt>
                <c:pt idx="73">
                  <c:v>8.3095606092090684</c:v>
                </c:pt>
                <c:pt idx="74">
                  <c:v>8.3288025862840911</c:v>
                </c:pt>
                <c:pt idx="75">
                  <c:v>8.3311892428973913</c:v>
                </c:pt>
                <c:pt idx="76">
                  <c:v>8.3371974996676474</c:v>
                </c:pt>
                <c:pt idx="77">
                  <c:v>8.3377739445189203</c:v>
                </c:pt>
                <c:pt idx="78">
                  <c:v>8.3469690634694764</c:v>
                </c:pt>
                <c:pt idx="79">
                  <c:v>8.3532468743296047</c:v>
                </c:pt>
                <c:pt idx="80">
                  <c:v>8.3555421509007299</c:v>
                </c:pt>
                <c:pt idx="81">
                  <c:v>8.3613557960500167</c:v>
                </c:pt>
                <c:pt idx="82">
                  <c:v>8.372181126119127</c:v>
                </c:pt>
                <c:pt idx="83">
                  <c:v>8.3810190807539513</c:v>
                </c:pt>
                <c:pt idx="84">
                  <c:v>8.3940377539491386</c:v>
                </c:pt>
                <c:pt idx="85">
                  <c:v>8.3958498448313392</c:v>
                </c:pt>
                <c:pt idx="86">
                  <c:v>8.398934799638905</c:v>
                </c:pt>
                <c:pt idx="87">
                  <c:v>8.4068469929335983</c:v>
                </c:pt>
                <c:pt idx="88">
                  <c:v>8.4100518197434617</c:v>
                </c:pt>
                <c:pt idx="89">
                  <c:v>8.42734156877499</c:v>
                </c:pt>
                <c:pt idx="90">
                  <c:v>8.4400526937956695</c:v>
                </c:pt>
                <c:pt idx="91">
                  <c:v>8.4612776700903822</c:v>
                </c:pt>
                <c:pt idx="92">
                  <c:v>8.4621806015803109</c:v>
                </c:pt>
                <c:pt idx="93">
                  <c:v>8.484233013913645</c:v>
                </c:pt>
                <c:pt idx="94">
                  <c:v>8.5095840722831362</c:v>
                </c:pt>
                <c:pt idx="95">
                  <c:v>8.5165906036851524</c:v>
                </c:pt>
                <c:pt idx="96">
                  <c:v>8.5216728463419038</c:v>
                </c:pt>
                <c:pt idx="97">
                  <c:v>8.5484465601834678</c:v>
                </c:pt>
                <c:pt idx="98">
                  <c:v>8.5616644184401842</c:v>
                </c:pt>
                <c:pt idx="99">
                  <c:v>8.5674511235644424</c:v>
                </c:pt>
                <c:pt idx="100">
                  <c:v>8.5809790962338823</c:v>
                </c:pt>
                <c:pt idx="101">
                  <c:v>8.5906947013343764</c:v>
                </c:pt>
                <c:pt idx="102">
                  <c:v>8.6069584131381607</c:v>
                </c:pt>
                <c:pt idx="103">
                  <c:v>8.61082381437053</c:v>
                </c:pt>
                <c:pt idx="104">
                  <c:v>8.6705172323237285</c:v>
                </c:pt>
                <c:pt idx="105">
                  <c:v>8.7061127181136797</c:v>
                </c:pt>
                <c:pt idx="106">
                  <c:v>8.708722018931546</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8.5438527133212325</c:v>
                </c:pt>
                <c:pt idx="108">
                  <c:v>8.7310850795802324</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8.6264254784873931</c:v>
                </c:pt>
                <c:pt idx="110">
                  <c:v>8.6759873184805603</c:v>
                </c:pt>
                <c:pt idx="111">
                  <c:v>8.7317369583310658</c:v>
                </c:pt>
                <c:pt idx="112">
                  <c:v>8.7353528256900965</c:v>
                </c:pt>
                <c:pt idx="113">
                  <c:v>8.7371174516694783</c:v>
                </c:pt>
                <c:pt idx="114">
                  <c:v>8.7466527722672733</c:v>
                </c:pt>
                <c:pt idx="115">
                  <c:v>8.7637887561109924</c:v>
                </c:pt>
                <c:pt idx="116">
                  <c:v>#N/A</c:v>
                </c:pt>
                <c:pt idx="117">
                  <c:v>#N/A</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8.9993429830410552</c:v>
                </c:pt>
                <c:pt idx="117">
                  <c:v>9.0277879018559304</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8.5906947013343764</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Sheet1!$B$2:$B$6</c:f>
              <c:numCache>
                <c:formatCode>0.0</c:formatCode>
                <c:ptCount val="5"/>
                <c:pt idx="0">
                  <c:v>8.5906947013343764</c:v>
                </c:pt>
                <c:pt idx="1">
                  <c:v>8.5616644184401842</c:v>
                </c:pt>
                <c:pt idx="2">
                  <c:v>8.42734156877499</c:v>
                </c:pt>
                <c:pt idx="3">
                  <c:v>8.3940377539491386</c:v>
                </c:pt>
                <c:pt idx="4">
                  <c:v>8.2818628294909615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943-48C9-8221-DDC966C31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 </c:v>
                </c:pt>
                <c:pt idx="2">
                  <c:v>Gloucestershire Hospitals NHS Foundation Trust</c:v>
                </c:pt>
                <c:pt idx="3">
                  <c:v>Somerset NHS Foundation Trust</c:v>
                </c:pt>
                <c:pt idx="4">
                  <c:v>Royal Cornwall Hospitals NHS Trust</c:v>
                </c:pt>
              </c:strCache>
            </c:strRef>
          </c:cat>
          <c:val>
            <c:numRef>
              <c:f>Sheet1!$C$2:$C$6</c:f>
              <c:numCache>
                <c:formatCode>0.0</c:formatCode>
                <c:ptCount val="5"/>
                <c:pt idx="0">
                  <c:v>1.4093052986656236</c:v>
                </c:pt>
                <c:pt idx="1">
                  <c:v>1.4383355815598158</c:v>
                </c:pt>
                <c:pt idx="2">
                  <c:v>1.57265843122501</c:v>
                </c:pt>
                <c:pt idx="3">
                  <c:v>1.6059622460508614</c:v>
                </c:pt>
                <c:pt idx="4">
                  <c:v>1.7181371705090385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943-48C9-8221-DDC966C31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Sheet1!$B$2:$B$6</c:f>
              <c:numCache>
                <c:formatCode>0.0</c:formatCode>
                <c:ptCount val="5"/>
                <c:pt idx="0">
                  <c:v>7.863011603452537</c:v>
                </c:pt>
                <c:pt idx="1">
                  <c:v>7.8667967621966</c:v>
                </c:pt>
                <c:pt idx="2">
                  <c:v>7.942047383399796</c:v>
                </c:pt>
                <c:pt idx="3">
                  <c:v>7.9897105271351601</c:v>
                </c:pt>
                <c:pt idx="4">
                  <c:v>8.1299673858319359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F5E-4E7D-B268-038B00E61A0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North Bristol NHS Trust</c:v>
                </c:pt>
                <c:pt idx="2">
                  <c:v>University Hospitals Dorset NHS Foundation Trust</c:v>
                </c:pt>
                <c:pt idx="3">
                  <c:v>Salisbury NHS Foundation Trust</c:v>
                </c:pt>
                <c:pt idx="4">
                  <c:v>Great Western Hospitals NHS Foundation Trust</c:v>
                </c:pt>
              </c:strCache>
            </c:strRef>
          </c:cat>
          <c:val>
            <c:numRef>
              <c:f>Sheet1!$C$2:$C$6</c:f>
              <c:numCache>
                <c:formatCode>0.0</c:formatCode>
                <c:ptCount val="5"/>
                <c:pt idx="0">
                  <c:v>2.136988396547463</c:v>
                </c:pt>
                <c:pt idx="1">
                  <c:v>2.1332032378034</c:v>
                </c:pt>
                <c:pt idx="2">
                  <c:v>2.057952616600204</c:v>
                </c:pt>
                <c:pt idx="3">
                  <c:v>2.0102894728648399</c:v>
                </c:pt>
                <c:pt idx="4">
                  <c:v>1.8700326141680641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F5E-4E7D-B268-038B00E61A0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6.1191873131075223</c:v>
                </c:pt>
              </c:numCache>
            </c:numRef>
          </c:val>
          <c:extLst>
            <c:ext xmlns:c16="http://schemas.microsoft.com/office/drawing/2014/chart" uri="{C3380CC4-5D6E-409C-BE32-E72D297353CC}">
              <c16:uniqueId val="{00000000-8389-4BA2-A97D-6CB1EF1FA97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0.19300431480494673</c:v>
                </c:pt>
              </c:numCache>
            </c:numRef>
          </c:val>
          <c:extLst>
            <c:ext xmlns:c16="http://schemas.microsoft.com/office/drawing/2014/chart" uri="{C3380CC4-5D6E-409C-BE32-E72D297353CC}">
              <c16:uniqueId val="{00000001-8389-4BA2-A97D-6CB1EF1FA97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0.41521474666648306</c:v>
                </c:pt>
              </c:numCache>
            </c:numRef>
          </c:val>
          <c:extLst>
            <c:ext xmlns:c16="http://schemas.microsoft.com/office/drawing/2014/chart" uri="{C3380CC4-5D6E-409C-BE32-E72D297353CC}">
              <c16:uniqueId val="{00000002-8389-4BA2-A97D-6CB1EF1FA97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0.11575876700678478</c:v>
                </c:pt>
              </c:numCache>
            </c:numRef>
          </c:val>
          <c:extLst>
            <c:ext xmlns:c16="http://schemas.microsoft.com/office/drawing/2014/chart" uri="{C3380CC4-5D6E-409C-BE32-E72D297353CC}">
              <c16:uniqueId val="{00000003-8389-4BA2-A97D-6CB1EF1FA97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1.2085050407014117</c:v>
                </c:pt>
              </c:numCache>
            </c:numRef>
          </c:val>
          <c:extLst>
            <c:ext xmlns:c16="http://schemas.microsoft.com/office/drawing/2014/chart" uri="{C3380CC4-5D6E-409C-BE32-E72D297353CC}">
              <c16:uniqueId val="{00000004-8389-4BA2-A97D-6CB1EF1FA97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0.11575876700678478</c:v>
                </c:pt>
              </c:numCache>
            </c:numRef>
          </c:val>
          <c:extLst>
            <c:ext xmlns:c16="http://schemas.microsoft.com/office/drawing/2014/chart" uri="{C3380CC4-5D6E-409C-BE32-E72D297353CC}">
              <c16:uniqueId val="{00000005-8389-4BA2-A97D-6CB1EF1FA97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0.23487514753893635</c:v>
                </c:pt>
              </c:numCache>
            </c:numRef>
          </c:val>
          <c:extLst>
            <c:ext xmlns:c16="http://schemas.microsoft.com/office/drawing/2014/chart" uri="{C3380CC4-5D6E-409C-BE32-E72D297353CC}">
              <c16:uniqueId val="{00000006-8389-4BA2-A97D-6CB1EF1FA97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389-4BA2-A97D-6CB1EF1FA97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8.103421139092136</c:v>
                </c:pt>
              </c:numCache>
            </c:numRef>
          </c:xVal>
          <c:yVal>
            <c:numLit>
              <c:formatCode>General</c:formatCode>
              <c:ptCount val="1"/>
              <c:pt idx="0">
                <c:v>1</c:v>
              </c:pt>
            </c:numLit>
          </c:yVal>
          <c:smooth val="0"/>
          <c:extLst>
            <c:ext xmlns:c16="http://schemas.microsoft.com/office/drawing/2014/chart" uri="{C3380CC4-5D6E-409C-BE32-E72D297353CC}">
              <c16:uniqueId val="{00000008-8389-4BA2-A97D-6CB1EF1FA97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389-4BA2-A97D-6CB1EF1FA97F}"/>
              </c:ext>
            </c:extLst>
          </c:dPt>
          <c:xVal>
            <c:numRef>
              <c:f>Sheet1!$B$12</c:f>
              <c:numCache>
                <c:formatCode>0.0</c:formatCode>
                <c:ptCount val="1"/>
                <c:pt idx="0">
                  <c:v>7.4474176619364432</c:v>
                </c:pt>
              </c:numCache>
            </c:numRef>
          </c:xVal>
          <c:yVal>
            <c:numLit>
              <c:formatCode>General</c:formatCode>
              <c:ptCount val="1"/>
              <c:pt idx="0">
                <c:v>1</c:v>
              </c:pt>
            </c:numLit>
          </c:yVal>
          <c:smooth val="0"/>
          <c:extLst>
            <c:ext xmlns:c16="http://schemas.microsoft.com/office/drawing/2014/chart" uri="{C3380CC4-5D6E-409C-BE32-E72D297353CC}">
              <c16:uniqueId val="{0000000A-8389-4BA2-A97D-6CB1EF1FA97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E3. Did you feel that midwives gave you enough support and advice to feed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389-4BA2-A97D-6CB1EF1FA97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E3. Did you feel that midwives gave you enough support and advice to feed your baby?</c:v>
                  </c:pt>
                </c15:dlblRangeCache>
              </c15:datalabelsRange>
            </c:ext>
            <c:ext xmlns:c16="http://schemas.microsoft.com/office/drawing/2014/chart" uri="{C3380CC4-5D6E-409C-BE32-E72D297353CC}">
              <c16:uniqueId val="{0000000C-8389-4BA2-A97D-6CB1EF1FA97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8.1832102114962222</c:v>
                </c:pt>
              </c:numCache>
            </c:numRef>
          </c:val>
          <c:extLst>
            <c:ext xmlns:c16="http://schemas.microsoft.com/office/drawing/2014/chart" uri="{C3380CC4-5D6E-409C-BE32-E72D297353CC}">
              <c16:uniqueId val="{00000000-F479-4A6D-9F87-5390B2ED848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0.13356787702861261</c:v>
                </c:pt>
              </c:numCache>
            </c:numRef>
          </c:val>
          <c:extLst>
            <c:ext xmlns:c16="http://schemas.microsoft.com/office/drawing/2014/chart" uri="{C3380CC4-5D6E-409C-BE32-E72D297353CC}">
              <c16:uniqueId val="{00000001-F479-4A6D-9F87-5390B2ED848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0.24998790861219078</c:v>
                </c:pt>
              </c:numCache>
            </c:numRef>
          </c:val>
          <c:extLst>
            <c:ext xmlns:c16="http://schemas.microsoft.com/office/drawing/2014/chart" uri="{C3380CC4-5D6E-409C-BE32-E72D297353CC}">
              <c16:uniqueId val="{00000002-F479-4A6D-9F87-5390B2ED848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6.9694759879991963E-2</c:v>
                </c:pt>
              </c:numCache>
            </c:numRef>
          </c:val>
          <c:extLst>
            <c:ext xmlns:c16="http://schemas.microsoft.com/office/drawing/2014/chart" uri="{C3380CC4-5D6E-409C-BE32-E72D297353CC}">
              <c16:uniqueId val="{00000003-F479-4A6D-9F87-5390B2ED848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0.72760336692691041</c:v>
                </c:pt>
              </c:numCache>
            </c:numRef>
          </c:val>
          <c:extLst>
            <c:ext xmlns:c16="http://schemas.microsoft.com/office/drawing/2014/chart" uri="{C3380CC4-5D6E-409C-BE32-E72D297353CC}">
              <c16:uniqueId val="{00000004-F479-4A6D-9F87-5390B2ED848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6.9694759879991963E-2</c:v>
                </c:pt>
              </c:numCache>
            </c:numRef>
          </c:val>
          <c:extLst>
            <c:ext xmlns:c16="http://schemas.microsoft.com/office/drawing/2014/chart" uri="{C3380CC4-5D6E-409C-BE32-E72D297353CC}">
              <c16:uniqueId val="{00000005-F479-4A6D-9F87-5390B2ED848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0.24998790861219078</c:v>
                </c:pt>
              </c:numCache>
            </c:numRef>
          </c:val>
          <c:extLst>
            <c:ext xmlns:c16="http://schemas.microsoft.com/office/drawing/2014/chart" uri="{C3380CC4-5D6E-409C-BE32-E72D297353CC}">
              <c16:uniqueId val="{00000006-F479-4A6D-9F87-5390B2ED848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0.13191384899572078</c:v>
                </c:pt>
              </c:numCache>
            </c:numRef>
          </c:val>
          <c:extLst>
            <c:ext xmlns:c16="http://schemas.microsoft.com/office/drawing/2014/chart" uri="{C3380CC4-5D6E-409C-BE32-E72D297353CC}">
              <c16:uniqueId val="{00000007-F479-4A6D-9F87-5390B2ED8489}"/>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9.0779682635766168</c:v>
                </c:pt>
              </c:numCache>
            </c:numRef>
          </c:xVal>
          <c:yVal>
            <c:numLit>
              <c:formatCode>General</c:formatCode>
              <c:ptCount val="1"/>
              <c:pt idx="0">
                <c:v>1</c:v>
              </c:pt>
            </c:numLit>
          </c:yVal>
          <c:smooth val="0"/>
          <c:extLst>
            <c:ext xmlns:c16="http://schemas.microsoft.com/office/drawing/2014/chart" uri="{C3380CC4-5D6E-409C-BE32-E72D297353CC}">
              <c16:uniqueId val="{00000008-F479-4A6D-9F87-5390B2ED848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479-4A6D-9F87-5390B2ED8489}"/>
              </c:ext>
            </c:extLst>
          </c:dPt>
          <c:xVal>
            <c:numRef>
              <c:f>Sheet1!$B$12</c:f>
              <c:numCache>
                <c:formatCode>0.0</c:formatCode>
                <c:ptCount val="1"/>
                <c:pt idx="0">
                  <c:v>9.0002624404804727</c:v>
                </c:pt>
              </c:numCache>
            </c:numRef>
          </c:xVal>
          <c:yVal>
            <c:numLit>
              <c:formatCode>General</c:formatCode>
              <c:ptCount val="1"/>
              <c:pt idx="0">
                <c:v>1</c:v>
              </c:pt>
            </c:numLit>
          </c:yVal>
          <c:smooth val="0"/>
          <c:extLst>
            <c:ext xmlns:c16="http://schemas.microsoft.com/office/drawing/2014/chart" uri="{C3380CC4-5D6E-409C-BE32-E72D297353CC}">
              <c16:uniqueId val="{0000000A-F479-4A6D-9F87-5390B2ED8489}"/>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E2. Were your decisions about how you wanted to feed your baby respected by midwives?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F479-4A6D-9F87-5390B2ED848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E2. Were your decisions about how you wanted to feed your baby respected by midwives?</c:v>
                  </c:pt>
                </c15:dlblRangeCache>
              </c15:datalabelsRange>
            </c:ext>
            <c:ext xmlns:c16="http://schemas.microsoft.com/office/drawing/2014/chart" uri="{C3380CC4-5D6E-409C-BE32-E72D297353CC}">
              <c16:uniqueId val="{0000000C-F479-4A6D-9F87-5390B2ED8489}"/>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6.6503881765012984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#N/A</c:v>
                </c:pt>
                <c:pt idx="1">
                  <c:v>6.7605914996365053</c:v>
                </c:pt>
                <c:pt idx="2">
                  <c:v>6.8373682251617467</c:v>
                </c:pt>
                <c:pt idx="3">
                  <c:v>7.1240624020266834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7.1440183753085078</c:v>
                </c:pt>
                <c:pt idx="5">
                  <c:v>7.2152550042099142</c:v>
                </c:pt>
                <c:pt idx="6">
                  <c:v>7.2479914295212016</c:v>
                </c:pt>
                <c:pt idx="7">
                  <c:v>7.2993085244657667</c:v>
                </c:pt>
                <c:pt idx="8">
                  <c:v>7.3125940769622888</c:v>
                </c:pt>
                <c:pt idx="9">
                  <c:v>7.3134942094051647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#N/A</c:v>
                </c:pt>
                <c:pt idx="8">
                  <c:v>#N/A</c:v>
                </c:pt>
                <c:pt idx="9">
                  <c:v>#N/A</c:v>
                </c:pt>
                <c:pt idx="10">
                  <c:v>7.2742782138687767</c:v>
                </c:pt>
                <c:pt idx="11">
                  <c:v>7.2788309613064834</c:v>
                </c:pt>
                <c:pt idx="12">
                  <c:v>7.2832830329447891</c:v>
                </c:pt>
                <c:pt idx="13">
                  <c:v>7.3139410721148197</c:v>
                </c:pt>
                <c:pt idx="14">
                  <c:v>7.4371973724051079</c:v>
                </c:pt>
                <c:pt idx="15">
                  <c:v>7.4497699189749182</c:v>
                </c:pt>
                <c:pt idx="16">
                  <c:v>7.4824306522617876</c:v>
                </c:pt>
                <c:pt idx="17">
                  <c:v>7.4865436362177649</c:v>
                </c:pt>
                <c:pt idx="18">
                  <c:v>7.4997662166934589</c:v>
                </c:pt>
                <c:pt idx="19">
                  <c:v>7.5225329566121033</c:v>
                </c:pt>
                <c:pt idx="20">
                  <c:v>7.54661127237397</c:v>
                </c:pt>
                <c:pt idx="21">
                  <c:v>7.5620692773381748</c:v>
                </c:pt>
                <c:pt idx="22">
                  <c:v>7.5783576999351716</c:v>
                </c:pt>
                <c:pt idx="23">
                  <c:v>7.5843101515950009</c:v>
                </c:pt>
                <c:pt idx="24">
                  <c:v>7.608180146090012</c:v>
                </c:pt>
                <c:pt idx="25">
                  <c:v>7.6100931123047344</c:v>
                </c:pt>
                <c:pt idx="26">
                  <c:v>7.627950129047127</c:v>
                </c:pt>
                <c:pt idx="27">
                  <c:v>7.6343427980374958</c:v>
                </c:pt>
                <c:pt idx="28">
                  <c:v>7.6758146003191126</c:v>
                </c:pt>
                <c:pt idx="29">
                  <c:v>7.6924415383337532</c:v>
                </c:pt>
                <c:pt idx="30">
                  <c:v>7.7065999755719821</c:v>
                </c:pt>
                <c:pt idx="31">
                  <c:v>7.7368844842584794</c:v>
                </c:pt>
                <c:pt idx="32">
                  <c:v>7.7403504267372396</c:v>
                </c:pt>
                <c:pt idx="33">
                  <c:v>7.7476114416774022</c:v>
                </c:pt>
                <c:pt idx="34">
                  <c:v>7.7483923803718424</c:v>
                </c:pt>
                <c:pt idx="35">
                  <c:v>7.7652762640595316</c:v>
                </c:pt>
                <c:pt idx="36">
                  <c:v>7.7662822009235457</c:v>
                </c:pt>
                <c:pt idx="37">
                  <c:v>7.7686326340175134</c:v>
                </c:pt>
                <c:pt idx="38">
                  <c:v>7.7697037802299649</c:v>
                </c:pt>
                <c:pt idx="39">
                  <c:v>7.7901930674121171</c:v>
                </c:pt>
                <c:pt idx="40">
                  <c:v>7.7999264498771357</c:v>
                </c:pt>
                <c:pt idx="41">
                  <c:v>7.805667438035953</c:v>
                </c:pt>
                <c:pt idx="42">
                  <c:v>7.8177129997780099</c:v>
                </c:pt>
                <c:pt idx="43">
                  <c:v>7.8380252527760703</c:v>
                </c:pt>
                <c:pt idx="44">
                  <c:v>7.8484557677455493</c:v>
                </c:pt>
                <c:pt idx="45">
                  <c:v>7.8526444886550104</c:v>
                </c:pt>
                <c:pt idx="46">
                  <c:v>7.8565119355192632</c:v>
                </c:pt>
                <c:pt idx="47">
                  <c:v>7.8724083403969862</c:v>
                </c:pt>
                <c:pt idx="48">
                  <c:v>7.8732470772296983</c:v>
                </c:pt>
                <c:pt idx="49">
                  <c:v>7.8815493597718627</c:v>
                </c:pt>
                <c:pt idx="50">
                  <c:v>7.8920732769199748</c:v>
                </c:pt>
                <c:pt idx="51">
                  <c:v>7.9065529318545638</c:v>
                </c:pt>
                <c:pt idx="52">
                  <c:v>7.9210121531566058</c:v>
                </c:pt>
                <c:pt idx="53">
                  <c:v>7.9328035452760561</c:v>
                </c:pt>
                <c:pt idx="54">
                  <c:v>7.937107546893011</c:v>
                </c:pt>
                <c:pt idx="55">
                  <c:v>7.9603895409312937</c:v>
                </c:pt>
                <c:pt idx="56">
                  <c:v>7.9673250386289514</c:v>
                </c:pt>
                <c:pt idx="57">
                  <c:v>7.9753031178373002</c:v>
                </c:pt>
                <c:pt idx="58">
                  <c:v>7.9771367475713246</c:v>
                </c:pt>
                <c:pt idx="59">
                  <c:v>7.9833804461856666</c:v>
                </c:pt>
                <c:pt idx="60">
                  <c:v>7.9912626828860116</c:v>
                </c:pt>
                <c:pt idx="61">
                  <c:v>8.0009753594366408</c:v>
                </c:pt>
                <c:pt idx="62">
                  <c:v>8.0062219410629787</c:v>
                </c:pt>
                <c:pt idx="63">
                  <c:v>8.0313278543060402</c:v>
                </c:pt>
                <c:pt idx="64">
                  <c:v>8.043865911245673</c:v>
                </c:pt>
                <c:pt idx="65">
                  <c:v>8.0581616520470245</c:v>
                </c:pt>
                <c:pt idx="66">
                  <c:v>8.0686021743862497</c:v>
                </c:pt>
                <c:pt idx="67">
                  <c:v>8.0695200191680438</c:v>
                </c:pt>
                <c:pt idx="68">
                  <c:v>8.085890904738152</c:v>
                </c:pt>
                <c:pt idx="69">
                  <c:v>8.0866202236052214</c:v>
                </c:pt>
                <c:pt idx="70">
                  <c:v>8.1008943153090893</c:v>
                </c:pt>
                <c:pt idx="71">
                  <c:v>8.1019592407469663</c:v>
                </c:pt>
                <c:pt idx="72">
                  <c:v>8.1021683738405361</c:v>
                </c:pt>
                <c:pt idx="73">
                  <c:v>8.1188957396676233</c:v>
                </c:pt>
                <c:pt idx="74">
                  <c:v>8.1225594825049416</c:v>
                </c:pt>
                <c:pt idx="75">
                  <c:v>8.1366374355882414</c:v>
                </c:pt>
                <c:pt idx="76">
                  <c:v>8.1378214851751132</c:v>
                </c:pt>
                <c:pt idx="77">
                  <c:v>8.1495990532324765</c:v>
                </c:pt>
                <c:pt idx="78">
                  <c:v>8.1602718593679491</c:v>
                </c:pt>
                <c:pt idx="79">
                  <c:v>8.1609533093241247</c:v>
                </c:pt>
                <c:pt idx="80">
                  <c:v>8.1717453105633684</c:v>
                </c:pt>
                <c:pt idx="81">
                  <c:v>8.1866343104152772</c:v>
                </c:pt>
                <c:pt idx="82">
                  <c:v>8.191144440774476</c:v>
                </c:pt>
                <c:pt idx="83">
                  <c:v>8.1964627745221517</c:v>
                </c:pt>
                <c:pt idx="84">
                  <c:v>8.2048356338340547</c:v>
                </c:pt>
                <c:pt idx="85">
                  <c:v>8.2192395537582712</c:v>
                </c:pt>
                <c:pt idx="86">
                  <c:v>8.2436098483442652</c:v>
                </c:pt>
                <c:pt idx="87">
                  <c:v>8.2510009438196921</c:v>
                </c:pt>
                <c:pt idx="88">
                  <c:v>8.2697578800996236</c:v>
                </c:pt>
                <c:pt idx="89">
                  <c:v>8.272644492375413</c:v>
                </c:pt>
                <c:pt idx="90">
                  <c:v>8.2777314710171019</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8.3054583325549682</c:v>
                </c:pt>
                <c:pt idx="92">
                  <c:v>8.3643099451246048</c:v>
                </c:pt>
                <c:pt idx="93">
                  <c:v>8.4033718495717888</c:v>
                </c:pt>
                <c:pt idx="94">
                  <c:v>#N/A</c:v>
                </c:pt>
                <c:pt idx="95">
                  <c:v>#N/A</c:v>
                </c:pt>
                <c:pt idx="9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8.3773370775887326</c:v>
                </c:pt>
                <c:pt idx="95">
                  <c:v>8.436499219444384</c:v>
                </c:pt>
                <c:pt idx="96">
                  <c:v>8.4517440823466128</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8.272644492375413</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Sheet1!$B$2:$B$6</c:f>
              <c:numCache>
                <c:formatCode>0.0</c:formatCode>
                <c:ptCount val="5"/>
                <c:pt idx="0">
                  <c:v>8.3054583325549682</c:v>
                </c:pt>
                <c:pt idx="1">
                  <c:v>8.272644492375413</c:v>
                </c:pt>
                <c:pt idx="2">
                  <c:v>8.2510009438196921</c:v>
                </c:pt>
                <c:pt idx="3">
                  <c:v>8.2048356338340547</c:v>
                </c:pt>
                <c:pt idx="4">
                  <c:v>8.1964627745221517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B73C-407F-AF4F-9EC44731611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Torbay and South Devon NHS Foundation Trust</c:v>
                </c:pt>
                <c:pt idx="2">
                  <c:v>Gloucestershire Hospitals NHS Foundation Trust</c:v>
                </c:pt>
                <c:pt idx="3">
                  <c:v>Royal United Hospitals Bath NHS Foundation Trust</c:v>
                </c:pt>
                <c:pt idx="4">
                  <c:v>Somerset NHS Foundation Trust</c:v>
                </c:pt>
              </c:strCache>
            </c:strRef>
          </c:cat>
          <c:val>
            <c:numRef>
              <c:f>Sheet1!$C$2:$C$6</c:f>
              <c:numCache>
                <c:formatCode>0.0</c:formatCode>
                <c:ptCount val="5"/>
                <c:pt idx="0">
                  <c:v>1.6945416674450318</c:v>
                </c:pt>
                <c:pt idx="1">
                  <c:v>1.727355507624587</c:v>
                </c:pt>
                <c:pt idx="2">
                  <c:v>1.7489990561803079</c:v>
                </c:pt>
                <c:pt idx="3">
                  <c:v>1.7951643661659453</c:v>
                </c:pt>
                <c:pt idx="4">
                  <c:v>1.8035372254778483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B73C-407F-AF4F-9EC44731611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Sheet1!$B$2:$B$6</c:f>
              <c:numCache>
                <c:formatCode>0.0</c:formatCode>
                <c:ptCount val="5"/>
                <c:pt idx="0">
                  <c:v>7.8380252527760703</c:v>
                </c:pt>
                <c:pt idx="1">
                  <c:v>7.8526444886550104</c:v>
                </c:pt>
                <c:pt idx="2">
                  <c:v>7.9210121531566058</c:v>
                </c:pt>
                <c:pt idx="3">
                  <c:v>7.937107546893011</c:v>
                </c:pt>
                <c:pt idx="4">
                  <c:v>8.1609533093241247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6B3-40D7-A6EA-C57791903ED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Bristol NHS Trust</c:v>
                </c:pt>
                <c:pt idx="1">
                  <c:v>Royal Cornwall Hospitals NHS Trust</c:v>
                </c:pt>
                <c:pt idx="2">
                  <c:v>University Hospitals Plymouth NHS Trust</c:v>
                </c:pt>
                <c:pt idx="3">
                  <c:v>University Hospitals Dorset NHS Foundation Trust</c:v>
                </c:pt>
                <c:pt idx="4">
                  <c:v>Dorset County Hospital NHS Foundation Trust </c:v>
                </c:pt>
              </c:strCache>
            </c:strRef>
          </c:cat>
          <c:val>
            <c:numRef>
              <c:f>Sheet1!$C$2:$C$6</c:f>
              <c:numCache>
                <c:formatCode>0.0</c:formatCode>
                <c:ptCount val="5"/>
                <c:pt idx="0">
                  <c:v>2.1619747472239297</c:v>
                </c:pt>
                <c:pt idx="1">
                  <c:v>2.1473555113449896</c:v>
                </c:pt>
                <c:pt idx="2">
                  <c:v>2.0789878468433942</c:v>
                </c:pt>
                <c:pt idx="3">
                  <c:v>2.062892453106989</c:v>
                </c:pt>
                <c:pt idx="4">
                  <c:v>1.8390466906758753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6B3-40D7-A6EA-C57791903ED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6C87-4078-A372-6BAFF559D88A}"/>
              </c:ext>
            </c:extLst>
          </c:dPt>
          <c:dPt>
            <c:idx val="1"/>
            <c:bubble3D val="0"/>
            <c:spPr>
              <a:solidFill>
                <a:srgbClr val="F2F2F2"/>
              </a:solidFill>
              <a:ln>
                <a:noFill/>
              </a:ln>
            </c:spPr>
            <c:extLst>
              <c:ext xmlns:c16="http://schemas.microsoft.com/office/drawing/2014/chart" uri="{C3380CC4-5D6E-409C-BE32-E72D297353CC}">
                <c16:uniqueId val="{00000002-6C87-4078-A372-6BAFF559D88A}"/>
              </c:ext>
            </c:extLst>
          </c:dPt>
          <c:cat>
            <c:strRef>
              <c:f>'for chart'!$A$2:$A$3</c:f>
              <c:strCache>
                <c:ptCount val="2"/>
                <c:pt idx="0">
                  <c:v>ltc_1</c:v>
                </c:pt>
                <c:pt idx="1">
                  <c:v>other</c:v>
                </c:pt>
              </c:strCache>
            </c:strRef>
          </c:cat>
          <c:val>
            <c:numRef>
              <c:f>'for chart'!$B$2:$B$3</c:f>
              <c:numCache>
                <c:formatCode>General</c:formatCode>
                <c:ptCount val="2"/>
                <c:pt idx="0" formatCode="0%">
                  <c:v>0.27500000000000002</c:v>
                </c:pt>
                <c:pt idx="1">
                  <c:v>0.72499999999999998</c:v>
                </c:pt>
              </c:numCache>
            </c:numRef>
          </c:val>
          <c:extLst>
            <c:ext xmlns:c16="http://schemas.microsoft.com/office/drawing/2014/chart" uri="{C3380CC4-5D6E-409C-BE32-E72D297353CC}">
              <c16:uniqueId val="{00000003-6C87-4078-A372-6BAFF559D88A}"/>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5.2474367369936301</c:v>
                </c:pt>
              </c:numCache>
            </c:numRef>
          </c:val>
          <c:extLst>
            <c:ext xmlns:c16="http://schemas.microsoft.com/office/drawing/2014/chart" uri="{C3380CC4-5D6E-409C-BE32-E72D297353CC}">
              <c16:uniqueId val="{00000000-CEF6-444F-9E55-1CBC170C993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0.71005964933131072</c:v>
                </c:pt>
              </c:numCache>
            </c:numRef>
          </c:val>
          <c:extLst>
            <c:ext xmlns:c16="http://schemas.microsoft.com/office/drawing/2014/chart" uri="{C3380CC4-5D6E-409C-BE32-E72D297353CC}">
              <c16:uniqueId val="{00000001-CEF6-444F-9E55-1CBC170C993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0.66561642088740136</c:v>
                </c:pt>
              </c:numCache>
            </c:numRef>
          </c:val>
          <c:extLst>
            <c:ext xmlns:c16="http://schemas.microsoft.com/office/drawing/2014/chart" uri="{C3380CC4-5D6E-409C-BE32-E72D297353CC}">
              <c16:uniqueId val="{00000002-CEF6-444F-9E55-1CBC170C993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0.18556888164496055</c:v>
                </c:pt>
              </c:numCache>
            </c:numRef>
          </c:val>
          <c:extLst>
            <c:ext xmlns:c16="http://schemas.microsoft.com/office/drawing/2014/chart" uri="{C3380CC4-5D6E-409C-BE32-E72D297353CC}">
              <c16:uniqueId val="{00000003-CEF6-444F-9E55-1CBC170C993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1.9373126948744561</c:v>
                </c:pt>
              </c:numCache>
            </c:numRef>
          </c:val>
          <c:extLst>
            <c:ext xmlns:c16="http://schemas.microsoft.com/office/drawing/2014/chart" uri="{C3380CC4-5D6E-409C-BE32-E72D297353CC}">
              <c16:uniqueId val="{00000004-CEF6-444F-9E55-1CBC170C993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0.18556888164495966</c:v>
                </c:pt>
              </c:numCache>
            </c:numRef>
          </c:val>
          <c:extLst>
            <c:ext xmlns:c16="http://schemas.microsoft.com/office/drawing/2014/chart" uri="{C3380CC4-5D6E-409C-BE32-E72D297353CC}">
              <c16:uniqueId val="{00000005-CEF6-444F-9E55-1CBC170C993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0.36241721620133305</c:v>
                </c:pt>
              </c:numCache>
            </c:numRef>
          </c:val>
          <c:extLst>
            <c:ext xmlns:c16="http://schemas.microsoft.com/office/drawing/2014/chart" uri="{C3380CC4-5D6E-409C-BE32-E72D297353CC}">
              <c16:uniqueId val="{00000006-CEF6-444F-9E55-1CBC170C993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EF6-444F-9E55-1CBC170C993C}"/>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8.356944681848125</c:v>
                </c:pt>
              </c:numCache>
            </c:numRef>
          </c:xVal>
          <c:yVal>
            <c:numLit>
              <c:formatCode>General</c:formatCode>
              <c:ptCount val="1"/>
              <c:pt idx="0">
                <c:v>1</c:v>
              </c:pt>
            </c:numLit>
          </c:yVal>
          <c:smooth val="0"/>
          <c:extLst>
            <c:ext xmlns:c16="http://schemas.microsoft.com/office/drawing/2014/chart" uri="{C3380CC4-5D6E-409C-BE32-E72D297353CC}">
              <c16:uniqueId val="{00000008-CEF6-444F-9E55-1CBC170C993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EF6-444F-9E55-1CBC170C993C}"/>
              </c:ext>
            </c:extLst>
          </c:dPt>
          <c:xVal>
            <c:numRef>
              <c:f>Sheet1!$B$12</c:f>
              <c:numCache>
                <c:formatCode>0.0</c:formatCode>
                <c:ptCount val="1"/>
                <c:pt idx="0">
                  <c:v>7.7773380362945304</c:v>
                </c:pt>
              </c:numCache>
            </c:numRef>
          </c:xVal>
          <c:yVal>
            <c:numLit>
              <c:formatCode>General</c:formatCode>
              <c:ptCount val="1"/>
              <c:pt idx="0">
                <c:v>1</c:v>
              </c:pt>
            </c:numLit>
          </c:yVal>
          <c:smooth val="0"/>
          <c:extLst>
            <c:ext xmlns:c16="http://schemas.microsoft.com/office/drawing/2014/chart" uri="{C3380CC4-5D6E-409C-BE32-E72D297353CC}">
              <c16:uniqueId val="{0000000A-CEF6-444F-9E55-1CBC170C993C}"/>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G5. Did the midwife or midwifery team that you saw or spoke to appear to be aware of the medical history of you and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EF6-444F-9E55-1CBC170C993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G5. Did the midwife or midwifery team that you saw or spoke to appear to be aware of the medical history of you and your baby?</c:v>
                  </c:pt>
                </c15:dlblRangeCache>
              </c15:datalabelsRange>
            </c:ext>
            <c:ext xmlns:c16="http://schemas.microsoft.com/office/drawing/2014/chart" uri="{C3380CC4-5D6E-409C-BE32-E72D297353CC}">
              <c16:uniqueId val="{0000000C-CEF6-444F-9E55-1CBC170C993C}"/>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3.3251504006475621</c:v>
                </c:pt>
              </c:numCache>
            </c:numRef>
          </c:val>
          <c:extLst>
            <c:ext xmlns:c16="http://schemas.microsoft.com/office/drawing/2014/chart" uri="{C3380CC4-5D6E-409C-BE32-E72D297353CC}">
              <c16:uniqueId val="{00000000-9FAB-44FA-AE02-D6142915A81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0.32787959758711693</c:v>
                </c:pt>
              </c:numCache>
            </c:numRef>
          </c:val>
          <c:extLst>
            <c:ext xmlns:c16="http://schemas.microsoft.com/office/drawing/2014/chart" uri="{C3380CC4-5D6E-409C-BE32-E72D297353CC}">
              <c16:uniqueId val="{00000001-9FAB-44FA-AE02-D6142915A81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0.9143850875277062</c:v>
                </c:pt>
              </c:numCache>
            </c:numRef>
          </c:val>
          <c:extLst>
            <c:ext xmlns:c16="http://schemas.microsoft.com/office/drawing/2014/chart" uri="{C3380CC4-5D6E-409C-BE32-E72D297353CC}">
              <c16:uniqueId val="{00000002-9FAB-44FA-AE02-D6142915A81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0.25492372597888391</c:v>
                </c:pt>
              </c:numCache>
            </c:numRef>
          </c:val>
          <c:extLst>
            <c:ext xmlns:c16="http://schemas.microsoft.com/office/drawing/2014/chart" uri="{C3380CC4-5D6E-409C-BE32-E72D297353CC}">
              <c16:uniqueId val="{00000003-9FAB-44FA-AE02-D6142915A81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2.6613673919126173</c:v>
                </c:pt>
              </c:numCache>
            </c:numRef>
          </c:val>
          <c:extLst>
            <c:ext xmlns:c16="http://schemas.microsoft.com/office/drawing/2014/chart" uri="{C3380CC4-5D6E-409C-BE32-E72D297353CC}">
              <c16:uniqueId val="{00000004-9FAB-44FA-AE02-D6142915A81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0.25492372597888302</c:v>
                </c:pt>
              </c:numCache>
            </c:numRef>
          </c:val>
          <c:extLst>
            <c:ext xmlns:c16="http://schemas.microsoft.com/office/drawing/2014/chart" uri="{C3380CC4-5D6E-409C-BE32-E72D297353CC}">
              <c16:uniqueId val="{00000005-9FAB-44FA-AE02-D6142915A81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0.29630817850132463</c:v>
                </c:pt>
              </c:numCache>
            </c:numRef>
          </c:val>
          <c:extLst>
            <c:ext xmlns:c16="http://schemas.microsoft.com/office/drawing/2014/chart" uri="{C3380CC4-5D6E-409C-BE32-E72D297353CC}">
              <c16:uniqueId val="{00000006-9FAB-44FA-AE02-D6142915A81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FAB-44FA-AE02-D6142915A81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7.1559141877089809</c:v>
                </c:pt>
              </c:numCache>
            </c:numRef>
          </c:xVal>
          <c:yVal>
            <c:numLit>
              <c:formatCode>General</c:formatCode>
              <c:ptCount val="1"/>
              <c:pt idx="0">
                <c:v>1</c:v>
              </c:pt>
            </c:numLit>
          </c:yVal>
          <c:smooth val="0"/>
          <c:extLst>
            <c:ext xmlns:c16="http://schemas.microsoft.com/office/drawing/2014/chart" uri="{C3380CC4-5D6E-409C-BE32-E72D297353CC}">
              <c16:uniqueId val="{00000008-9FAB-44FA-AE02-D6142915A81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FAB-44FA-AE02-D6142915A816}"/>
              </c:ext>
            </c:extLst>
          </c:dPt>
          <c:xVal>
            <c:numRef>
              <c:f>Sheet1!$B$12</c:f>
              <c:numCache>
                <c:formatCode>0.0</c:formatCode>
                <c:ptCount val="1"/>
                <c:pt idx="0">
                  <c:v>6.1530225076975773</c:v>
                </c:pt>
              </c:numCache>
            </c:numRef>
          </c:xVal>
          <c:yVal>
            <c:numLit>
              <c:formatCode>General</c:formatCode>
              <c:ptCount val="1"/>
              <c:pt idx="0">
                <c:v>1</c:v>
              </c:pt>
            </c:numLit>
          </c:yVal>
          <c:smooth val="0"/>
          <c:extLst>
            <c:ext xmlns:c16="http://schemas.microsoft.com/office/drawing/2014/chart" uri="{C3380CC4-5D6E-409C-BE32-E72D297353CC}">
              <c16:uniqueId val="{0000000A-9FAB-44FA-AE02-D6142915A81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G4. Did you see or speak to a midwife as much as you wanted?</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9FAB-44FA-AE02-D6142915A81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G4. Did you see or speak to a midwife as much as you wanted?</c:v>
                  </c:pt>
                </c15:dlblRangeCache>
              </c15:datalabelsRange>
            </c:ext>
            <c:ext xmlns:c16="http://schemas.microsoft.com/office/drawing/2014/chart" uri="{C3380CC4-5D6E-409C-BE32-E72D297353CC}">
              <c16:uniqueId val="{0000000C-9FAB-44FA-AE02-D6142915A81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7.2769811249365173</c:v>
                </c:pt>
              </c:numCache>
            </c:numRef>
          </c:val>
          <c:extLst>
            <c:ext xmlns:c16="http://schemas.microsoft.com/office/drawing/2014/chart" uri="{C3380CC4-5D6E-409C-BE32-E72D297353CC}">
              <c16:uniqueId val="{00000000-C403-4DA8-8ECF-02964884ABB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0.34729323846298854</c:v>
                </c:pt>
              </c:numCache>
            </c:numRef>
          </c:val>
          <c:extLst>
            <c:ext xmlns:c16="http://schemas.microsoft.com/office/drawing/2014/chart" uri="{C3380CC4-5D6E-409C-BE32-E72D297353CC}">
              <c16:uniqueId val="{00000001-C403-4DA8-8ECF-02964884ABB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0.33999579425637894</c:v>
                </c:pt>
              </c:numCache>
            </c:numRef>
          </c:val>
          <c:extLst>
            <c:ext xmlns:c16="http://schemas.microsoft.com/office/drawing/2014/chart" uri="{C3380CC4-5D6E-409C-BE32-E72D297353CC}">
              <c16:uniqueId val="{00000002-C403-4DA8-8ECF-02964884ABB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9.4788285451298471E-2</c:v>
                </c:pt>
              </c:numCache>
            </c:numRef>
          </c:val>
          <c:extLst>
            <c:ext xmlns:c16="http://schemas.microsoft.com/office/drawing/2014/chart" uri="{C3380CC4-5D6E-409C-BE32-E72D297353CC}">
              <c16:uniqueId val="{00000003-C403-4DA8-8ECF-02964884ABB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0.98957619996611967</c:v>
                </c:pt>
              </c:numCache>
            </c:numRef>
          </c:val>
          <c:extLst>
            <c:ext xmlns:c16="http://schemas.microsoft.com/office/drawing/2014/chart" uri="{C3380CC4-5D6E-409C-BE32-E72D297353CC}">
              <c16:uniqueId val="{00000004-C403-4DA8-8ECF-02964884ABB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9.4788285451297583E-2</c:v>
                </c:pt>
              </c:numCache>
            </c:numRef>
          </c:val>
          <c:extLst>
            <c:ext xmlns:c16="http://schemas.microsoft.com/office/drawing/2014/chart" uri="{C3380CC4-5D6E-409C-BE32-E72D297353CC}">
              <c16:uniqueId val="{00000005-C403-4DA8-8ECF-02964884ABB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0.28804829435988388</c:v>
                </c:pt>
              </c:numCache>
            </c:numRef>
          </c:val>
          <c:extLst>
            <c:ext xmlns:c16="http://schemas.microsoft.com/office/drawing/2014/chart" uri="{C3380CC4-5D6E-409C-BE32-E72D297353CC}">
              <c16:uniqueId val="{00000006-C403-4DA8-8ECF-02964884ABB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03-4DA8-8ECF-02964884ABB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8.6706179787437812</c:v>
                </c:pt>
              </c:numCache>
            </c:numRef>
          </c:xVal>
          <c:yVal>
            <c:numLit>
              <c:formatCode>General</c:formatCode>
              <c:ptCount val="1"/>
              <c:pt idx="0">
                <c:v>1</c:v>
              </c:pt>
            </c:numLit>
          </c:yVal>
          <c:smooth val="0"/>
          <c:extLst>
            <c:ext xmlns:c16="http://schemas.microsoft.com/office/drawing/2014/chart" uri="{C3380CC4-5D6E-409C-BE32-E72D297353CC}">
              <c16:uniqueId val="{00000008-C403-4DA8-8ECF-02964884ABB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03-4DA8-8ECF-02964884ABB8}"/>
              </c:ext>
            </c:extLst>
          </c:dPt>
          <c:xVal>
            <c:numRef>
              <c:f>Sheet1!$B$12</c:f>
              <c:numCache>
                <c:formatCode>0.0</c:formatCode>
                <c:ptCount val="1"/>
                <c:pt idx="0">
                  <c:v>8.5538465430902431</c:v>
                </c:pt>
              </c:numCache>
            </c:numRef>
          </c:xVal>
          <c:yVal>
            <c:numLit>
              <c:formatCode>General</c:formatCode>
              <c:ptCount val="1"/>
              <c:pt idx="0">
                <c:v>1</c:v>
              </c:pt>
            </c:numLit>
          </c:yVal>
          <c:smooth val="0"/>
          <c:extLst>
            <c:ext xmlns:c16="http://schemas.microsoft.com/office/drawing/2014/chart" uri="{C3380CC4-5D6E-409C-BE32-E72D297353CC}">
              <c16:uniqueId val="{0000000A-C403-4DA8-8ECF-02964884ABB8}"/>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G2. If you contacted a midwife / midwifery team, were you given the help you needed?</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C403-4DA8-8ECF-02964884ABB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G2. If you contacted a midwife / midwifery team, were you given the help you needed?</c:v>
                  </c:pt>
                </c15:dlblRangeCache>
              </c15:datalabelsRange>
            </c:ext>
            <c:ext xmlns:c16="http://schemas.microsoft.com/office/drawing/2014/chart" uri="{C3380CC4-5D6E-409C-BE32-E72D297353CC}">
              <c16:uniqueId val="{0000000C-C403-4DA8-8ECF-02964884ABB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6.8417726088445523</c:v>
                </c:pt>
              </c:numCache>
            </c:numRef>
          </c:val>
          <c:extLst>
            <c:ext xmlns:c16="http://schemas.microsoft.com/office/drawing/2014/chart" uri="{C3380CC4-5D6E-409C-BE32-E72D297353CC}">
              <c16:uniqueId val="{00000000-4104-4E39-8935-84837DE9D9F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0.65778819884824813</c:v>
                </c:pt>
              </c:numCache>
            </c:numRef>
          </c:val>
          <c:extLst>
            <c:ext xmlns:c16="http://schemas.microsoft.com/office/drawing/2014/chart" uri="{C3380CC4-5D6E-409C-BE32-E72D297353CC}">
              <c16:uniqueId val="{00000001-4104-4E39-8935-84837DE9D9F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0.36246216242350293</c:v>
                </c:pt>
              </c:numCache>
            </c:numRef>
          </c:val>
          <c:extLst>
            <c:ext xmlns:c16="http://schemas.microsoft.com/office/drawing/2014/chart" uri="{C3380CC4-5D6E-409C-BE32-E72D297353CC}">
              <c16:uniqueId val="{00000002-4104-4E39-8935-84837DE9D9F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0.10105174092590907</c:v>
                </c:pt>
              </c:numCache>
            </c:numRef>
          </c:val>
          <c:extLst>
            <c:ext xmlns:c16="http://schemas.microsoft.com/office/drawing/2014/chart" uri="{C3380CC4-5D6E-409C-BE32-E72D297353CC}">
              <c16:uniqueId val="{00000003-4104-4E39-8935-84837DE9D9F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1.0549657830534311</c:v>
                </c:pt>
              </c:numCache>
            </c:numRef>
          </c:val>
          <c:extLst>
            <c:ext xmlns:c16="http://schemas.microsoft.com/office/drawing/2014/chart" uri="{C3380CC4-5D6E-409C-BE32-E72D297353CC}">
              <c16:uniqueId val="{00000004-4104-4E39-8935-84837DE9D9F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0.1010517409259073</c:v>
                </c:pt>
              </c:numCache>
            </c:numRef>
          </c:val>
          <c:extLst>
            <c:ext xmlns:c16="http://schemas.microsoft.com/office/drawing/2014/chart" uri="{C3380CC4-5D6E-409C-BE32-E72D297353CC}">
              <c16:uniqueId val="{00000005-4104-4E39-8935-84837DE9D9F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0.36246216242350293</c:v>
                </c:pt>
              </c:numCache>
            </c:numRef>
          </c:val>
          <c:extLst>
            <c:ext xmlns:c16="http://schemas.microsoft.com/office/drawing/2014/chart" uri="{C3380CC4-5D6E-409C-BE32-E72D297353CC}">
              <c16:uniqueId val="{00000006-4104-4E39-8935-84837DE9D9F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6.5152142431411875E-2</c:v>
                </c:pt>
              </c:numCache>
            </c:numRef>
          </c:val>
          <c:extLst>
            <c:ext xmlns:c16="http://schemas.microsoft.com/office/drawing/2014/chart" uri="{C3380CC4-5D6E-409C-BE32-E72D297353CC}">
              <c16:uniqueId val="{00000007-4104-4E39-8935-84837DE9D9F7}"/>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8.5930470568156849</c:v>
                </c:pt>
              </c:numCache>
            </c:numRef>
          </c:xVal>
          <c:yVal>
            <c:numLit>
              <c:formatCode>General</c:formatCode>
              <c:ptCount val="1"/>
              <c:pt idx="0">
                <c:v>1</c:v>
              </c:pt>
            </c:numLit>
          </c:yVal>
          <c:smooth val="0"/>
          <c:extLst>
            <c:ext xmlns:c16="http://schemas.microsoft.com/office/drawing/2014/chart" uri="{C3380CC4-5D6E-409C-BE32-E72D297353CC}">
              <c16:uniqueId val="{00000008-4104-4E39-8935-84837DE9D9F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104-4E39-8935-84837DE9D9F7}"/>
              </c:ext>
            </c:extLst>
          </c:dPt>
          <c:xVal>
            <c:numRef>
              <c:f>Sheet1!$B$12</c:f>
              <c:numCache>
                <c:formatCode>0.0</c:formatCode>
                <c:ptCount val="1"/>
                <c:pt idx="0">
                  <c:v>8.4905576025689271</c:v>
                </c:pt>
              </c:numCache>
            </c:numRef>
          </c:xVal>
          <c:yVal>
            <c:numLit>
              <c:formatCode>General</c:formatCode>
              <c:ptCount val="1"/>
              <c:pt idx="0">
                <c:v>1</c:v>
              </c:pt>
            </c:numLit>
          </c:yVal>
          <c:smooth val="0"/>
          <c:extLst>
            <c:ext xmlns:c16="http://schemas.microsoft.com/office/drawing/2014/chart" uri="{C3380CC4-5D6E-409C-BE32-E72D297353CC}">
              <c16:uniqueId val="{0000000A-4104-4E39-8935-84837DE9D9F7}"/>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 Thinking about your postnatal care, were you involved in decisions about your care?</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4104-4E39-8935-84837DE9D9F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 Thinking about your postnatal care, were you involved in decisions about your care?</c:v>
                  </c:pt>
                </c15:dlblRangeCache>
              </c15:datalabelsRange>
            </c:ext>
            <c:ext xmlns:c16="http://schemas.microsoft.com/office/drawing/2014/chart" uri="{C3380CC4-5D6E-409C-BE32-E72D297353CC}">
              <c16:uniqueId val="{0000000C-4104-4E39-8935-84837DE9D9F7}"/>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8.1440636360624445</c:v>
                </c:pt>
              </c:numCache>
            </c:numRef>
          </c:val>
          <c:extLst>
            <c:ext xmlns:c16="http://schemas.microsoft.com/office/drawing/2014/chart" uri="{C3380CC4-5D6E-409C-BE32-E72D297353CC}">
              <c16:uniqueId val="{00000000-3441-4B3A-BD05-FC88D816013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0.74774520592005089</c:v>
                </c:pt>
              </c:numCache>
            </c:numRef>
          </c:val>
          <c:extLst>
            <c:ext xmlns:c16="http://schemas.microsoft.com/office/drawing/2014/chart" uri="{C3380CC4-5D6E-409C-BE32-E72D297353CC}">
              <c16:uniqueId val="{00000001-3441-4B3A-BD05-FC88D816013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0.19337820687115226</c:v>
                </c:pt>
              </c:numCache>
            </c:numRef>
          </c:val>
          <c:extLst>
            <c:ext xmlns:c16="http://schemas.microsoft.com/office/drawing/2014/chart" uri="{C3380CC4-5D6E-409C-BE32-E72D297353CC}">
              <c16:uniqueId val="{00000002-3441-4B3A-BD05-FC88D816013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5.3912398278495033E-2</c:v>
                </c:pt>
              </c:numCache>
            </c:numRef>
          </c:val>
          <c:extLst>
            <c:ext xmlns:c16="http://schemas.microsoft.com/office/drawing/2014/chart" uri="{C3380CC4-5D6E-409C-BE32-E72D297353CC}">
              <c16:uniqueId val="{00000003-3441-4B3A-BD05-FC88D816013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0.56283775959745341</c:v>
                </c:pt>
              </c:numCache>
            </c:numRef>
          </c:val>
          <c:extLst>
            <c:ext xmlns:c16="http://schemas.microsoft.com/office/drawing/2014/chart" uri="{C3380CC4-5D6E-409C-BE32-E72D297353CC}">
              <c16:uniqueId val="{00000004-3441-4B3A-BD05-FC88D816013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5.3912398278495033E-2</c:v>
                </c:pt>
              </c:numCache>
            </c:numRef>
          </c:val>
          <c:extLst>
            <c:ext xmlns:c16="http://schemas.microsoft.com/office/drawing/2014/chart" uri="{C3380CC4-5D6E-409C-BE32-E72D297353CC}">
              <c16:uniqueId val="{00000005-3441-4B3A-BD05-FC88D816013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0.18871952840073369</c:v>
                </c:pt>
              </c:numCache>
            </c:numRef>
          </c:val>
          <c:extLst>
            <c:ext xmlns:c16="http://schemas.microsoft.com/office/drawing/2014/chart" uri="{C3380CC4-5D6E-409C-BE32-E72D297353CC}">
              <c16:uniqueId val="{00000006-3441-4B3A-BD05-FC88D816013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441-4B3A-BD05-FC88D816013A}"/>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9.8493632457336417</c:v>
                </c:pt>
              </c:numCache>
            </c:numRef>
          </c:xVal>
          <c:yVal>
            <c:numLit>
              <c:formatCode>General</c:formatCode>
              <c:ptCount val="1"/>
              <c:pt idx="0">
                <c:v>1</c:v>
              </c:pt>
            </c:numLit>
          </c:yVal>
          <c:smooth val="0"/>
          <c:extLst>
            <c:ext xmlns:c16="http://schemas.microsoft.com/office/drawing/2014/chart" uri="{C3380CC4-5D6E-409C-BE32-E72D297353CC}">
              <c16:uniqueId val="{00000008-3441-4B3A-BD05-FC88D816013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441-4B3A-BD05-FC88D816013A}"/>
              </c:ext>
            </c:extLst>
          </c:dPt>
          <c:xVal>
            <c:numRef>
              <c:f>Sheet1!$B$12</c:f>
              <c:numCache>
                <c:formatCode>0.0</c:formatCode>
                <c:ptCount val="1"/>
                <c:pt idx="0">
                  <c:v>9.4205183269308694</c:v>
                </c:pt>
              </c:numCache>
            </c:numRef>
          </c:xVal>
          <c:yVal>
            <c:numLit>
              <c:formatCode>General</c:formatCode>
              <c:ptCount val="1"/>
              <c:pt idx="0">
                <c:v>1</c:v>
              </c:pt>
            </c:numLit>
          </c:yVal>
          <c:smooth val="0"/>
          <c:extLst>
            <c:ext xmlns:c16="http://schemas.microsoft.com/office/drawing/2014/chart" uri="{C3380CC4-5D6E-409C-BE32-E72D297353CC}">
              <c16:uniqueId val="{0000000A-3441-4B3A-BD05-FC88D816013A}"/>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G10. Did a midwife ask you about your mental health?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441-4B3A-BD05-FC88D816013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G10. Did a midwife ask you about your mental health?</c:v>
                  </c:pt>
                </c15:dlblRangeCache>
              </c15:datalabelsRange>
            </c:ext>
            <c:ext xmlns:c16="http://schemas.microsoft.com/office/drawing/2014/chart" uri="{C3380CC4-5D6E-409C-BE32-E72D297353CC}">
              <c16:uniqueId val="{0000000C-3441-4B3A-BD05-FC88D816013A}"/>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7.1804320919326843</c:v>
                </c:pt>
              </c:numCache>
            </c:numRef>
          </c:val>
          <c:extLst>
            <c:ext xmlns:c16="http://schemas.microsoft.com/office/drawing/2014/chart" uri="{C3380CC4-5D6E-409C-BE32-E72D297353CC}">
              <c16:uniqueId val="{00000000-A81C-4F3B-9D4E-BC0DD5C864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2.3595951478665E-2</c:v>
                </c:pt>
              </c:numCache>
            </c:numRef>
          </c:val>
          <c:extLst>
            <c:ext xmlns:c16="http://schemas.microsoft.com/office/drawing/2014/chart" uri="{C3380CC4-5D6E-409C-BE32-E72D297353CC}">
              <c16:uniqueId val="{00000001-A81C-4F3B-9D4E-BC0DD5C864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0.40656842204640764</c:v>
                </c:pt>
              </c:numCache>
            </c:numRef>
          </c:val>
          <c:extLst>
            <c:ext xmlns:c16="http://schemas.microsoft.com/office/drawing/2014/chart" uri="{C3380CC4-5D6E-409C-BE32-E72D297353CC}">
              <c16:uniqueId val="{00000002-A81C-4F3B-9D4E-BC0DD5C864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0.1133482363471785</c:v>
                </c:pt>
              </c:numCache>
            </c:numRef>
          </c:val>
          <c:extLst>
            <c:ext xmlns:c16="http://schemas.microsoft.com/office/drawing/2014/chart" uri="{C3380CC4-5D6E-409C-BE32-E72D297353CC}">
              <c16:uniqueId val="{00000003-A81C-4F3B-9D4E-BC0DD5C864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1.1833394439330114</c:v>
                </c:pt>
              </c:numCache>
            </c:numRef>
          </c:val>
          <c:extLst>
            <c:ext xmlns:c16="http://schemas.microsoft.com/office/drawing/2014/chart" uri="{C3380CC4-5D6E-409C-BE32-E72D297353CC}">
              <c16:uniqueId val="{00000004-A81C-4F3B-9D4E-BC0DD5C864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0.1133482363471785</c:v>
                </c:pt>
              </c:numCache>
            </c:numRef>
          </c:val>
          <c:extLst>
            <c:ext xmlns:c16="http://schemas.microsoft.com/office/drawing/2014/chart" uri="{C3380CC4-5D6E-409C-BE32-E72D297353CC}">
              <c16:uniqueId val="{00000005-A81C-4F3B-9D4E-BC0DD5C864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0.25670491172931875</c:v>
                </c:pt>
              </c:numCache>
            </c:numRef>
          </c:val>
          <c:extLst>
            <c:ext xmlns:c16="http://schemas.microsoft.com/office/drawing/2014/chart" uri="{C3380CC4-5D6E-409C-BE32-E72D297353CC}">
              <c16:uniqueId val="{00000006-A81C-4F3B-9D4E-BC0DD5C864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A81C-4F3B-9D4E-BC0DD5C864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8.658658696529459</c:v>
                </c:pt>
              </c:numCache>
            </c:numRef>
          </c:xVal>
          <c:yVal>
            <c:numLit>
              <c:formatCode>General</c:formatCode>
              <c:ptCount val="1"/>
              <c:pt idx="0">
                <c:v>1</c:v>
              </c:pt>
            </c:numLit>
          </c:yVal>
          <c:smooth val="0"/>
          <c:extLst>
            <c:ext xmlns:c16="http://schemas.microsoft.com/office/drawing/2014/chart" uri="{C3380CC4-5D6E-409C-BE32-E72D297353CC}">
              <c16:uniqueId val="{00000008-A81C-4F3B-9D4E-BC0DD5C864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81C-4F3B-9D4E-BC0DD5C86444}"/>
              </c:ext>
            </c:extLst>
          </c:dPt>
          <c:xVal>
            <c:numRef>
              <c:f>Sheet1!$B$12</c:f>
              <c:numCache>
                <c:formatCode>0.0</c:formatCode>
                <c:ptCount val="1"/>
                <c:pt idx="0">
                  <c:v>8.3156144237714411</c:v>
                </c:pt>
              </c:numCache>
            </c:numRef>
          </c:xVal>
          <c:yVal>
            <c:numLit>
              <c:formatCode>General</c:formatCode>
              <c:ptCount val="1"/>
              <c:pt idx="0">
                <c:v>1</c:v>
              </c:pt>
            </c:numLit>
          </c:yVal>
          <c:smooth val="0"/>
          <c:extLst>
            <c:ext xmlns:c16="http://schemas.microsoft.com/office/drawing/2014/chart" uri="{C3380CC4-5D6E-409C-BE32-E72D297353CC}">
              <c16:uniqueId val="{0000000A-A81C-4F3B-9D4E-BC0DD5C864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G8. Did you have confidence and trust in the midwife or midwifery team you saw or spoke to after going home?</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A81C-4F3B-9D4E-BC0DD5C864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G8. Did you have confidence and trust in the midwife or midwifery team you saw or spoke to after going home?</c:v>
                  </c:pt>
                </c15:dlblRangeCache>
              </c15:datalabelsRange>
            </c:ext>
            <c:ext xmlns:c16="http://schemas.microsoft.com/office/drawing/2014/chart" uri="{C3380CC4-5D6E-409C-BE32-E72D297353CC}">
              <c16:uniqueId val="{0000000C-A81C-4F3B-9D4E-BC0DD5C864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7.491080145774629</c:v>
                </c:pt>
              </c:numCache>
            </c:numRef>
          </c:val>
          <c:extLst>
            <c:ext xmlns:c16="http://schemas.microsoft.com/office/drawing/2014/chart" uri="{C3380CC4-5D6E-409C-BE32-E72D297353CC}">
              <c16:uniqueId val="{00000000-7F3C-4D52-9ADD-745CADD6810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F3C-4D52-9ADD-745CADD6810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0.28980221466978673</c:v>
                </c:pt>
              </c:numCache>
            </c:numRef>
          </c:val>
          <c:extLst>
            <c:ext xmlns:c16="http://schemas.microsoft.com/office/drawing/2014/chart" uri="{C3380CC4-5D6E-409C-BE32-E72D297353CC}">
              <c16:uniqueId val="{00000002-7F3C-4D52-9ADD-745CADD6810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0.11364078739608008</c:v>
                </c:pt>
              </c:numCache>
            </c:numRef>
          </c:val>
          <c:extLst>
            <c:ext xmlns:c16="http://schemas.microsoft.com/office/drawing/2014/chart" uri="{C3380CC4-5D6E-409C-BE32-E72D297353CC}">
              <c16:uniqueId val="{00000003-7F3C-4D52-9ADD-745CADD6810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1.1863936352172049</c:v>
                </c:pt>
              </c:numCache>
            </c:numRef>
          </c:val>
          <c:extLst>
            <c:ext xmlns:c16="http://schemas.microsoft.com/office/drawing/2014/chart" uri="{C3380CC4-5D6E-409C-BE32-E72D297353CC}">
              <c16:uniqueId val="{00000004-7F3C-4D52-9ADD-745CADD6810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0.11364078739608097</c:v>
                </c:pt>
              </c:numCache>
            </c:numRef>
          </c:val>
          <c:extLst>
            <c:ext xmlns:c16="http://schemas.microsoft.com/office/drawing/2014/chart" uri="{C3380CC4-5D6E-409C-BE32-E72D297353CC}">
              <c16:uniqueId val="{00000005-7F3C-4D52-9ADD-745CADD6810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0.17170132747649447</c:v>
                </c:pt>
              </c:numCache>
            </c:numRef>
          </c:val>
          <c:extLst>
            <c:ext xmlns:c16="http://schemas.microsoft.com/office/drawing/2014/chart" uri="{C3380CC4-5D6E-409C-BE32-E72D297353CC}">
              <c16:uniqueId val="{00000006-7F3C-4D52-9ADD-745CADD6810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F3C-4D52-9ADD-745CADD68106}"/>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8.6421910370764525</c:v>
                </c:pt>
              </c:numCache>
            </c:numRef>
          </c:xVal>
          <c:yVal>
            <c:numLit>
              <c:formatCode>General</c:formatCode>
              <c:ptCount val="1"/>
              <c:pt idx="0">
                <c:v>1</c:v>
              </c:pt>
            </c:numLit>
          </c:yVal>
          <c:smooth val="0"/>
          <c:extLst>
            <c:ext xmlns:c16="http://schemas.microsoft.com/office/drawing/2014/chart" uri="{C3380CC4-5D6E-409C-BE32-E72D297353CC}">
              <c16:uniqueId val="{00000008-7F3C-4D52-9ADD-745CADD6810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F3C-4D52-9ADD-745CADD68106}"/>
              </c:ext>
            </c:extLst>
          </c:dPt>
          <c:xVal>
            <c:numRef>
              <c:f>Sheet1!$B$12</c:f>
              <c:numCache>
                <c:formatCode>0.0</c:formatCode>
                <c:ptCount val="1"/>
                <c:pt idx="0">
                  <c:v>8.4877199654490987</c:v>
                </c:pt>
              </c:numCache>
            </c:numRef>
          </c:xVal>
          <c:yVal>
            <c:numLit>
              <c:formatCode>General</c:formatCode>
              <c:ptCount val="1"/>
              <c:pt idx="0">
                <c:v>1</c:v>
              </c:pt>
            </c:numLit>
          </c:yVal>
          <c:smooth val="0"/>
          <c:extLst>
            <c:ext xmlns:c16="http://schemas.microsoft.com/office/drawing/2014/chart" uri="{C3380CC4-5D6E-409C-BE32-E72D297353CC}">
              <c16:uniqueId val="{0000000A-7F3C-4D52-9ADD-745CADD68106}"/>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G7. Did the midwife or midwifery team that you saw or spoke to take your personal circumstances into account when giving you advice?</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7F3C-4D52-9ADD-745CADD6810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G7. Did the midwife or midwifery team that you saw or spoke to take your personal circumstances into account when giving you advice?</c:v>
                  </c:pt>
                </c15:dlblRangeCache>
              </c15:datalabelsRange>
            </c:ext>
            <c:ext xmlns:c16="http://schemas.microsoft.com/office/drawing/2014/chart" uri="{C3380CC4-5D6E-409C-BE32-E72D297353CC}">
              <c16:uniqueId val="{0000000C-7F3C-4D52-9ADD-745CADD68106}"/>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7.8362388605926574</c:v>
                </c:pt>
              </c:numCache>
            </c:numRef>
          </c:val>
          <c:extLst>
            <c:ext xmlns:c16="http://schemas.microsoft.com/office/drawing/2014/chart" uri="{C3380CC4-5D6E-409C-BE32-E72D297353CC}">
              <c16:uniqueId val="{00000000-8970-4709-9F89-CF05B17B77B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8.3620789662672834E-3</c:v>
                </c:pt>
              </c:numCache>
            </c:numRef>
          </c:val>
          <c:extLst>
            <c:ext xmlns:c16="http://schemas.microsoft.com/office/drawing/2014/chart" uri="{C3380CC4-5D6E-409C-BE32-E72D297353CC}">
              <c16:uniqueId val="{00000001-8970-4709-9F89-CF05B17B77B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0.3137022745613578</c:v>
                </c:pt>
              </c:numCache>
            </c:numRef>
          </c:val>
          <c:extLst>
            <c:ext xmlns:c16="http://schemas.microsoft.com/office/drawing/2014/chart" uri="{C3380CC4-5D6E-409C-BE32-E72D297353CC}">
              <c16:uniqueId val="{00000002-8970-4709-9F89-CF05B17B77B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8.7457848744508127E-2</c:v>
                </c:pt>
              </c:numCache>
            </c:numRef>
          </c:val>
          <c:extLst>
            <c:ext xmlns:c16="http://schemas.microsoft.com/office/drawing/2014/chart" uri="{C3380CC4-5D6E-409C-BE32-E72D297353CC}">
              <c16:uniqueId val="{00000003-8970-4709-9F89-CF05B17B77B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0.91304748477879727</c:v>
                </c:pt>
              </c:numCache>
            </c:numRef>
          </c:val>
          <c:extLst>
            <c:ext xmlns:c16="http://schemas.microsoft.com/office/drawing/2014/chart" uri="{C3380CC4-5D6E-409C-BE32-E72D297353CC}">
              <c16:uniqueId val="{00000004-8970-4709-9F89-CF05B17B77B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8.7457848744508127E-2</c:v>
                </c:pt>
              </c:numCache>
            </c:numRef>
          </c:val>
          <c:extLst>
            <c:ext xmlns:c16="http://schemas.microsoft.com/office/drawing/2014/chart" uri="{C3380CC4-5D6E-409C-BE32-E72D297353CC}">
              <c16:uniqueId val="{00000005-8970-4709-9F89-CF05B17B77B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0.24555986884182168</c:v>
                </c:pt>
              </c:numCache>
            </c:numRef>
          </c:val>
          <c:extLst>
            <c:ext xmlns:c16="http://schemas.microsoft.com/office/drawing/2014/chart" uri="{C3380CC4-5D6E-409C-BE32-E72D297353CC}">
              <c16:uniqueId val="{00000006-8970-4709-9F89-CF05B17B77B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970-4709-9F89-CF05B17B77B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8.9958221636112068</c:v>
                </c:pt>
              </c:numCache>
            </c:numRef>
          </c:xVal>
          <c:yVal>
            <c:numLit>
              <c:formatCode>General</c:formatCode>
              <c:ptCount val="1"/>
              <c:pt idx="0">
                <c:v>1</c:v>
              </c:pt>
            </c:numLit>
          </c:yVal>
          <c:smooth val="0"/>
          <c:extLst>
            <c:ext xmlns:c16="http://schemas.microsoft.com/office/drawing/2014/chart" uri="{C3380CC4-5D6E-409C-BE32-E72D297353CC}">
              <c16:uniqueId val="{00000008-8970-4709-9F89-CF05B17B77B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970-4709-9F89-CF05B17B77B5}"/>
              </c:ext>
            </c:extLst>
          </c:dPt>
          <c:xVal>
            <c:numRef>
              <c:f>Sheet1!$B$12</c:f>
              <c:numCache>
                <c:formatCode>0.0</c:formatCode>
                <c:ptCount val="1"/>
                <c:pt idx="0">
                  <c:v>8.7022848052541892</c:v>
                </c:pt>
              </c:numCache>
            </c:numRef>
          </c:xVal>
          <c:yVal>
            <c:numLit>
              <c:formatCode>General</c:formatCode>
              <c:ptCount val="1"/>
              <c:pt idx="0">
                <c:v>1</c:v>
              </c:pt>
            </c:numLit>
          </c:yVal>
          <c:smooth val="0"/>
          <c:extLst>
            <c:ext xmlns:c16="http://schemas.microsoft.com/office/drawing/2014/chart" uri="{C3380CC4-5D6E-409C-BE32-E72D297353CC}">
              <c16:uniqueId val="{0000000A-8970-4709-9F89-CF05B17B77B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G6. Did you feel that the midwife or midwifery team that you saw or spoke to always listened to you?</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8970-4709-9F89-CF05B17B77B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G6. Did you feel that the midwife or midwifery team that you saw or spoke to always listened to you?</c:v>
                  </c:pt>
                </c15:dlblRangeCache>
              </c15:datalabelsRange>
            </c:ext>
            <c:ext xmlns:c16="http://schemas.microsoft.com/office/drawing/2014/chart" uri="{C3380CC4-5D6E-409C-BE32-E72D297353CC}">
              <c16:uniqueId val="{0000000C-8970-4709-9F89-CF05B17B77B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5.728638306191649</c:v>
                </c:pt>
              </c:numCache>
            </c:numRef>
          </c:val>
          <c:extLst>
            <c:ext xmlns:c16="http://schemas.microsoft.com/office/drawing/2014/chart" uri="{C3380CC4-5D6E-409C-BE32-E72D297353CC}">
              <c16:uniqueId val="{00000000-3B90-457C-81A2-1AB730061B9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8.9292623602868382E-2</c:v>
                </c:pt>
              </c:numCache>
            </c:numRef>
          </c:val>
          <c:extLst>
            <c:ext xmlns:c16="http://schemas.microsoft.com/office/drawing/2014/chart" uri="{C3380CC4-5D6E-409C-BE32-E72D297353CC}">
              <c16:uniqueId val="{00000001-3B90-457C-81A2-1AB730061B9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0.48350370478797799</c:v>
                </c:pt>
              </c:numCache>
            </c:numRef>
          </c:val>
          <c:extLst>
            <c:ext xmlns:c16="http://schemas.microsoft.com/office/drawing/2014/chart" uri="{C3380CC4-5D6E-409C-BE32-E72D297353CC}">
              <c16:uniqueId val="{00000002-3B90-457C-81A2-1AB730061B9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0.1347972179668897</c:v>
                </c:pt>
              </c:numCache>
            </c:numRef>
          </c:val>
          <c:extLst>
            <c:ext xmlns:c16="http://schemas.microsoft.com/office/drawing/2014/chart" uri="{C3380CC4-5D6E-409C-BE32-E72D297353CC}">
              <c16:uniqueId val="{00000003-3B90-457C-81A2-1AB730061B9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1.407263757188824</c:v>
                </c:pt>
              </c:numCache>
            </c:numRef>
          </c:val>
          <c:extLst>
            <c:ext xmlns:c16="http://schemas.microsoft.com/office/drawing/2014/chart" uri="{C3380CC4-5D6E-409C-BE32-E72D297353CC}">
              <c16:uniqueId val="{00000004-3B90-457C-81A2-1AB730061B9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0.1347972179668897</c:v>
                </c:pt>
              </c:numCache>
            </c:numRef>
          </c:val>
          <c:extLst>
            <c:ext xmlns:c16="http://schemas.microsoft.com/office/drawing/2014/chart" uri="{C3380CC4-5D6E-409C-BE32-E72D297353CC}">
              <c16:uniqueId val="{00000005-3B90-457C-81A2-1AB730061B9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0.48350370478797799</c:v>
                </c:pt>
              </c:numCache>
            </c:numRef>
          </c:val>
          <c:extLst>
            <c:ext xmlns:c16="http://schemas.microsoft.com/office/drawing/2014/chart" uri="{C3380CC4-5D6E-409C-BE32-E72D297353CC}">
              <c16:uniqueId val="{00000006-3B90-457C-81A2-1AB730061B9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0.14706205683426177</c:v>
                </c:pt>
              </c:numCache>
            </c:numRef>
          </c:val>
          <c:extLst>
            <c:ext xmlns:c16="http://schemas.microsoft.com/office/drawing/2014/chart" uri="{C3380CC4-5D6E-409C-BE32-E72D297353CC}">
              <c16:uniqueId val="{00000007-3B90-457C-81A2-1AB730061B9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7.4395667648306194</c:v>
                </c:pt>
              </c:numCache>
            </c:numRef>
          </c:xVal>
          <c:yVal>
            <c:numLit>
              <c:formatCode>General</c:formatCode>
              <c:ptCount val="1"/>
              <c:pt idx="0">
                <c:v>1</c:v>
              </c:pt>
            </c:numLit>
          </c:yVal>
          <c:smooth val="0"/>
          <c:extLst>
            <c:ext xmlns:c16="http://schemas.microsoft.com/office/drawing/2014/chart" uri="{C3380CC4-5D6E-409C-BE32-E72D297353CC}">
              <c16:uniqueId val="{00000008-3B90-457C-81A2-1AB730061B9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B90-457C-81A2-1AB730061B90}"/>
              </c:ext>
            </c:extLst>
          </c:dPt>
          <c:xVal>
            <c:numRef>
              <c:f>Sheet1!$B$12</c:f>
              <c:numCache>
                <c:formatCode>0.0</c:formatCode>
                <c:ptCount val="1"/>
                <c:pt idx="0">
                  <c:v>7.1398637311437971</c:v>
                </c:pt>
              </c:numCache>
            </c:numRef>
          </c:xVal>
          <c:yVal>
            <c:numLit>
              <c:formatCode>General</c:formatCode>
              <c:ptCount val="1"/>
              <c:pt idx="0">
                <c:v>1</c:v>
              </c:pt>
            </c:numLit>
          </c:yVal>
          <c:smooth val="0"/>
          <c:extLst>
            <c:ext xmlns:c16="http://schemas.microsoft.com/office/drawing/2014/chart" uri="{C3380CC4-5D6E-409C-BE32-E72D297353CC}">
              <c16:uniqueId val="{0000000A-3B90-457C-81A2-1AB730061B90}"/>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G14. In the four weeks after the birth of your baby, did you receive help and advice from a midwife about feeding your baby?</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3B90-457C-81A2-1AB730061B9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G14. In the four weeks after the birth of your baby, did you receive help and advice from a midwife about feeding your baby?</c:v>
                  </c:pt>
                </c15:dlblRangeCache>
              </c15:datalabelsRange>
            </c:ext>
            <c:ext xmlns:c16="http://schemas.microsoft.com/office/drawing/2014/chart" uri="{C3380CC4-5D6E-409C-BE32-E72D297353CC}">
              <c16:uniqueId val="{0000000C-3B90-457C-81A2-1AB730061B9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5.2354779980590314</c:v>
                </c:pt>
              </c:numCache>
            </c:numRef>
          </c:val>
          <c:extLst>
            <c:ext xmlns:c16="http://schemas.microsoft.com/office/drawing/2014/chart" uri="{C3380CC4-5D6E-409C-BE32-E72D297353CC}">
              <c16:uniqueId val="{00000000-E5B5-4F48-A956-444488F932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0.27101285516841855</c:v>
                </c:pt>
              </c:numCache>
            </c:numRef>
          </c:val>
          <c:extLst>
            <c:ext xmlns:c16="http://schemas.microsoft.com/office/drawing/2014/chart" uri="{C3380CC4-5D6E-409C-BE32-E72D297353CC}">
              <c16:uniqueId val="{00000001-E5B5-4F48-A956-444488F932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0.49442534046280251</c:v>
                </c:pt>
              </c:numCache>
            </c:numRef>
          </c:val>
          <c:extLst>
            <c:ext xmlns:c16="http://schemas.microsoft.com/office/drawing/2014/chart" uri="{C3380CC4-5D6E-409C-BE32-E72D297353CC}">
              <c16:uniqueId val="{00000002-E5B5-4F48-A956-444488F932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0.13784208833713762</c:v>
                </c:pt>
              </c:numCache>
            </c:numRef>
          </c:val>
          <c:extLst>
            <c:ext xmlns:c16="http://schemas.microsoft.com/office/drawing/2014/chart" uri="{C3380CC4-5D6E-409C-BE32-E72D297353CC}">
              <c16:uniqueId val="{00000003-E5B5-4F48-A956-444488F932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1.4390517701909964</c:v>
                </c:pt>
              </c:numCache>
            </c:numRef>
          </c:val>
          <c:extLst>
            <c:ext xmlns:c16="http://schemas.microsoft.com/office/drawing/2014/chart" uri="{C3380CC4-5D6E-409C-BE32-E72D297353CC}">
              <c16:uniqueId val="{00000004-E5B5-4F48-A956-444488F932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0.13784208833713851</c:v>
                </c:pt>
              </c:numCache>
            </c:numRef>
          </c:val>
          <c:extLst>
            <c:ext xmlns:c16="http://schemas.microsoft.com/office/drawing/2014/chart" uri="{C3380CC4-5D6E-409C-BE32-E72D297353CC}">
              <c16:uniqueId val="{00000005-E5B5-4F48-A956-444488F932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0.29532574652718679</c:v>
                </c:pt>
              </c:numCache>
            </c:numRef>
          </c:val>
          <c:extLst>
            <c:ext xmlns:c16="http://schemas.microsoft.com/office/drawing/2014/chart" uri="{C3380CC4-5D6E-409C-BE32-E72D297353CC}">
              <c16:uniqueId val="{00000006-E5B5-4F48-A956-444488F932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B5-4F48-A956-444488F93244}"/>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7.4247346473510794</c:v>
                </c:pt>
              </c:numCache>
            </c:numRef>
          </c:xVal>
          <c:yVal>
            <c:numLit>
              <c:formatCode>General</c:formatCode>
              <c:ptCount val="1"/>
              <c:pt idx="0">
                <c:v>1</c:v>
              </c:pt>
            </c:numLit>
          </c:yVal>
          <c:smooth val="0"/>
          <c:extLst>
            <c:ext xmlns:c16="http://schemas.microsoft.com/office/drawing/2014/chart" uri="{C3380CC4-5D6E-409C-BE32-E72D297353CC}">
              <c16:uniqueId val="{00000008-E5B5-4F48-A956-444488F932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B5-4F48-A956-444488F93244}"/>
              </c:ext>
            </c:extLst>
          </c:dPt>
          <c:xVal>
            <c:numRef>
              <c:f>Sheet1!$B$12</c:f>
              <c:numCache>
                <c:formatCode>0.0</c:formatCode>
                <c:ptCount val="1"/>
                <c:pt idx="0">
                  <c:v>6.8582841671228882</c:v>
                </c:pt>
              </c:numCache>
            </c:numRef>
          </c:xVal>
          <c:yVal>
            <c:numLit>
              <c:formatCode>General</c:formatCode>
              <c:ptCount val="1"/>
              <c:pt idx="0">
                <c:v>1</c:v>
              </c:pt>
            </c:numLit>
          </c:yVal>
          <c:smooth val="0"/>
          <c:extLst>
            <c:ext xmlns:c16="http://schemas.microsoft.com/office/drawing/2014/chart" uri="{C3380CC4-5D6E-409C-BE32-E72D297353CC}">
              <c16:uniqueId val="{0000000A-E5B5-4F48-A956-444488F93244}"/>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G13. Were you given information about your own physical recovery after the birth?</a:t>
                    </a:r>
                    <a:endParaRPr lang="en-US" b="0"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B5-4F48-A956-444488F9324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G13. Were you given information about your own physical recovery after the birth?</c:v>
                  </c:pt>
                </c15:dlblRangeCache>
              </c15:datalabelsRange>
            </c:ext>
            <c:ext xmlns:c16="http://schemas.microsoft.com/office/drawing/2014/chart" uri="{C3380CC4-5D6E-409C-BE32-E72D297353CC}">
              <c16:uniqueId val="{0000000C-E5B5-4F48-A956-444488F93244}"/>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4697710200018"/>
          <c:y val="9.8775510204081683E-3"/>
          <c:w val="0.86604556973481761"/>
          <c:h val="0.85347213086241924"/>
        </c:manualLayout>
      </c:layout>
      <c:doughnutChart>
        <c:varyColors val="1"/>
        <c:ser>
          <c:idx val="0"/>
          <c:order val="0"/>
          <c:spPr>
            <a:solidFill>
              <a:srgbClr val="6D276A"/>
            </a:solidFill>
            <a:ln>
              <a:noFill/>
            </a:ln>
          </c:spPr>
          <c:dPt>
            <c:idx val="0"/>
            <c:bubble3D val="0"/>
            <c:extLst>
              <c:ext xmlns:c16="http://schemas.microsoft.com/office/drawing/2014/chart" uri="{C3380CC4-5D6E-409C-BE32-E72D297353CC}">
                <c16:uniqueId val="{00000000-BDC8-4672-91E3-5327CA1B557E}"/>
              </c:ext>
            </c:extLst>
          </c:dPt>
          <c:dPt>
            <c:idx val="1"/>
            <c:bubble3D val="0"/>
            <c:spPr>
              <a:solidFill>
                <a:srgbClr val="F2F2F2"/>
              </a:solidFill>
              <a:ln>
                <a:noFill/>
              </a:ln>
            </c:spPr>
            <c:extLst>
              <c:ext xmlns:c16="http://schemas.microsoft.com/office/drawing/2014/chart" uri="{C3380CC4-5D6E-409C-BE32-E72D297353CC}">
                <c16:uniqueId val="{00000002-BDC8-4672-91E3-5327CA1B557E}"/>
              </c:ext>
            </c:extLst>
          </c:dPt>
          <c:cat>
            <c:strRef>
              <c:f>'for chart'!$A$2:$A$3</c:f>
              <c:strCache>
                <c:ptCount val="2"/>
                <c:pt idx="0">
                  <c:v>h4_1</c:v>
                </c:pt>
                <c:pt idx="1">
                  <c:v>other</c:v>
                </c:pt>
              </c:strCache>
            </c:strRef>
          </c:cat>
          <c:val>
            <c:numRef>
              <c:f>'for chart'!$B$2:$B$3</c:f>
              <c:numCache>
                <c:formatCode>General</c:formatCode>
                <c:ptCount val="2"/>
                <c:pt idx="0" formatCode="0%">
                  <c:v>0.91803278688524581</c:v>
                </c:pt>
                <c:pt idx="1">
                  <c:v>7.3770491803278687E-2</c:v>
                </c:pt>
              </c:numCache>
            </c:numRef>
          </c:val>
          <c:extLst>
            <c:ext xmlns:c16="http://schemas.microsoft.com/office/drawing/2014/chart" uri="{C3380CC4-5D6E-409C-BE32-E72D297353CC}">
              <c16:uniqueId val="{00000003-BDC8-4672-91E3-5327CA1B557E}"/>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6.3353384268897246</c:v>
                </c:pt>
              </c:numCache>
            </c:numRef>
          </c:val>
          <c:extLst>
            <c:ext xmlns:c16="http://schemas.microsoft.com/office/drawing/2014/chart" uri="{C3380CC4-5D6E-409C-BE32-E72D297353CC}">
              <c16:uniqueId val="{00000000-E5FB-4F79-BBD7-274911462F1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0.95025250978942033</c:v>
                </c:pt>
              </c:numCache>
            </c:numRef>
          </c:val>
          <c:extLst>
            <c:ext xmlns:c16="http://schemas.microsoft.com/office/drawing/2014/chart" uri="{C3380CC4-5D6E-409C-BE32-E72D297353CC}">
              <c16:uniqueId val="{00000001-E5FB-4F79-BBD7-274911462F1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0.39535217955677471</c:v>
                </c:pt>
              </c:numCache>
            </c:numRef>
          </c:val>
          <c:extLst>
            <c:ext xmlns:c16="http://schemas.microsoft.com/office/drawing/2014/chart" uri="{C3380CC4-5D6E-409C-BE32-E72D297353CC}">
              <c16:uniqueId val="{00000002-E5FB-4F79-BBD7-274911462F1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0.11022123179959653</c:v>
                </c:pt>
              </c:numCache>
            </c:numRef>
          </c:val>
          <c:extLst>
            <c:ext xmlns:c16="http://schemas.microsoft.com/office/drawing/2014/chart" uri="{C3380CC4-5D6E-409C-BE32-E72D297353CC}">
              <c16:uniqueId val="{00000003-E5FB-4F79-BBD7-274911462F1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1.1506939618173737</c:v>
                </c:pt>
              </c:numCache>
            </c:numRef>
          </c:val>
          <c:extLst>
            <c:ext xmlns:c16="http://schemas.microsoft.com/office/drawing/2014/chart" uri="{C3380CC4-5D6E-409C-BE32-E72D297353CC}">
              <c16:uniqueId val="{00000004-E5FB-4F79-BBD7-274911462F1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0.11022123179959564</c:v>
                </c:pt>
              </c:numCache>
            </c:numRef>
          </c:val>
          <c:extLst>
            <c:ext xmlns:c16="http://schemas.microsoft.com/office/drawing/2014/chart" uri="{C3380CC4-5D6E-409C-BE32-E72D297353CC}">
              <c16:uniqueId val="{00000005-E5FB-4F79-BBD7-274911462F1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0.29718605495201267</c:v>
                </c:pt>
              </c:numCache>
            </c:numRef>
          </c:val>
          <c:extLst>
            <c:ext xmlns:c16="http://schemas.microsoft.com/office/drawing/2014/chart" uri="{C3380CC4-5D6E-409C-BE32-E72D297353CC}">
              <c16:uniqueId val="{00000006-E5FB-4F79-BBD7-274911462F1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E5FB-4F79-BBD7-274911462F1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8.9570088720670302</c:v>
                </c:pt>
              </c:numCache>
            </c:numRef>
          </c:xVal>
          <c:yVal>
            <c:numLit>
              <c:formatCode>General</c:formatCode>
              <c:ptCount val="1"/>
              <c:pt idx="0">
                <c:v>1</c:v>
              </c:pt>
            </c:numLit>
          </c:yVal>
          <c:smooth val="0"/>
          <c:extLst>
            <c:ext xmlns:c16="http://schemas.microsoft.com/office/drawing/2014/chart" uri="{C3380CC4-5D6E-409C-BE32-E72D297353CC}">
              <c16:uniqueId val="{00000008-E5FB-4F79-BBD7-274911462F1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FB-4F79-BBD7-274911462F1B}"/>
              </c:ext>
            </c:extLst>
          </c:dPt>
          <c:xVal>
            <c:numRef>
              <c:f>Sheet1!$B$12</c:f>
              <c:numCache>
                <c:formatCode>0.0</c:formatCode>
                <c:ptCount val="1"/>
                <c:pt idx="0">
                  <c:v>8.3665113289442026</c:v>
                </c:pt>
              </c:numCache>
            </c:numRef>
          </c:xVal>
          <c:yVal>
            <c:numLit>
              <c:formatCode>General</c:formatCode>
              <c:ptCount val="1"/>
              <c:pt idx="0">
                <c:v>1</c:v>
              </c:pt>
            </c:numLit>
          </c:yVal>
          <c:smooth val="0"/>
          <c:extLst>
            <c:ext xmlns:c16="http://schemas.microsoft.com/office/drawing/2014/chart" uri="{C3380CC4-5D6E-409C-BE32-E72D297353CC}">
              <c16:uniqueId val="{0000000A-E5FB-4F79-BBD7-274911462F1B}"/>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G12. Were you told who you could contact if you needed advice about any changes you might experience to your mental health after the birth?</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FB-4F79-BBD7-274911462F1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G12. Were you told who you could contact if you needed advice about any changes you might experience to your mental health after the birth?</c:v>
                  </c:pt>
                </c15:dlblRangeCache>
              </c15:datalabelsRange>
            </c:ext>
            <c:ext xmlns:c16="http://schemas.microsoft.com/office/drawing/2014/chart" uri="{C3380CC4-5D6E-409C-BE32-E72D297353CC}">
              <c16:uniqueId val="{0000000C-E5FB-4F79-BBD7-274911462F1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5.7672584133436446</c:v>
                </c:pt>
              </c:numCache>
            </c:numRef>
          </c:val>
          <c:extLst>
            <c:ext xmlns:c16="http://schemas.microsoft.com/office/drawing/2014/chart" uri="{C3380CC4-5D6E-409C-BE32-E72D297353CC}">
              <c16:uniqueId val="{00000000-DC02-47AB-88FE-74C4CC5450A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0.48727884213686234</c:v>
                </c:pt>
              </c:numCache>
            </c:numRef>
          </c:val>
          <c:extLst>
            <c:ext xmlns:c16="http://schemas.microsoft.com/office/drawing/2014/chart" uri="{C3380CC4-5D6E-409C-BE32-E72D297353CC}">
              <c16:uniqueId val="{00000001-DC02-47AB-88FE-74C4CC5450A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0.4222881234652629</c:v>
                </c:pt>
              </c:numCache>
            </c:numRef>
          </c:val>
          <c:extLst>
            <c:ext xmlns:c16="http://schemas.microsoft.com/office/drawing/2014/chart" uri="{C3380CC4-5D6E-409C-BE32-E72D297353CC}">
              <c16:uniqueId val="{00000002-DC02-47AB-88FE-74C4CC5450A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0.11773077157399925</c:v>
                </c:pt>
              </c:numCache>
            </c:numRef>
          </c:val>
          <c:extLst>
            <c:ext xmlns:c16="http://schemas.microsoft.com/office/drawing/2014/chart" uri="{C3380CC4-5D6E-409C-BE32-E72D297353CC}">
              <c16:uniqueId val="{00000003-DC02-47AB-88FE-74C4CC5450A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1.2290924875219638</c:v>
                </c:pt>
              </c:numCache>
            </c:numRef>
          </c:val>
          <c:extLst>
            <c:ext xmlns:c16="http://schemas.microsoft.com/office/drawing/2014/chart" uri="{C3380CC4-5D6E-409C-BE32-E72D297353CC}">
              <c16:uniqueId val="{00000004-DC02-47AB-88FE-74C4CC5450A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0.11773077157399925</c:v>
                </c:pt>
              </c:numCache>
            </c:numRef>
          </c:val>
          <c:extLst>
            <c:ext xmlns:c16="http://schemas.microsoft.com/office/drawing/2014/chart" uri="{C3380CC4-5D6E-409C-BE32-E72D297353CC}">
              <c16:uniqueId val="{00000005-DC02-47AB-88FE-74C4CC5450A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0.4222881234652629</c:v>
                </c:pt>
              </c:numCache>
            </c:numRef>
          </c:val>
          <c:extLst>
            <c:ext xmlns:c16="http://schemas.microsoft.com/office/drawing/2014/chart" uri="{C3380CC4-5D6E-409C-BE32-E72D297353CC}">
              <c16:uniqueId val="{00000006-DC02-47AB-88FE-74C4CC5450A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3.5455169833751299E-2</c:v>
                </c:pt>
              </c:numCache>
            </c:numRef>
          </c:val>
          <c:extLst>
            <c:ext xmlns:c16="http://schemas.microsoft.com/office/drawing/2014/chart" uri="{C3380CC4-5D6E-409C-BE32-E72D297353CC}">
              <c16:uniqueId val="{00000007-DC02-47AB-88FE-74C4CC5450A5}"/>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8.0257437584985123</c:v>
                </c:pt>
              </c:numCache>
            </c:numRef>
          </c:xVal>
          <c:yVal>
            <c:numLit>
              <c:formatCode>General</c:formatCode>
              <c:ptCount val="1"/>
              <c:pt idx="0">
                <c:v>1</c:v>
              </c:pt>
            </c:numLit>
          </c:yVal>
          <c:smooth val="0"/>
          <c:extLst>
            <c:ext xmlns:c16="http://schemas.microsoft.com/office/drawing/2014/chart" uri="{C3380CC4-5D6E-409C-BE32-E72D297353CC}">
              <c16:uniqueId val="{00000008-DC02-47AB-88FE-74C4CC5450A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C02-47AB-88FE-74C4CC5450A5}"/>
              </c:ext>
            </c:extLst>
          </c:dPt>
          <c:xVal>
            <c:numRef>
              <c:f>Sheet1!$B$12</c:f>
              <c:numCache>
                <c:formatCode>0.0</c:formatCode>
                <c:ptCount val="1"/>
                <c:pt idx="0">
                  <c:v>7.409102394280751</c:v>
                </c:pt>
              </c:numCache>
            </c:numRef>
          </c:xVal>
          <c:yVal>
            <c:numLit>
              <c:formatCode>General</c:formatCode>
              <c:ptCount val="1"/>
              <c:pt idx="0">
                <c:v>1</c:v>
              </c:pt>
            </c:numLit>
          </c:yVal>
          <c:smooth val="0"/>
          <c:extLst>
            <c:ext xmlns:c16="http://schemas.microsoft.com/office/drawing/2014/chart" uri="{C3380CC4-5D6E-409C-BE32-E72D297353CC}">
              <c16:uniqueId val="{0000000A-DC02-47AB-88FE-74C4CC5450A5}"/>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G11. Were you given information about any changes you might experience to your mental health after having your baby?</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DC02-47AB-88FE-74C4CC5450A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G11. Were you given information about any changes you might experience to your mental health after having your baby? </c:v>
                  </c:pt>
                </c15:dlblRangeCache>
              </c15:datalabelsRange>
            </c:ext>
            <c:ext xmlns:c16="http://schemas.microsoft.com/office/drawing/2014/chart" uri="{C3380CC4-5D6E-409C-BE32-E72D297353CC}">
              <c16:uniqueId val="{0000000C-DC02-47AB-88FE-74C4CC5450A5}"/>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6.1961466619509107</c:v>
                </c:pt>
              </c:numCache>
            </c:numRef>
          </c:val>
          <c:extLst>
            <c:ext xmlns:c16="http://schemas.microsoft.com/office/drawing/2014/chart" uri="{C3380CC4-5D6E-409C-BE32-E72D297353CC}">
              <c16:uniqueId val="{00000000-E57E-44B1-BD88-96DA6B8A716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0.55677275906511348</c:v>
                </c:pt>
              </c:numCache>
            </c:numRef>
          </c:val>
          <c:extLst>
            <c:ext xmlns:c16="http://schemas.microsoft.com/office/drawing/2014/chart" uri="{C3380CC4-5D6E-409C-BE32-E72D297353CC}">
              <c16:uniqueId val="{00000001-E57E-44B1-BD88-96DA6B8A716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0.40856877314172024</c:v>
                </c:pt>
              </c:numCache>
            </c:numRef>
          </c:val>
          <c:extLst>
            <c:ext xmlns:c16="http://schemas.microsoft.com/office/drawing/2014/chart" uri="{C3380CC4-5D6E-409C-BE32-E72D297353CC}">
              <c16:uniqueId val="{00000002-E57E-44B1-BD88-96DA6B8A716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0.11390591927687499</c:v>
                </c:pt>
              </c:numCache>
            </c:numRef>
          </c:val>
          <c:extLst>
            <c:ext xmlns:c16="http://schemas.microsoft.com/office/drawing/2014/chart" uri="{C3380CC4-5D6E-409C-BE32-E72D297353CC}">
              <c16:uniqueId val="{00000003-E57E-44B1-BD88-96DA6B8A716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1.1891615742914992</c:v>
                </c:pt>
              </c:numCache>
            </c:numRef>
          </c:val>
          <c:extLst>
            <c:ext xmlns:c16="http://schemas.microsoft.com/office/drawing/2014/chart" uri="{C3380CC4-5D6E-409C-BE32-E72D297353CC}">
              <c16:uniqueId val="{00000004-E57E-44B1-BD88-96DA6B8A716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0.1139059192768741</c:v>
                </c:pt>
              </c:numCache>
            </c:numRef>
          </c:val>
          <c:extLst>
            <c:ext xmlns:c16="http://schemas.microsoft.com/office/drawing/2014/chart" uri="{C3380CC4-5D6E-409C-BE32-E72D297353CC}">
              <c16:uniqueId val="{00000005-E57E-44B1-BD88-96DA6B8A716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0.40856877314172024</c:v>
                </c:pt>
              </c:numCache>
            </c:numRef>
          </c:val>
          <c:extLst>
            <c:ext xmlns:c16="http://schemas.microsoft.com/office/drawing/2014/chart" uri="{C3380CC4-5D6E-409C-BE32-E72D297353CC}">
              <c16:uniqueId val="{00000006-E57E-44B1-BD88-96DA6B8A716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1.4024454210337822E-2</c:v>
                </c:pt>
              </c:numCache>
            </c:numRef>
          </c:val>
          <c:extLst>
            <c:ext xmlns:c16="http://schemas.microsoft.com/office/drawing/2014/chart" uri="{C3380CC4-5D6E-409C-BE32-E72D297353CC}">
              <c16:uniqueId val="{00000007-E57E-44B1-BD88-96DA6B8A716F}"/>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7.6560993878678989</c:v>
                </c:pt>
              </c:numCache>
            </c:numRef>
          </c:xVal>
          <c:yVal>
            <c:numLit>
              <c:formatCode>General</c:formatCode>
              <c:ptCount val="1"/>
              <c:pt idx="0">
                <c:v>1</c:v>
              </c:pt>
            </c:numLit>
          </c:yVal>
          <c:smooth val="0"/>
          <c:extLst>
            <c:ext xmlns:c16="http://schemas.microsoft.com/office/drawing/2014/chart" uri="{C3380CC4-5D6E-409C-BE32-E72D297353CC}">
              <c16:uniqueId val="{00000008-E57E-44B1-BD88-96DA6B8A716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57E-44B1-BD88-96DA6B8A716F}"/>
              </c:ext>
            </c:extLst>
          </c:dPt>
          <c:xVal>
            <c:numRef>
              <c:f>Sheet1!$B$12</c:f>
              <c:numCache>
                <c:formatCode>0.0</c:formatCode>
                <c:ptCount val="1"/>
                <c:pt idx="0">
                  <c:v>7.8699749005803694</c:v>
                </c:pt>
              </c:numCache>
            </c:numRef>
          </c:xVal>
          <c:yVal>
            <c:numLit>
              <c:formatCode>General</c:formatCode>
              <c:ptCount val="1"/>
              <c:pt idx="0">
                <c:v>1</c:v>
              </c:pt>
            </c:numLit>
          </c:yVal>
          <c:smooth val="0"/>
          <c:extLst>
            <c:ext xmlns:c16="http://schemas.microsoft.com/office/drawing/2014/chart" uri="{C3380CC4-5D6E-409C-BE32-E72D297353CC}">
              <c16:uniqueId val="{0000000A-E57E-44B1-BD88-96DA6B8A716F}"/>
            </c:ext>
          </c:extLst>
        </c:ser>
        <c:ser>
          <c:idx val="9"/>
          <c:order val="10"/>
          <c:tx>
            <c:v>label</c:v>
          </c:tx>
          <c:spPr>
            <a:ln w="25400" cap="rnd">
              <a:noFill/>
              <a:round/>
            </a:ln>
            <a:effectLst/>
          </c:spPr>
          <c:marker>
            <c:symbol val="none"/>
          </c:marker>
          <c:dLbls>
            <c:dLbl>
              <c:idx val="0"/>
              <c:tx>
                <c:rich>
                  <a:bodyPr/>
                  <a:lstStyle/>
                  <a:p>
                    <a:r>
                      <a:rPr lang="en-US" sz="900" b="0" i="0" u="none" strike="noStrike" baseline="0" dirty="0">
                        <a:effectLst/>
                      </a:rPr>
                      <a:t>G16. In the four weeks after the birth of your baby, did you receive help and advice from midwives about your baby’s health and progress?</a:t>
                    </a:r>
                    <a:endParaRPr lang="en-US" u="none" dirty="0"/>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E57E-44B1-BD88-96DA6B8A716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G16. In the four weeks after the birth of your baby, did you receive help and advice from midwives about your baby’s health and progress?</c:v>
                  </c:pt>
                </c15:dlblRangeCache>
              </c15:datalabelsRange>
            </c:ext>
            <c:ext xmlns:c16="http://schemas.microsoft.com/office/drawing/2014/chart" uri="{C3380CC4-5D6E-409C-BE32-E72D297353CC}">
              <c16:uniqueId val="{0000000C-E57E-44B1-BD88-96DA6B8A716F}"/>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4.5142240914815934</c:v>
                </c:pt>
              </c:numCache>
            </c:numRef>
          </c:val>
          <c:extLst>
            <c:ext xmlns:c16="http://schemas.microsoft.com/office/drawing/2014/chart" uri="{C3380CC4-5D6E-409C-BE32-E72D297353CC}">
              <c16:uniqueId val="{00000000-1555-49C7-B307-B64A3C3BEE0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4.8249171788609324E-2</c:v>
                </c:pt>
              </c:numCache>
            </c:numRef>
          </c:val>
          <c:extLst>
            <c:ext xmlns:c16="http://schemas.microsoft.com/office/drawing/2014/chart" uri="{C3380CC4-5D6E-409C-BE32-E72D297353CC}">
              <c16:uniqueId val="{00000001-1555-49C7-B307-B64A3C3BEE0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0.64137865513924286</c:v>
                </c:pt>
              </c:numCache>
            </c:numRef>
          </c:val>
          <c:extLst>
            <c:ext xmlns:c16="http://schemas.microsoft.com/office/drawing/2014/chart" uri="{C3380CC4-5D6E-409C-BE32-E72D297353CC}">
              <c16:uniqueId val="{00000002-1555-49C7-B307-B64A3C3BEE0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0.17881157376865797</c:v>
                </c:pt>
              </c:numCache>
            </c:numRef>
          </c:val>
          <c:extLst>
            <c:ext xmlns:c16="http://schemas.microsoft.com/office/drawing/2014/chart" uri="{C3380CC4-5D6E-409C-BE32-E72D297353CC}">
              <c16:uniqueId val="{00000003-1555-49C7-B307-B64A3C3BEE0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1.8667673630500072</c:v>
                </c:pt>
              </c:numCache>
            </c:numRef>
          </c:val>
          <c:extLst>
            <c:ext xmlns:c16="http://schemas.microsoft.com/office/drawing/2014/chart" uri="{C3380CC4-5D6E-409C-BE32-E72D297353CC}">
              <c16:uniqueId val="{00000004-1555-49C7-B307-B64A3C3BEE0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0.17881157376865797</c:v>
                </c:pt>
              </c:numCache>
            </c:numRef>
          </c:val>
          <c:extLst>
            <c:ext xmlns:c16="http://schemas.microsoft.com/office/drawing/2014/chart" uri="{C3380CC4-5D6E-409C-BE32-E72D297353CC}">
              <c16:uniqueId val="{00000005-1555-49C7-B307-B64A3C3BEE0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0.64137865513924286</c:v>
                </c:pt>
              </c:numCache>
            </c:numRef>
          </c:val>
          <c:extLst>
            <c:ext xmlns:c16="http://schemas.microsoft.com/office/drawing/2014/chart" uri="{C3380CC4-5D6E-409C-BE32-E72D297353CC}">
              <c16:uniqueId val="{00000006-1555-49C7-B307-B64A3C3BEE0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0.4831968016627517</c:v>
                </c:pt>
              </c:numCache>
            </c:numRef>
          </c:val>
          <c:extLst>
            <c:ext xmlns:c16="http://schemas.microsoft.com/office/drawing/2014/chart" uri="{C3380CC4-5D6E-409C-BE32-E72D297353CC}">
              <c16:uniqueId val="{00000007-1555-49C7-B307-B64A3C3BEE0E}"/>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7.391310414573308</c:v>
                </c:pt>
              </c:numCache>
            </c:numRef>
          </c:xVal>
          <c:yVal>
            <c:numLit>
              <c:formatCode>General</c:formatCode>
              <c:ptCount val="1"/>
              <c:pt idx="0">
                <c:v>1</c:v>
              </c:pt>
            </c:numLit>
          </c:yVal>
          <c:smooth val="0"/>
          <c:extLst>
            <c:ext xmlns:c16="http://schemas.microsoft.com/office/drawing/2014/chart" uri="{C3380CC4-5D6E-409C-BE32-E72D297353CC}">
              <c16:uniqueId val="{00000008-1555-49C7-B307-B64A3C3BEE0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555-49C7-B307-B64A3C3BEE0E}"/>
              </c:ext>
            </c:extLst>
          </c:dPt>
          <c:xVal>
            <c:numRef>
              <c:f>Sheet1!$B$12</c:f>
              <c:numCache>
                <c:formatCode>0.0</c:formatCode>
                <c:ptCount val="1"/>
                <c:pt idx="0">
                  <c:v>6.3160471737031072</c:v>
                </c:pt>
              </c:numCache>
            </c:numRef>
          </c:xVal>
          <c:yVal>
            <c:numLit>
              <c:formatCode>General</c:formatCode>
              <c:ptCount val="1"/>
              <c:pt idx="0">
                <c:v>1</c:v>
              </c:pt>
            </c:numLit>
          </c:yVal>
          <c:smooth val="0"/>
          <c:extLst>
            <c:ext xmlns:c16="http://schemas.microsoft.com/office/drawing/2014/chart" uri="{C3380CC4-5D6E-409C-BE32-E72D297353CC}">
              <c16:uniqueId val="{0000000A-1555-49C7-B307-B64A3C3BEE0E}"/>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sz="900" b="0" i="0" u="none" strike="noStrike" baseline="0" dirty="0">
                        <a:effectLst/>
                      </a:rPr>
                      <a:t>G15. If, during evenings, nights or weekends, you needed support or advice about feeding your baby, were you able to get this?</a:t>
                    </a:r>
                    <a:endParaRPr lang="en-US"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1555-49C7-B307-B64A3C3BEE0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G15. If, during evenings, nights or weekends, you needed support or advice about feeding your baby, were you able to get this?</c:v>
                  </c:pt>
                </c15:dlblRangeCache>
              </c15:datalabelsRange>
            </c:ext>
            <c:ext xmlns:c16="http://schemas.microsoft.com/office/drawing/2014/chart" uri="{C3380CC4-5D6E-409C-BE32-E72D297353CC}">
              <c16:uniqueId val="{0000000C-1555-49C7-B307-B64A3C3BEE0E}"/>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Sheet1!$D$2:$D$118</c:f>
              <c:numCache>
                <c:formatCode>General</c:formatCode>
                <c:ptCount val="117"/>
                <c:pt idx="0">
                  <c:v>6.440681645048965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0-201D-4FCC-9AE9-9A50EEC590D5}"/>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Sheet1!$E$2:$E$118</c:f>
              <c:numCache>
                <c:formatCode>General</c:formatCode>
                <c:ptCount val="117"/>
                <c:pt idx="0">
                  <c:v>#N/A</c:v>
                </c:pt>
                <c:pt idx="1">
                  <c:v>6.4322916420372769</c:v>
                </c:pt>
                <c:pt idx="2">
                  <c:v>6.7164321618731764</c:v>
                </c:pt>
                <c:pt idx="3">
                  <c:v>6.7954872839164127</c:v>
                </c:pt>
                <c:pt idx="4">
                  <c:v>6.867931351356301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1-201D-4FCC-9AE9-9A50EEC590D5}"/>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Sheet1!$F$2:$F$118</c:f>
              <c:numCache>
                <c:formatCode>General</c:formatCode>
                <c:ptCount val="117"/>
                <c:pt idx="0">
                  <c:v>#N/A</c:v>
                </c:pt>
                <c:pt idx="1">
                  <c:v>#N/A</c:v>
                </c:pt>
                <c:pt idx="2">
                  <c:v>#N/A</c:v>
                </c:pt>
                <c:pt idx="3">
                  <c:v>#N/A</c:v>
                </c:pt>
                <c:pt idx="4">
                  <c:v>#N/A</c:v>
                </c:pt>
                <c:pt idx="5">
                  <c:v>7.0526909275401479</c:v>
                </c:pt>
                <c:pt idx="6">
                  <c:v>7.1698540667298039</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2-201D-4FCC-9AE9-9A50EEC590D5}"/>
            </c:ext>
          </c:extLst>
        </c:ser>
        <c:ser>
          <c:idx val="3"/>
          <c:order val="3"/>
          <c:tx>
            <c:strRef>
              <c:f>Sheet1!$G$1</c:f>
              <c:strCache>
                <c:ptCount val="1"/>
                <c:pt idx="0">
                  <c:v>About the same</c:v>
                </c:pt>
              </c:strCache>
            </c:strRef>
          </c:tx>
          <c:spPr>
            <a:solidFill>
              <a:srgbClr val="D9D9D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Sheet1!$G$2:$G$118</c:f>
              <c:numCache>
                <c:formatCode>General</c:formatCode>
                <c:ptCount val="117"/>
                <c:pt idx="0">
                  <c:v>#N/A</c:v>
                </c:pt>
                <c:pt idx="1">
                  <c:v>#N/A</c:v>
                </c:pt>
                <c:pt idx="2">
                  <c:v>#N/A</c:v>
                </c:pt>
                <c:pt idx="3">
                  <c:v>#N/A</c:v>
                </c:pt>
                <c:pt idx="4">
                  <c:v>#N/A</c:v>
                </c:pt>
                <c:pt idx="5">
                  <c:v>#N/A</c:v>
                </c:pt>
                <c:pt idx="6">
                  <c:v>#N/A</c:v>
                </c:pt>
                <c:pt idx="7">
                  <c:v>7.0340563551588957</c:v>
                </c:pt>
                <c:pt idx="8">
                  <c:v>7.0972013886647192</c:v>
                </c:pt>
                <c:pt idx="9">
                  <c:v>7.0973254919366839</c:v>
                </c:pt>
                <c:pt idx="10">
                  <c:v>7.1229734684173991</c:v>
                </c:pt>
                <c:pt idx="11">
                  <c:v>7.2005840420296563</c:v>
                </c:pt>
                <c:pt idx="12">
                  <c:v>7.220606312497023</c:v>
                </c:pt>
                <c:pt idx="13">
                  <c:v>7.223636638639614</c:v>
                </c:pt>
                <c:pt idx="14">
                  <c:v>7.3066210866924211</c:v>
                </c:pt>
                <c:pt idx="15">
                  <c:v>7.3176047195826612</c:v>
                </c:pt>
                <c:pt idx="16">
                  <c:v>7.3352728284234301</c:v>
                </c:pt>
                <c:pt idx="17">
                  <c:v>7.3456990815807126</c:v>
                </c:pt>
                <c:pt idx="18">
                  <c:v>7.3459820269374596</c:v>
                </c:pt>
                <c:pt idx="19">
                  <c:v>7.3586604980355306</c:v>
                </c:pt>
                <c:pt idx="20">
                  <c:v>7.3658572704851037</c:v>
                </c:pt>
                <c:pt idx="21">
                  <c:v>7.3786033386967436</c:v>
                </c:pt>
                <c:pt idx="22">
                  <c:v>7.3948185186198119</c:v>
                </c:pt>
                <c:pt idx="23">
                  <c:v>7.4028619893756966</c:v>
                </c:pt>
                <c:pt idx="24">
                  <c:v>7.4090591102616088</c:v>
                </c:pt>
                <c:pt idx="25">
                  <c:v>7.4353829845754484</c:v>
                </c:pt>
                <c:pt idx="26">
                  <c:v>7.4547022653042747</c:v>
                </c:pt>
                <c:pt idx="27">
                  <c:v>7.4568838537149604</c:v>
                </c:pt>
                <c:pt idx="28">
                  <c:v>7.5021675732739803</c:v>
                </c:pt>
                <c:pt idx="29">
                  <c:v>7.5147437896954106</c:v>
                </c:pt>
                <c:pt idx="30">
                  <c:v>7.5171197118246402</c:v>
                </c:pt>
                <c:pt idx="31">
                  <c:v>7.5700458830219191</c:v>
                </c:pt>
                <c:pt idx="32">
                  <c:v>7.575923007851558</c:v>
                </c:pt>
                <c:pt idx="33">
                  <c:v>7.5873840154932877</c:v>
                </c:pt>
                <c:pt idx="34">
                  <c:v>7.6060468410498023</c:v>
                </c:pt>
                <c:pt idx="35">
                  <c:v>7.6093519520974482</c:v>
                </c:pt>
                <c:pt idx="36">
                  <c:v>7.6177073203342376</c:v>
                </c:pt>
                <c:pt idx="37">
                  <c:v>7.6408336550249247</c:v>
                </c:pt>
                <c:pt idx="38">
                  <c:v>7.6614232211286728</c:v>
                </c:pt>
                <c:pt idx="39">
                  <c:v>7.7029403514333792</c:v>
                </c:pt>
                <c:pt idx="40">
                  <c:v>7.7038797526613534</c:v>
                </c:pt>
                <c:pt idx="41">
                  <c:v>7.7047250063684114</c:v>
                </c:pt>
                <c:pt idx="42">
                  <c:v>7.7317224576805259</c:v>
                </c:pt>
                <c:pt idx="43">
                  <c:v>7.7330309453433577</c:v>
                </c:pt>
                <c:pt idx="44">
                  <c:v>7.753512562757443</c:v>
                </c:pt>
                <c:pt idx="45">
                  <c:v>7.7551209059968427</c:v>
                </c:pt>
                <c:pt idx="46">
                  <c:v>7.7972478841130268</c:v>
                </c:pt>
                <c:pt idx="47">
                  <c:v>7.8017897078703546</c:v>
                </c:pt>
                <c:pt idx="48">
                  <c:v>7.8048710924300169</c:v>
                </c:pt>
                <c:pt idx="49">
                  <c:v>7.8073251285744858</c:v>
                </c:pt>
                <c:pt idx="50">
                  <c:v>7.8279116954769634</c:v>
                </c:pt>
                <c:pt idx="51">
                  <c:v>7.8295016359428056</c:v>
                </c:pt>
                <c:pt idx="52">
                  <c:v>7.8307043725644681</c:v>
                </c:pt>
                <c:pt idx="53">
                  <c:v>7.833981696390965</c:v>
                </c:pt>
                <c:pt idx="54">
                  <c:v>7.8391771549978024</c:v>
                </c:pt>
                <c:pt idx="55">
                  <c:v>7.8523376108651481</c:v>
                </c:pt>
                <c:pt idx="56">
                  <c:v>7.8573877314014711</c:v>
                </c:pt>
                <c:pt idx="57">
                  <c:v>7.864473716083336</c:v>
                </c:pt>
                <c:pt idx="58">
                  <c:v>7.8742321871177667</c:v>
                </c:pt>
                <c:pt idx="59">
                  <c:v>7.8745451401837938</c:v>
                </c:pt>
                <c:pt idx="60">
                  <c:v>7.8810879295477489</c:v>
                </c:pt>
                <c:pt idx="61">
                  <c:v>7.8832014315694252</c:v>
                </c:pt>
                <c:pt idx="62">
                  <c:v>7.8869979655977742</c:v>
                </c:pt>
                <c:pt idx="63">
                  <c:v>7.8888810081242227</c:v>
                </c:pt>
                <c:pt idx="64">
                  <c:v>7.8905486237011502</c:v>
                </c:pt>
                <c:pt idx="65">
                  <c:v>7.9006917304652822</c:v>
                </c:pt>
                <c:pt idx="66">
                  <c:v>7.9146799114772852</c:v>
                </c:pt>
                <c:pt idx="67">
                  <c:v>7.9151813721369173</c:v>
                </c:pt>
                <c:pt idx="68">
                  <c:v>7.9343934776693059</c:v>
                </c:pt>
                <c:pt idx="69">
                  <c:v>7.9376001663874973</c:v>
                </c:pt>
                <c:pt idx="70">
                  <c:v>7.9537845244265801</c:v>
                </c:pt>
                <c:pt idx="71">
                  <c:v>7.9579980674140574</c:v>
                </c:pt>
                <c:pt idx="72">
                  <c:v>7.960899465857568</c:v>
                </c:pt>
                <c:pt idx="73">
                  <c:v>7.9686442670655433</c:v>
                </c:pt>
                <c:pt idx="74">
                  <c:v>7.9853750744251508</c:v>
                </c:pt>
                <c:pt idx="75">
                  <c:v>8.0032735903255983</c:v>
                </c:pt>
                <c:pt idx="76">
                  <c:v>8.0067564845064361</c:v>
                </c:pt>
                <c:pt idx="77">
                  <c:v>8.0296501965394569</c:v>
                </c:pt>
                <c:pt idx="78">
                  <c:v>8.0327294706057</c:v>
                </c:pt>
                <c:pt idx="79">
                  <c:v>8.0370403662831738</c:v>
                </c:pt>
                <c:pt idx="80">
                  <c:v>8.0470945648915428</c:v>
                </c:pt>
                <c:pt idx="81">
                  <c:v>8.0487865532562086</c:v>
                </c:pt>
                <c:pt idx="82">
                  <c:v>8.0636618896201302</c:v>
                </c:pt>
                <c:pt idx="83">
                  <c:v>8.0660603300102505</c:v>
                </c:pt>
                <c:pt idx="84">
                  <c:v>8.075252788754387</c:v>
                </c:pt>
                <c:pt idx="85">
                  <c:v>8.0933649228175604</c:v>
                </c:pt>
                <c:pt idx="86">
                  <c:v>8.0955650956550187</c:v>
                </c:pt>
                <c:pt idx="87">
                  <c:v>8.1054162362240572</c:v>
                </c:pt>
                <c:pt idx="88">
                  <c:v>8.1054770361164703</c:v>
                </c:pt>
                <c:pt idx="89">
                  <c:v>8.1392155438974445</c:v>
                </c:pt>
                <c:pt idx="90">
                  <c:v>8.1485332170272038</c:v>
                </c:pt>
                <c:pt idx="91">
                  <c:v>8.1602961853367884</c:v>
                </c:pt>
                <c:pt idx="92">
                  <c:v>8.1624836755358707</c:v>
                </c:pt>
                <c:pt idx="93">
                  <c:v>8.1680344128385318</c:v>
                </c:pt>
                <c:pt idx="94">
                  <c:v>8.1779015786086156</c:v>
                </c:pt>
                <c:pt idx="95">
                  <c:v>8.1798075127780816</c:v>
                </c:pt>
                <c:pt idx="96">
                  <c:v>8.1912663016439762</c:v>
                </c:pt>
                <c:pt idx="97">
                  <c:v>8.1991602935331613</c:v>
                </c:pt>
                <c:pt idx="98">
                  <c:v>8.2253854813962182</c:v>
                </c:pt>
                <c:pt idx="99">
                  <c:v>8.2295135563324724</c:v>
                </c:pt>
                <c:pt idx="100">
                  <c:v>8.2334350816116828</c:v>
                </c:pt>
                <c:pt idx="101">
                  <c:v>8.2458347041782769</c:v>
                </c:pt>
                <c:pt idx="102">
                  <c:v>8.254941457038445</c:v>
                </c:pt>
                <c:pt idx="103">
                  <c:v>8.3550467872382708</c:v>
                </c:pt>
                <c:pt idx="104">
                  <c:v>8.3811214116627468</c:v>
                </c:pt>
                <c:pt idx="105">
                  <c:v>8.3950041099952823</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3-201D-4FCC-9AE9-9A50EEC590D5}"/>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Sheet1!$H$2:$H$118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8.2655112465781801</c:v>
                </c:pt>
                <c:pt idx="107">
                  <c:v>8.319727163299083</c:v>
                </c:pt>
                <c:pt idx="108">
                  <c:v>8.3472807863468308</c:v>
                </c:pt>
                <c:pt idx="109">
                  <c:v>8.3705255737799735</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4-201D-4FCC-9AE9-9A50EEC590D5}"/>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Sheet1!$I$2:$I$118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8.4089317343774113</c:v>
                </c:pt>
                <c:pt idx="111">
                  <c:v>8.4407164423075063</c:v>
                </c:pt>
                <c:pt idx="112">
                  <c:v>8.4731818023682592</c:v>
                </c:pt>
                <c:pt idx="113">
                  <c:v>8.4826865081045355</c:v>
                </c:pt>
                <c:pt idx="114">
                  <c:v>8.4851338749050456</c:v>
                </c:pt>
                <c:pt idx="115">
                  <c:v>8.5376000944791297</c:v>
                </c:pt>
                <c:pt idx="116">
                  <c:v>8.6474777428539014</c:v>
                </c:pt>
              </c:numCache>
            </c:numRef>
          </c:val>
          <c:extLst>
            <c:ext xmlns:c16="http://schemas.microsoft.com/office/drawing/2014/chart" uri="{C3380CC4-5D6E-409C-BE32-E72D297353CC}">
              <c16:uniqueId val="{00000005-201D-4FCC-9AE9-9A50EEC590D5}"/>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Sheet1!$J$2:$J$118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numCache>
            </c:numRef>
          </c:val>
          <c:extLst>
            <c:ext xmlns:c16="http://schemas.microsoft.com/office/drawing/2014/chart" uri="{C3380CC4-5D6E-409C-BE32-E72D297353CC}">
              <c16:uniqueId val="{00000006-201D-4FCC-9AE9-9A50EEC590D5}"/>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Sheet1!$A$2:$A$118</c:f>
              <c:strCache>
                <c:ptCount val="11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strCache>
            </c:strRef>
          </c:cat>
          <c:val>
            <c:numRef>
              <c:f>Sheet1!$K$2:$K$118</c:f>
              <c:numCache>
                <c:formatCode>General</c:formatCode>
                <c:ptCount val="11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8.4826865081045355</c:v>
                </c:pt>
                <c:pt idx="114">
                  <c:v>#N/A</c:v>
                </c:pt>
                <c:pt idx="115">
                  <c:v>#N/A</c:v>
                </c:pt>
                <c:pt idx="116">
                  <c:v>#N/A</c:v>
                </c:pt>
              </c:numCache>
            </c:numRef>
          </c:val>
          <c:extLst>
            <c:ext xmlns:c16="http://schemas.microsoft.com/office/drawing/2014/chart" uri="{C3380CC4-5D6E-409C-BE32-E72D297353CC}">
              <c16:uniqueId val="{00000007-201D-4FCC-9AE9-9A50EEC590D5}"/>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Sheet1!$B$2:$B$6</c:f>
              <c:numCache>
                <c:formatCode>0.0</c:formatCode>
                <c:ptCount val="5"/>
                <c:pt idx="0">
                  <c:v>8.4851338749050456</c:v>
                </c:pt>
                <c:pt idx="1">
                  <c:v>8.4826865081045355</c:v>
                </c:pt>
                <c:pt idx="2">
                  <c:v>8.3472807863468308</c:v>
                </c:pt>
                <c:pt idx="3">
                  <c:v>8.2458347041782769</c:v>
                </c:pt>
                <c:pt idx="4">
                  <c:v>8.2295135563324724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A3-4462-ADD4-43E44336898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Torbay and South Devon NHS Foundation Trust</c:v>
                </c:pt>
                <c:pt idx="2">
                  <c:v>Royal United Hospitals Bath NHS Foundation Trust</c:v>
                </c:pt>
                <c:pt idx="3">
                  <c:v>Salisbury NHS Foundation Trust</c:v>
                </c:pt>
                <c:pt idx="4">
                  <c:v>Somerset NHS Foundation Trust</c:v>
                </c:pt>
              </c:strCache>
            </c:strRef>
          </c:cat>
          <c:val>
            <c:numRef>
              <c:f>Sheet1!$C$2:$C$6</c:f>
              <c:numCache>
                <c:formatCode>0.0</c:formatCode>
                <c:ptCount val="5"/>
                <c:pt idx="0">
                  <c:v>1.5148661250949544</c:v>
                </c:pt>
                <c:pt idx="1">
                  <c:v>1.5173134918954645</c:v>
                </c:pt>
                <c:pt idx="2">
                  <c:v>1.6527192136531692</c:v>
                </c:pt>
                <c:pt idx="3">
                  <c:v>1.7541652958217231</c:v>
                </c:pt>
                <c:pt idx="4">
                  <c:v>1.7704864436675276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0A3-4462-ADD4-43E44336898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Sheet1!$B$2:$B$6</c:f>
              <c:numCache>
                <c:formatCode>0.0</c:formatCode>
                <c:ptCount val="5"/>
                <c:pt idx="0">
                  <c:v>7.4090591102616088</c:v>
                </c:pt>
                <c:pt idx="1">
                  <c:v>7.5171197118246402</c:v>
                </c:pt>
                <c:pt idx="2">
                  <c:v>7.6093519520974482</c:v>
                </c:pt>
                <c:pt idx="3">
                  <c:v>7.6614232211286728</c:v>
                </c:pt>
                <c:pt idx="4">
                  <c:v>7.8391771549978024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3A62-4442-B580-C9F938424A1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Gloucestershire Hospitals NHS Foundation Trust</c:v>
                </c:pt>
                <c:pt idx="3">
                  <c:v>Great Western Hospitals NHS Foundation Trust</c:v>
                </c:pt>
                <c:pt idx="4">
                  <c:v>North Bristol NHS Trust</c:v>
                </c:pt>
              </c:strCache>
            </c:strRef>
          </c:cat>
          <c:val>
            <c:numRef>
              <c:f>Sheet1!$C$2:$C$6</c:f>
              <c:numCache>
                <c:formatCode>0.0</c:formatCode>
                <c:ptCount val="5"/>
                <c:pt idx="0">
                  <c:v>2.5909408897383912</c:v>
                </c:pt>
                <c:pt idx="1">
                  <c:v>2.4828802881753598</c:v>
                </c:pt>
                <c:pt idx="2">
                  <c:v>2.3906480479025518</c:v>
                </c:pt>
                <c:pt idx="3">
                  <c:v>2.3385767788713272</c:v>
                </c:pt>
                <c:pt idx="4">
                  <c:v>2.1608228450021976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3A62-4442-B580-C9F938424A1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4.1122537551492213</c:v>
                </c:pt>
              </c:numCache>
            </c:numRef>
          </c:val>
          <c:extLst>
            <c:ext xmlns:c16="http://schemas.microsoft.com/office/drawing/2014/chart" uri="{C3380CC4-5D6E-409C-BE32-E72D297353CC}">
              <c16:uniqueId val="{00000000-4E74-4DE4-BF09-C21BB8BFB41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0.26784450415205274</c:v>
                </c:pt>
              </c:numCache>
            </c:numRef>
          </c:val>
          <c:extLst>
            <c:ext xmlns:c16="http://schemas.microsoft.com/office/drawing/2014/chart" uri="{C3380CC4-5D6E-409C-BE32-E72D297353CC}">
              <c16:uniqueId val="{00000001-4E74-4DE4-BF09-C21BB8BFB41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0.74005740398520459</c:v>
                </c:pt>
              </c:numCache>
            </c:numRef>
          </c:val>
          <c:extLst>
            <c:ext xmlns:c16="http://schemas.microsoft.com/office/drawing/2014/chart" uri="{C3380CC4-5D6E-409C-BE32-E72D297353CC}">
              <c16:uniqueId val="{00000002-4E74-4DE4-BF09-C21BB8BFB41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0.20632247117268676</c:v>
                </c:pt>
              </c:numCache>
            </c:numRef>
          </c:val>
          <c:extLst>
            <c:ext xmlns:c16="http://schemas.microsoft.com/office/drawing/2014/chart" uri="{C3380CC4-5D6E-409C-BE32-E72D297353CC}">
              <c16:uniqueId val="{00000003-4E74-4DE4-BF09-C21BB8BFB41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2.1539772137305855</c:v>
                </c:pt>
              </c:numCache>
            </c:numRef>
          </c:val>
          <c:extLst>
            <c:ext xmlns:c16="http://schemas.microsoft.com/office/drawing/2014/chart" uri="{C3380CC4-5D6E-409C-BE32-E72D297353CC}">
              <c16:uniqueId val="{00000004-4E74-4DE4-BF09-C21BB8BFB41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0.20632247117268587</c:v>
                </c:pt>
              </c:numCache>
            </c:numRef>
          </c:val>
          <c:extLst>
            <c:ext xmlns:c16="http://schemas.microsoft.com/office/drawing/2014/chart" uri="{C3380CC4-5D6E-409C-BE32-E72D297353CC}">
              <c16:uniqueId val="{00000005-4E74-4DE4-BF09-C21BB8BFB41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0.55944979271096784</c:v>
                </c:pt>
              </c:numCache>
            </c:numRef>
          </c:val>
          <c:extLst>
            <c:ext xmlns:c16="http://schemas.microsoft.com/office/drawing/2014/chart" uri="{C3380CC4-5D6E-409C-BE32-E72D297353CC}">
              <c16:uniqueId val="{00000006-4E74-4DE4-BF09-C21BB8BFB41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E74-4DE4-BF09-C21BB8BFB410}"/>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7.1792310005866691</c:v>
                </c:pt>
              </c:numCache>
            </c:numRef>
          </c:xVal>
          <c:yVal>
            <c:numLit>
              <c:formatCode>General</c:formatCode>
              <c:ptCount val="1"/>
              <c:pt idx="0">
                <c:v>1</c:v>
              </c:pt>
            </c:numLit>
          </c:yVal>
          <c:smooth val="0"/>
          <c:extLst>
            <c:ext xmlns:c16="http://schemas.microsoft.com/office/drawing/2014/chart" uri="{C3380CC4-5D6E-409C-BE32-E72D297353CC}">
              <c16:uniqueId val="{00000008-4E74-4DE4-BF09-C21BB8BFB41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E74-4DE4-BF09-C21BB8BFB410}"/>
              </c:ext>
            </c:extLst>
          </c:dPt>
          <c:xVal>
            <c:numRef>
              <c:f>Sheet1!$B$12</c:f>
              <c:numCache>
                <c:formatCode>0.0</c:formatCode>
                <c:ptCount val="1"/>
                <c:pt idx="0">
                  <c:v>6.4034667413244577</c:v>
                </c:pt>
              </c:numCache>
            </c:numRef>
          </c:xVal>
          <c:yVal>
            <c:numLit>
              <c:formatCode>General</c:formatCode>
              <c:ptCount val="1"/>
              <c:pt idx="0">
                <c:v>1</c:v>
              </c:pt>
            </c:numLit>
          </c:yVal>
          <c:smooth val="0"/>
          <c:extLst>
            <c:ext xmlns:c16="http://schemas.microsoft.com/office/drawing/2014/chart" uri="{C3380CC4-5D6E-409C-BE32-E72D297353CC}">
              <c16:uniqueId val="{0000000A-4E74-4DE4-BF09-C21BB8BFB410}"/>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r>
                      <a:rPr lang="en-US" sz="900" b="0" i="0" u="none" strike="noStrike" baseline="0" dirty="0">
                        <a:effectLst/>
                      </a:rPr>
                      <a:t>F4. Thinking about the last time you attended triage in person, how did you feel about the length of time you waited before you were seen by a midwife?</a:t>
                    </a:r>
                    <a:endParaRPr lang="en-US" b="0" u="none" dirty="0"/>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3071494218111455"/>
                      <c:h val="0.56498324870878969"/>
                    </c:manualLayout>
                  </c15:layout>
                  <c15:showDataLabelsRange val="1"/>
                </c:ext>
                <c:ext xmlns:c16="http://schemas.microsoft.com/office/drawing/2014/chart" uri="{C3380CC4-5D6E-409C-BE32-E72D297353CC}">
                  <c16:uniqueId val="{0000000B-4E74-4DE4-BF09-C21BB8BFB41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F4. Thinking about the last time you attended triage in person, how did you feel about the length of time you waited before you were seen by a midwife?</c:v>
                  </c:pt>
                </c15:dlblRangeCache>
              </c15:datalabelsRange>
            </c:ext>
            <c:ext xmlns:c16="http://schemas.microsoft.com/office/drawing/2014/chart" uri="{C3380CC4-5D6E-409C-BE32-E72D297353CC}">
              <c16:uniqueId val="{0000000C-4E74-4DE4-BF09-C21BB8BFB410}"/>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68"/>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7.7094451968528626</c:v>
                </c:pt>
              </c:numCache>
            </c:numRef>
          </c:val>
          <c:extLst>
            <c:ext xmlns:c16="http://schemas.microsoft.com/office/drawing/2014/chart" uri="{C3380CC4-5D6E-409C-BE32-E72D297353CC}">
              <c16:uniqueId val="{00000000-D497-4F80-8BB2-157DDE1CCF5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0.25147037671812367</c:v>
                </c:pt>
              </c:numCache>
            </c:numRef>
          </c:val>
          <c:extLst>
            <c:ext xmlns:c16="http://schemas.microsoft.com/office/drawing/2014/chart" uri="{C3380CC4-5D6E-409C-BE32-E72D297353CC}">
              <c16:uniqueId val="{00000001-D497-4F80-8BB2-157DDE1CCF5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0.27611084796551388</c:v>
                </c:pt>
              </c:numCache>
            </c:numRef>
          </c:val>
          <c:extLst>
            <c:ext xmlns:c16="http://schemas.microsoft.com/office/drawing/2014/chart" uri="{C3380CC4-5D6E-409C-BE32-E72D297353CC}">
              <c16:uniqueId val="{00000002-D497-4F80-8BB2-157DDE1CCF5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7.6977640062864339E-2</c:v>
                </c:pt>
              </c:numCache>
            </c:numRef>
          </c:val>
          <c:extLst>
            <c:ext xmlns:c16="http://schemas.microsoft.com/office/drawing/2014/chart" uri="{C3380CC4-5D6E-409C-BE32-E72D297353CC}">
              <c16:uniqueId val="{00000003-D497-4F80-8BB2-157DDE1CCF5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0.80363559877773838</c:v>
                </c:pt>
              </c:numCache>
            </c:numRef>
          </c:val>
          <c:extLst>
            <c:ext xmlns:c16="http://schemas.microsoft.com/office/drawing/2014/chart" uri="{C3380CC4-5D6E-409C-BE32-E72D297353CC}">
              <c16:uniqueId val="{00000004-D497-4F80-8BB2-157DDE1CCF5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7.6977640062864339E-2</c:v>
                </c:pt>
              </c:numCache>
            </c:numRef>
          </c:val>
          <c:extLst>
            <c:ext xmlns:c16="http://schemas.microsoft.com/office/drawing/2014/chart" uri="{C3380CC4-5D6E-409C-BE32-E72D297353CC}">
              <c16:uniqueId val="{00000005-D497-4F80-8BB2-157DDE1CCF5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0.27611084796551388</c:v>
                </c:pt>
              </c:numCache>
            </c:numRef>
          </c:val>
          <c:extLst>
            <c:ext xmlns:c16="http://schemas.microsoft.com/office/drawing/2014/chart" uri="{C3380CC4-5D6E-409C-BE32-E72D297353CC}">
              <c16:uniqueId val="{00000006-D497-4F80-8BB2-157DDE1CCF5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0.26307594467385975</c:v>
                </c:pt>
              </c:numCache>
            </c:numRef>
          </c:val>
          <c:extLst>
            <c:ext xmlns:c16="http://schemas.microsoft.com/office/drawing/2014/chart" uri="{C3380CC4-5D6E-409C-BE32-E72D297353CC}">
              <c16:uniqueId val="{00000007-D497-4F80-8BB2-157DDE1CCF5D}"/>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9.1151102896173786</c:v>
                </c:pt>
              </c:numCache>
            </c:numRef>
          </c:xVal>
          <c:yVal>
            <c:numLit>
              <c:formatCode>General</c:formatCode>
              <c:ptCount val="1"/>
              <c:pt idx="0">
                <c:v>1</c:v>
              </c:pt>
            </c:numLit>
          </c:yVal>
          <c:smooth val="0"/>
          <c:extLst>
            <c:ext xmlns:c16="http://schemas.microsoft.com/office/drawing/2014/chart" uri="{C3380CC4-5D6E-409C-BE32-E72D297353CC}">
              <c16:uniqueId val="{00000008-D497-4F80-8BB2-157DDE1CCF5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497-4F80-8BB2-157DDE1CCF5D}"/>
              </c:ext>
            </c:extLst>
          </c:dPt>
          <c:xVal>
            <c:numRef>
              <c:f>Sheet1!$B$12</c:f>
              <c:numCache>
                <c:formatCode>0.0</c:formatCode>
                <c:ptCount val="1"/>
                <c:pt idx="0">
                  <c:v>8.7158218609882336</c:v>
                </c:pt>
              </c:numCache>
            </c:numRef>
          </c:xVal>
          <c:yVal>
            <c:numLit>
              <c:formatCode>General</c:formatCode>
              <c:ptCount val="1"/>
              <c:pt idx="0">
                <c:v>1</c:v>
              </c:pt>
            </c:numLit>
          </c:yVal>
          <c:smooth val="0"/>
          <c:extLst>
            <c:ext xmlns:c16="http://schemas.microsoft.com/office/drawing/2014/chart" uri="{C3380CC4-5D6E-409C-BE32-E72D297353CC}">
              <c16:uniqueId val="{0000000A-D497-4F80-8BB2-157DDE1CCF5D}"/>
            </c:ext>
          </c:extLst>
        </c:ser>
        <c:ser>
          <c:idx val="9"/>
          <c:order val="10"/>
          <c:tx>
            <c:v>label</c:v>
          </c:tx>
          <c:spPr>
            <a:ln w="25400" cap="rnd">
              <a:noFill/>
              <a:round/>
            </a:ln>
            <a:effectLst/>
          </c:spPr>
          <c:marker>
            <c:symbol val="none"/>
          </c:marker>
          <c:dLbls>
            <c:dLbl>
              <c:idx val="0"/>
              <c:tx>
                <c:rich>
                  <a:bodyPr/>
                  <a:lstStyle/>
                  <a:p>
                    <a:r>
                      <a:rPr lang="en-US" u="none" dirty="0"/>
                      <a:t>F3. Thinking about the last time you attended triage face-to-face, did the midwife or doctor you spoke to listen to you?</a:t>
                    </a:r>
                  </a:p>
                </c:rich>
              </c:tx>
              <c:dLblPos val="l"/>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D497-4F80-8BB2-157DDE1CCF5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F3. Thinking about the last time you attended triage face-to-face, did the midwife or doctor you spoke to listen to you?</c:v>
                  </c:pt>
                </c15:dlblRangeCache>
              </c15:datalabelsRange>
            </c:ext>
            <c:ext xmlns:c16="http://schemas.microsoft.com/office/drawing/2014/chart" uri="{C3380CC4-5D6E-409C-BE32-E72D297353CC}">
              <c16:uniqueId val="{0000000C-D497-4F80-8BB2-157DDE1CCF5D}"/>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11519157191626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6.657951936665766</c:v>
                </c:pt>
              </c:numCache>
            </c:numRef>
          </c:val>
          <c:extLst>
            <c:ext xmlns:c16="http://schemas.microsoft.com/office/drawing/2014/chart" uri="{C3380CC4-5D6E-409C-BE32-E72D297353CC}">
              <c16:uniqueId val="{00000000-EF8E-4D25-8A81-2333AB5D7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0.69839362174967778</c:v>
                </c:pt>
              </c:numCache>
            </c:numRef>
          </c:val>
          <c:extLst>
            <c:ext xmlns:c16="http://schemas.microsoft.com/office/drawing/2014/chart" uri="{C3380CC4-5D6E-409C-BE32-E72D297353CC}">
              <c16:uniqueId val="{00000001-EF8E-4D25-8A81-2333AB5D7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0.33892854827346319</c:v>
                </c:pt>
              </c:numCache>
            </c:numRef>
          </c:val>
          <c:extLst>
            <c:ext xmlns:c16="http://schemas.microsoft.com/office/drawing/2014/chart" uri="{C3380CC4-5D6E-409C-BE32-E72D297353CC}">
              <c16:uniqueId val="{00000002-EF8E-4D25-8A81-2333AB5D7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9.4490745250553232E-2</c:v>
                </c:pt>
              </c:numCache>
            </c:numRef>
          </c:val>
          <c:extLst>
            <c:ext xmlns:c16="http://schemas.microsoft.com/office/drawing/2014/chart" uri="{C3380CC4-5D6E-409C-BE32-E72D297353CC}">
              <c16:uniqueId val="{00000003-EF8E-4D25-8A81-2333AB5D7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0.98646992264727285</c:v>
                </c:pt>
              </c:numCache>
            </c:numRef>
          </c:val>
          <c:extLst>
            <c:ext xmlns:c16="http://schemas.microsoft.com/office/drawing/2014/chart" uri="{C3380CC4-5D6E-409C-BE32-E72D297353CC}">
              <c16:uniqueId val="{00000004-EF8E-4D25-8A81-2333AB5D7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9.4490745250551456E-2</c:v>
                </c:pt>
              </c:numCache>
            </c:numRef>
          </c:val>
          <c:extLst>
            <c:ext xmlns:c16="http://schemas.microsoft.com/office/drawing/2014/chart" uri="{C3380CC4-5D6E-409C-BE32-E72D297353CC}">
              <c16:uniqueId val="{00000005-EF8E-4D25-8A81-2333AB5D7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0.33892854827346319</c:v>
                </c:pt>
              </c:numCache>
            </c:numRef>
          </c:val>
          <c:extLst>
            <c:ext xmlns:c16="http://schemas.microsoft.com/office/drawing/2014/chart" uri="{C3380CC4-5D6E-409C-BE32-E72D297353CC}">
              <c16:uniqueId val="{00000006-EF8E-4D25-8A81-2333AB5D7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5.190855415275486E-2</c:v>
                </c:pt>
              </c:numCache>
            </c:numRef>
          </c:val>
          <c:extLst>
            <c:ext xmlns:c16="http://schemas.microsoft.com/office/drawing/2014/chart" uri="{C3380CC4-5D6E-409C-BE32-E72D297353CC}">
              <c16:uniqueId val="{00000007-EF8E-4D25-8A81-2333AB5D7363}"/>
            </c:ext>
          </c:extLst>
        </c:ser>
        <c:dLbls>
          <c:showLegendKey val="0"/>
          <c:showVal val="0"/>
          <c:showCatName val="0"/>
          <c:showSerName val="0"/>
          <c:showPercent val="0"/>
          <c:showBubbleSize val="0"/>
        </c:dLbls>
        <c:gapWidth val="0"/>
        <c:overlap val="100"/>
        <c:axId val="898324160"/>
        <c:axId val="902089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9.153718234109558</c:v>
                </c:pt>
              </c:numCache>
            </c:numRef>
          </c:xVal>
          <c:yVal>
            <c:numLit>
              <c:formatCode>General</c:formatCode>
              <c:ptCount val="1"/>
              <c:pt idx="0">
                <c:v>1</c:v>
              </c:pt>
            </c:numLit>
          </c:yVal>
          <c:smooth val="0"/>
          <c:extLst>
            <c:ext xmlns:c16="http://schemas.microsoft.com/office/drawing/2014/chart" uri="{C3380CC4-5D6E-409C-BE32-E72D297353CC}">
              <c16:uniqueId val="{00000008-EF8E-4D25-8A81-2333AB5D736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F8E-4D25-8A81-2333AB5D7363}"/>
              </c:ext>
            </c:extLst>
          </c:dPt>
          <c:xVal>
            <c:numRef>
              <c:f>Sheet1!$B$12</c:f>
              <c:numCache>
                <c:formatCode>0.0</c:formatCode>
                <c:ptCount val="1"/>
                <c:pt idx="0">
                  <c:v>8.2829998132630962</c:v>
                </c:pt>
              </c:numCache>
            </c:numRef>
          </c:xVal>
          <c:yVal>
            <c:numLit>
              <c:formatCode>General</c:formatCode>
              <c:ptCount val="1"/>
              <c:pt idx="0">
                <c:v>1</c:v>
              </c:pt>
            </c:numLit>
          </c:yVal>
          <c:smooth val="0"/>
          <c:extLst>
            <c:ext xmlns:c16="http://schemas.microsoft.com/office/drawing/2014/chart" uri="{C3380CC4-5D6E-409C-BE32-E72D297353CC}">
              <c16:uniqueId val="{0000000A-EF8E-4D25-8A81-2333AB5D7363}"/>
            </c:ext>
          </c:extLst>
        </c:ser>
        <c:ser>
          <c:idx val="9"/>
          <c:order val="10"/>
          <c:tx>
            <c:v>label</c:v>
          </c:tx>
          <c:spPr>
            <a:ln w="25400" cap="rnd">
              <a:noFill/>
              <a:round/>
            </a:ln>
            <a:effectLst/>
          </c:spPr>
          <c:marker>
            <c:symbol val="none"/>
          </c:marker>
          <c:dLbls>
            <c:dLbl>
              <c:idx val="0"/>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r>
                      <a:rPr lang="en-US" u="none" dirty="0"/>
                      <a:t>F2. Thinking about the last time you contacted the telephone triage line, did you feel that you got the advice you needed?</a:t>
                    </a:r>
                  </a:p>
                </c:rich>
              </c:tx>
              <c:spPr>
                <a:noFill/>
                <a:ln>
                  <a:noFill/>
                </a:ln>
                <a:effectLst/>
              </c:spPr>
              <c:dLblPos val="l"/>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DataLabelsRange val="1"/>
                </c:ext>
                <c:ext xmlns:c16="http://schemas.microsoft.com/office/drawing/2014/chart" uri="{C3380CC4-5D6E-409C-BE32-E72D297353CC}">
                  <c16:uniqueId val="{0000000B-EF8E-4D25-8A81-2333AB5D7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F2. Thinking about the last time you contacted the telephone triage line, did you feel that you got the advice you needed?</c:v>
                  </c:pt>
                </c15:dlblRangeCache>
              </c15:datalabelsRange>
            </c:ext>
            <c:ext xmlns:c16="http://schemas.microsoft.com/office/drawing/2014/chart" uri="{C3380CC4-5D6E-409C-BE32-E72D297353CC}">
              <c16:uniqueId val="{0000000C-EF8E-4D25-8A81-2333AB5D7363}"/>
            </c:ext>
          </c:extLst>
        </c:ser>
        <c:dLbls>
          <c:showLegendKey val="0"/>
          <c:showVal val="0"/>
          <c:showCatName val="0"/>
          <c:showSerName val="0"/>
          <c:showPercent val="0"/>
          <c:showBubbleSize val="0"/>
        </c:dLbls>
        <c:axId val="902086576"/>
        <c:axId val="902100720"/>
      </c:scatterChart>
      <c:catAx>
        <c:axId val="898324160"/>
        <c:scaling>
          <c:orientation val="minMax"/>
        </c:scaling>
        <c:delete val="1"/>
        <c:axPos val="l"/>
        <c:numFmt formatCode="General" sourceLinked="1"/>
        <c:majorTickMark val="out"/>
        <c:minorTickMark val="none"/>
        <c:tickLblPos val="nextTo"/>
        <c:crossAx val="902089840"/>
        <c:crosses val="autoZero"/>
        <c:auto val="1"/>
        <c:lblAlgn val="ctr"/>
        <c:lblOffset val="100"/>
        <c:noMultiLvlLbl val="0"/>
      </c:catAx>
      <c:valAx>
        <c:axId val="902089840"/>
        <c:scaling>
          <c:orientation val="minMax"/>
          <c:min val="1"/>
        </c:scaling>
        <c:delete val="1"/>
        <c:axPos val="b"/>
        <c:numFmt formatCode="General" sourceLinked="1"/>
        <c:majorTickMark val="none"/>
        <c:minorTickMark val="none"/>
        <c:tickLblPos val="nextTo"/>
        <c:crossAx val="898324160"/>
        <c:crosses val="autoZero"/>
        <c:crossBetween val="between"/>
      </c:valAx>
      <c:valAx>
        <c:axId val="902100720"/>
        <c:scaling>
          <c:orientation val="minMax"/>
          <c:min val="0"/>
        </c:scaling>
        <c:delete val="1"/>
        <c:axPos val="r"/>
        <c:numFmt formatCode="#;;0" sourceLinked="0"/>
        <c:majorTickMark val="out"/>
        <c:minorTickMark val="none"/>
        <c:tickLblPos val="nextTo"/>
        <c:crossAx val="902086576"/>
        <c:crosses val="max"/>
        <c:crossBetween val="midCat"/>
        <c:majorUnit val="1"/>
      </c:valAx>
      <c:valAx>
        <c:axId val="902086576"/>
        <c:scaling>
          <c:orientation val="minMax"/>
          <c:max val="10"/>
        </c:scaling>
        <c:delete val="0"/>
        <c:axPos val="t"/>
        <c:majorGridlines>
          <c:spPr>
            <a:ln>
              <a:solidFill>
                <a:schemeClr val="accent3">
                  <a:lumMod val="40000"/>
                  <a:lumOff val="60000"/>
                </a:schemeClr>
              </a:solidFill>
            </a:ln>
          </c:spPr>
        </c:majorGridlines>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072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3.3578185284162003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ln>
                <a:noFill/>
              </a:ln>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28/11/2025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28/11/2025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76598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8515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791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1583360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22</a:t>
            </a:fld>
            <a:endParaRPr lang="en-GB" dirty="0"/>
          </a:p>
        </p:txBody>
      </p:sp>
    </p:spTree>
    <p:extLst>
      <p:ext uri="{BB962C8B-B14F-4D97-AF65-F5344CB8AC3E}">
        <p14:creationId xmlns:p14="http://schemas.microsoft.com/office/powerpoint/2010/main" val="861185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382822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357256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dirty="0"/>
          </a:p>
        </p:txBody>
      </p:sp>
    </p:spTree>
    <p:extLst>
      <p:ext uri="{BB962C8B-B14F-4D97-AF65-F5344CB8AC3E}">
        <p14:creationId xmlns:p14="http://schemas.microsoft.com/office/powerpoint/2010/main" val="30646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83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302858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4291823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1802873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120343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34</a:t>
            </a:fld>
            <a:endParaRPr lang="en-GB" dirty="0"/>
          </a:p>
        </p:txBody>
      </p:sp>
    </p:spTree>
    <p:extLst>
      <p:ext uri="{BB962C8B-B14F-4D97-AF65-F5344CB8AC3E}">
        <p14:creationId xmlns:p14="http://schemas.microsoft.com/office/powerpoint/2010/main" val="808813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D121-FC39-2618-ECDC-AA0178FCE2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C93F09-FBD1-D29E-E6DE-43D076344D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43462B-6C14-B297-739A-963944AFF1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9C937C6-EDEC-32CA-E3F0-D7B9A1EF545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53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59238-12A8-8D80-2F69-4F3FF66E19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84D6D-46CB-D68E-B5EE-A5C915CFE1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F1E897-4E93-DF59-6829-DBEF253EE6D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B6CFDA0-1D2F-E305-2E03-EFF878647600}"/>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26531872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8D351-5DA8-3DCA-8BBC-58768792E3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1A31C-B976-EF00-09AB-E103ABFFC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5DF1E1-17E7-BDFA-5D30-A8632DF124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0131BA0-CE47-671E-1F54-3FDEAD3FC4E2}"/>
              </a:ext>
            </a:extLst>
          </p:cNvPr>
          <p:cNvSpPr>
            <a:spLocks noGrp="1"/>
          </p:cNvSpPr>
          <p:nvPr>
            <p:ph type="sldNum" sz="quarter" idx="5"/>
          </p:nvPr>
        </p:nvSpPr>
        <p:spPr/>
        <p:txBody>
          <a:bodyPr/>
          <a:lstStyle/>
          <a:p>
            <a:fld id="{F995ADB6-A4C8-407F-AA7E-F37056F52D96}" type="slidenum">
              <a:rPr lang="en-GB" smtClean="0"/>
              <a:t>38</a:t>
            </a:fld>
            <a:endParaRPr lang="en-GB" dirty="0"/>
          </a:p>
        </p:txBody>
      </p:sp>
    </p:spTree>
    <p:extLst>
      <p:ext uri="{BB962C8B-B14F-4D97-AF65-F5344CB8AC3E}">
        <p14:creationId xmlns:p14="http://schemas.microsoft.com/office/powerpoint/2010/main" val="1464735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307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dirty="0"/>
          </a:p>
        </p:txBody>
      </p:sp>
    </p:spTree>
    <p:extLst>
      <p:ext uri="{BB962C8B-B14F-4D97-AF65-F5344CB8AC3E}">
        <p14:creationId xmlns:p14="http://schemas.microsoft.com/office/powerpoint/2010/main" val="700669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9E750-20BE-DDDF-E04C-C60038965B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0A5467-969F-39BE-7040-711C5998D2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B58215-B5B5-8A42-E767-7D734936C40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DF9A2D9-15BC-214F-5908-8C74F4D82E93}"/>
              </a:ext>
            </a:extLst>
          </p:cNvPr>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2232929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54068-B0C8-B1A4-9BA2-7B4DA3BD26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CAAED-7C13-5843-0202-689205DB5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D3B863-D6FA-6440-6297-5F1894FB84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CB63FE-71A5-5FE3-21F5-21F039F29868}"/>
              </a:ext>
            </a:extLst>
          </p:cNvPr>
          <p:cNvSpPr>
            <a:spLocks noGrp="1"/>
          </p:cNvSpPr>
          <p:nvPr>
            <p:ph type="sldNum" sz="quarter" idx="5"/>
          </p:nvPr>
        </p:nvSpPr>
        <p:spPr/>
        <p:txBody>
          <a:bodyPr/>
          <a:lstStyle/>
          <a:p>
            <a:fld id="{F995ADB6-A4C8-407F-AA7E-F37056F52D96}" type="slidenum">
              <a:rPr lang="en-GB" smtClean="0"/>
              <a:t>45</a:t>
            </a:fld>
            <a:endParaRPr lang="en-GB" dirty="0"/>
          </a:p>
        </p:txBody>
      </p:sp>
    </p:spTree>
    <p:extLst>
      <p:ext uri="{BB962C8B-B14F-4D97-AF65-F5344CB8AC3E}">
        <p14:creationId xmlns:p14="http://schemas.microsoft.com/office/powerpoint/2010/main" val="23424884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18BFD-5030-C423-432C-3228B7BA25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58AA-51B7-37BF-644F-DE303A84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0D2558-500A-3986-46A3-856512C4E2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5EE3492-2809-F5F4-EEC2-3FD755DBD5DD}"/>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732070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27330-E2BE-8603-1D79-8E53CAA71D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D3C52-1BD3-36AC-637B-186E162E25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E30E43-8F9A-FA68-8B2D-AEA0849E9CF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D7C87E-99A4-AEB1-9006-8962AA81BA1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87481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227600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111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52</a:t>
            </a:fld>
            <a:endParaRPr lang="en-GB" dirty="0"/>
          </a:p>
        </p:txBody>
      </p:sp>
    </p:spTree>
    <p:extLst>
      <p:ext uri="{BB962C8B-B14F-4D97-AF65-F5344CB8AC3E}">
        <p14:creationId xmlns:p14="http://schemas.microsoft.com/office/powerpoint/2010/main" val="4294586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15949-8FF0-978F-4667-4893949EC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A70D1-97BF-881D-9354-458B397614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5B93A-0ED8-6431-080E-37E6C114532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3407827-38A1-2024-ACF7-2CCF0F0125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8786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49158-AA60-A655-F5CF-F18F3A9726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8EC56B-7731-9F11-C11B-23D27101E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509C0-D174-227C-E64A-5BCF9F990F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16C9C4C-1F90-FEBE-8E14-AE7E19E2C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922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8A22D-8823-E8F3-4E11-6C50CB0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833329-34D0-32D7-56C0-B3FA2E36BA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4B34F-C4A7-0712-E538-8E1A018F022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3FB556-FDBC-35DE-AF60-9583B9FCE0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2505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BC6BB-6CFA-0E48-6618-E04F639D0B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794FF7-8CE9-6CCD-B6CD-44241FE19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3E1CE-CC67-0069-569F-35317EC597A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83D11F-1D93-5BBE-6A66-3F194D2C5AF7}"/>
              </a:ext>
            </a:extLst>
          </p:cNvPr>
          <p:cNvSpPr>
            <a:spLocks noGrp="1"/>
          </p:cNvSpPr>
          <p:nvPr>
            <p:ph type="sldNum" sz="quarter" idx="5"/>
          </p:nvPr>
        </p:nvSpPr>
        <p:spPr/>
        <p:txBody>
          <a:bodyPr/>
          <a:lstStyle/>
          <a:p>
            <a:fld id="{F995ADB6-A4C8-407F-AA7E-F37056F52D96}" type="slidenum">
              <a:rPr lang="en-GB" smtClean="0"/>
              <a:t>57</a:t>
            </a:fld>
            <a:endParaRPr lang="en-GB" dirty="0"/>
          </a:p>
        </p:txBody>
      </p:sp>
    </p:spTree>
    <p:extLst>
      <p:ext uri="{BB962C8B-B14F-4D97-AF65-F5344CB8AC3E}">
        <p14:creationId xmlns:p14="http://schemas.microsoft.com/office/powerpoint/2010/main" val="30452334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3DBD-B43B-4B27-F353-D3150749C6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0B02DA-4DDE-64B5-986F-8F449F0E6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6EDF5C-43E1-AE45-9913-708C6C377B6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9CA77BB-3AF1-E5CC-20F1-DADBEF0D5D38}"/>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15820970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0EB1C-8C13-E033-79D3-C6742FA673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22EE-DDF8-7786-12D1-8EADA4FA11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3AC155-9EB6-0B93-F92C-717B932D9C6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B1AB339-4585-8A86-3E60-5411BAFE2477}"/>
              </a:ext>
            </a:extLst>
          </p:cNvPr>
          <p:cNvSpPr>
            <a:spLocks noGrp="1"/>
          </p:cNvSpPr>
          <p:nvPr>
            <p:ph type="sldNum" sz="quarter" idx="5"/>
          </p:nvPr>
        </p:nvSpPr>
        <p:spPr/>
        <p:txBody>
          <a:bodyPr/>
          <a:lstStyle/>
          <a:p>
            <a:fld id="{F995ADB6-A4C8-407F-AA7E-F37056F52D96}" type="slidenum">
              <a:rPr lang="en-GB" smtClean="0"/>
              <a:t>59</a:t>
            </a:fld>
            <a:endParaRPr lang="en-GB" dirty="0"/>
          </a:p>
        </p:txBody>
      </p:sp>
    </p:spTree>
    <p:extLst>
      <p:ext uri="{BB962C8B-B14F-4D97-AF65-F5344CB8AC3E}">
        <p14:creationId xmlns:p14="http://schemas.microsoft.com/office/powerpoint/2010/main" val="33153151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F762-16AF-5AC1-35FA-EF026C543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277145-0538-C1C4-98DA-0C6CCC3E7F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B32E72-5D08-42C8-E0ED-88A1C499763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C5D96E-A138-ACFF-3568-E7E84437A382}"/>
              </a:ext>
            </a:extLst>
          </p:cNvPr>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4490232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583D6-45A0-8648-F815-82100BF577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A38129-FD0C-CEE2-4E28-CA01318867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38E91E-A82B-A0EA-DBB3-3438106D62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7A6AD44-673F-2CF7-B734-A4E7CD334F8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2301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14FD5-5773-8068-4AA7-7F9C4D9C4B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9D1BD-0618-FA18-E361-FF9F9E9085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B34865-A5AB-089D-30E5-D8C0AC18D39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A52C0ED-A866-74F5-4C31-C21C2B70E32B}"/>
              </a:ext>
            </a:extLst>
          </p:cNvPr>
          <p:cNvSpPr>
            <a:spLocks noGrp="1"/>
          </p:cNvSpPr>
          <p:nvPr>
            <p:ph type="sldNum" sz="quarter" idx="5"/>
          </p:nvPr>
        </p:nvSpPr>
        <p:spPr/>
        <p:txBody>
          <a:bodyPr/>
          <a:lstStyle/>
          <a:p>
            <a:fld id="{F995ADB6-A4C8-407F-AA7E-F37056F52D96}" type="slidenum">
              <a:rPr lang="en-GB" smtClean="0"/>
              <a:t>62</a:t>
            </a:fld>
            <a:endParaRPr lang="en-GB" dirty="0"/>
          </a:p>
        </p:txBody>
      </p:sp>
    </p:spTree>
    <p:extLst>
      <p:ext uri="{BB962C8B-B14F-4D97-AF65-F5344CB8AC3E}">
        <p14:creationId xmlns:p14="http://schemas.microsoft.com/office/powerpoint/2010/main" val="1712940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98BF5-C7FB-73B4-CF34-F66CB501D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E1C928-97A7-304A-449E-E5E8C730FF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6D4363-3A2E-F02E-2E38-643119F1CA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027C50F-880E-FCE8-6940-D7751F8BA33D}"/>
              </a:ext>
            </a:extLst>
          </p:cNvPr>
          <p:cNvSpPr>
            <a:spLocks noGrp="1"/>
          </p:cNvSpPr>
          <p:nvPr>
            <p:ph type="sldNum" sz="quarter" idx="5"/>
          </p:nvPr>
        </p:nvSpPr>
        <p:spPr/>
        <p:txBody>
          <a:bodyPr/>
          <a:lstStyle/>
          <a:p>
            <a:fld id="{F995ADB6-A4C8-407F-AA7E-F37056F52D96}" type="slidenum">
              <a:rPr lang="en-GB" smtClean="0"/>
              <a:t>63</a:t>
            </a:fld>
            <a:endParaRPr lang="en-GB" dirty="0"/>
          </a:p>
        </p:txBody>
      </p:sp>
    </p:spTree>
    <p:extLst>
      <p:ext uri="{BB962C8B-B14F-4D97-AF65-F5344CB8AC3E}">
        <p14:creationId xmlns:p14="http://schemas.microsoft.com/office/powerpoint/2010/main" val="18269801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0FE9-DB49-295D-1105-074FD9762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31F4F2-BC76-7DEE-54D2-17EABD94C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611A3-2658-5402-4B91-96E1C5F3B50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8ACF00-F3CF-8DD6-F72A-A0973FC1580A}"/>
              </a:ext>
            </a:extLst>
          </p:cNvPr>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32784433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10C8A-867D-DB55-BD77-193DB1AC21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7EE2B-E53C-5520-CCE8-81D600189E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CA2E32-CCE0-C5B1-4621-6B660EAB9A7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65805D6-5E3E-6DAE-5057-9499686E2599}"/>
              </a:ext>
            </a:extLst>
          </p:cNvPr>
          <p:cNvSpPr>
            <a:spLocks noGrp="1"/>
          </p:cNvSpPr>
          <p:nvPr>
            <p:ph type="sldNum" sz="quarter" idx="5"/>
          </p:nvPr>
        </p:nvSpPr>
        <p:spPr/>
        <p:txBody>
          <a:bodyPr/>
          <a:lstStyle/>
          <a:p>
            <a:fld id="{F995ADB6-A4C8-407F-AA7E-F37056F52D96}" type="slidenum">
              <a:rPr lang="en-GB" smtClean="0"/>
              <a:t>65</a:t>
            </a:fld>
            <a:endParaRPr lang="en-GB" dirty="0"/>
          </a:p>
        </p:txBody>
      </p:sp>
    </p:spTree>
    <p:extLst>
      <p:ext uri="{BB962C8B-B14F-4D97-AF65-F5344CB8AC3E}">
        <p14:creationId xmlns:p14="http://schemas.microsoft.com/office/powerpoint/2010/main" val="6044865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4C592-BE6E-00F5-FBD7-9799B2EE1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A1DC2-CB9D-4C67-05FD-3A75662F22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26A7B-8698-D9C2-1275-1D812CDC03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3155B5-4D6B-C5C5-BF35-54F24B93B4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86707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B799-F67D-4AD1-DE99-4CA826EBC7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4B37A4-364E-C43A-F3D3-F950EA55A4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144DC9-CBE4-C7D9-F28D-F2D068444D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8A0E5F4-D9B7-7682-BD1C-C457F20B56C3}"/>
              </a:ext>
            </a:extLst>
          </p:cNvPr>
          <p:cNvSpPr>
            <a:spLocks noGrp="1"/>
          </p:cNvSpPr>
          <p:nvPr>
            <p:ph type="sldNum" sz="quarter" idx="5"/>
          </p:nvPr>
        </p:nvSpPr>
        <p:spPr/>
        <p:txBody>
          <a:bodyPr/>
          <a:lstStyle/>
          <a:p>
            <a:fld id="{F995ADB6-A4C8-407F-AA7E-F37056F52D96}" type="slidenum">
              <a:rPr lang="en-GB" smtClean="0"/>
              <a:t>67</a:t>
            </a:fld>
            <a:endParaRPr lang="en-GB" dirty="0"/>
          </a:p>
        </p:txBody>
      </p:sp>
    </p:spTree>
    <p:extLst>
      <p:ext uri="{BB962C8B-B14F-4D97-AF65-F5344CB8AC3E}">
        <p14:creationId xmlns:p14="http://schemas.microsoft.com/office/powerpoint/2010/main" val="38136329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090C8-32AD-3E89-5683-7715DD7E22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64940-2C9E-E027-7452-4E1DCF0811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567BB-6E2B-5BE2-A2CA-96E53E6D2D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69BACA7-6ADF-E0F2-48EF-683515C1787B}"/>
              </a:ext>
            </a:extLst>
          </p:cNvPr>
          <p:cNvSpPr>
            <a:spLocks noGrp="1"/>
          </p:cNvSpPr>
          <p:nvPr>
            <p:ph type="sldNum" sz="quarter" idx="5"/>
          </p:nvPr>
        </p:nvSpPr>
        <p:spPr/>
        <p:txBody>
          <a:bodyPr/>
          <a:lstStyle/>
          <a:p>
            <a:fld id="{F995ADB6-A4C8-407F-AA7E-F37056F52D96}" type="slidenum">
              <a:rPr lang="en-GB" smtClean="0"/>
              <a:t>68</a:t>
            </a:fld>
            <a:endParaRPr lang="en-GB" dirty="0"/>
          </a:p>
        </p:txBody>
      </p:sp>
    </p:spTree>
    <p:extLst>
      <p:ext uri="{BB962C8B-B14F-4D97-AF65-F5344CB8AC3E}">
        <p14:creationId xmlns:p14="http://schemas.microsoft.com/office/powerpoint/2010/main" val="3210516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F6596-399D-6717-ACA4-13F12C0454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7928E9-6FCC-79DD-2A20-AA1616BC6E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2E1A3-4510-8DB9-3F45-325CBBAFC29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A6545B8-F3B2-29F5-871B-495D07FB86AF}"/>
              </a:ext>
            </a:extLst>
          </p:cNvPr>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3299582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FD5A3-2627-B52E-8CFC-51BAB05301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DA554-9C74-551C-9F96-9BB25A1A8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0D821-F24D-7B7C-F72A-5EA41814DD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10BDCF-EFA4-04EE-0EF0-5E19E3BBB13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0662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5DDF1-D8C8-FC78-470F-F80CDCDD02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D8BD7C-A69E-EB42-CA57-3D4CEA8B68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0EA57-841A-BC43-34FC-2C666CB5D5C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9ED7E1-7ABA-3490-6C38-F22D378BC42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99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9CC2D-F259-E4C2-ED3D-48990C426D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693ECD-D968-3636-2977-208EC906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60ADD2-0955-D44C-0B37-A58C40BED4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22712FC-11DD-D339-AB7C-758CD8ED06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17351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EAA64-1833-BE55-D02F-6B39AA409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6C20-2A02-6E74-90A5-EF99C94451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B34960-8D7A-782C-53F9-8C3D65F262D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E30B15B-3FD6-BA97-2365-5B0CC5ED9DB9}"/>
              </a:ext>
            </a:extLst>
          </p:cNvPr>
          <p:cNvSpPr>
            <a:spLocks noGrp="1"/>
          </p:cNvSpPr>
          <p:nvPr>
            <p:ph type="sldNum" sz="quarter" idx="5"/>
          </p:nvPr>
        </p:nvSpPr>
        <p:spPr/>
        <p:txBody>
          <a:bodyPr/>
          <a:lstStyle/>
          <a:p>
            <a:fld id="{F995ADB6-A4C8-407F-AA7E-F37056F52D96}" type="slidenum">
              <a:rPr lang="en-GB" smtClean="0"/>
              <a:t>75</a:t>
            </a:fld>
            <a:endParaRPr lang="en-GB" dirty="0"/>
          </a:p>
        </p:txBody>
      </p:sp>
    </p:spTree>
    <p:extLst>
      <p:ext uri="{BB962C8B-B14F-4D97-AF65-F5344CB8AC3E}">
        <p14:creationId xmlns:p14="http://schemas.microsoft.com/office/powerpoint/2010/main" val="10828918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94250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600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1850575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041F-2AFF-9B45-CED5-DE9C08A05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1A0FC0-03C5-A9D7-7D78-0AA1B93F14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A8FB80-0EBD-0246-147F-B5A982C14C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483715E-FAC7-54DF-93AC-E0092873351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54708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5ED27-131E-1BFF-CE73-B6DD6186C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E3610A-D805-3ADB-4CBC-9AE2C2ECAE6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BE62994-543C-BFE9-2A00-6FE96C8F382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CEDC2-7A27-8F6D-2BBA-199788B27D2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047239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FE20D-1672-6CC7-A95D-8B3B376DF3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3DF74-970C-0A40-F196-6DA730D9696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BE88CD-AE9C-4EE1-1595-69CB1E4C0815}"/>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D5D6E605-3753-1438-E0C1-AEF23E277980}"/>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626114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1688-6901-A25C-8032-1B3EDD2313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9F0BB-0308-E8EA-50E7-1E7F42F0469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A2CB952-2F71-F0F8-507C-0A0BA32A2F7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BFAF5C-42FE-309E-FCBF-2BD48FD8C62B}"/>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199253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7FBBC-77E7-F7F4-A9A2-164EF4C190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401F43-81A2-0CE7-FB3E-19E6BC13FA2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EA7017E-46C0-2530-F425-17BC2B7BE90A}"/>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B2E6324-1113-35A2-10F7-147F398B3C0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0065648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0791B-A61F-BAB8-AB14-ADE289425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69434E-FFCC-413B-65C8-F5CD73A1454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87C0066D-4F15-F341-E78C-DF07678CB8A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C71B3A7-94D1-1DA9-5EC3-A6D0EE6367BC}"/>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98557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53219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2A9-BE64-6D5E-5991-F029997CC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6BF65-6B9C-B35A-BFA3-B5106B66CD0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D9ABD01-1F74-2168-C350-EB91D564CF4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4E28C77-978C-ADAA-E16D-02D69CA5A8D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526415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50F9A-F6E5-A524-E68C-70468B4A7D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2C5FB-BB28-9E0D-FC36-32B0DDA70E6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3642E92-2A15-AEF8-2F23-8CB6179E094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CCD58C8B-A5AA-9209-2524-F8DEF5670D1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6307232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F89C-2705-A7BC-41EC-FE294EC1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8A0E48-B8B4-38B3-D6A6-902D2C118C7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441019-A3E9-4641-118C-838386F19A5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C743E43-5207-D2AB-8228-328F1AFB318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7610882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D0819-28C4-45CF-AC4B-B40BA322AC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7EA15C-F492-77C7-951F-374E1223FFA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69F983E-9079-7625-47D1-2E4DD14752B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694FA63-3522-D746-9A8F-F59E819BF87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41414842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CF2E4-7CDE-3526-9C53-A2BF7387A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9934C9-24F3-DD0D-7A58-C76A5E55F3F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C8987FF-70D9-1A57-0324-41E81D0E353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CC5EFF-A40A-88BF-BCBC-3C0DDECD6DD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5434352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93679-1F73-25EB-2C9D-C1A06007E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F55853-2915-CA29-8BC7-89DF74CF1D4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9570F3F-CC2A-A7B0-5B93-4D73735D563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4C2F18-FE95-05C1-E9D4-46AA47025C2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06100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DF0FF-4452-1DF2-DF1D-320A8E791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3DFA60-8957-1C31-099C-A819E9063D48}"/>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4F0B5C6A-8452-1B4C-BE08-DDD8B53EE39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907916C-FF94-B035-A876-F0AAF629231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24277013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06787-67E5-615E-1E41-EFCC1C7B90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CEB81-C8A1-811A-B2A5-B3ABC5628D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CD2BC6A-26E5-DF51-5693-494243DA3C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CAC4FE2-D442-EAA0-6485-0BD9A45A8BA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29220220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D208D-350B-65ED-439F-CD80C3B0E9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B33870-BB9D-4BC2-0D7B-44F56B5EE71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0A3FBD1D-8A6F-B305-997E-0E17FB22B2C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57C27AB-77F6-A7A9-751B-17C83721B55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385828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511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4EE9-3395-8CCE-04B7-F552E2C7F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2BD296-FDB7-4065-D88A-C57B352F49C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A72738-2E4E-64AA-423D-A23B03A9443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AE7D2C3-C559-6C04-90FA-FBF7256024D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24267968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AEB93-DD87-80ED-AB36-1871C6D93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02718F-1540-9CDE-B163-F11A6AB758D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D0D7997E-7444-D577-5E07-860D446836B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9244F98-B365-5930-048E-370C725FF84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5720284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5D748-D318-99AD-F03D-889BE1FBF1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FB5450-2916-BF74-4D01-0942250CFC20}"/>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9C7C600-1121-EA85-06C8-E2B386317F1F}"/>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D25DCF-D63E-8E0E-6E4E-306701BED7C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496165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52B94-1FF2-DC1D-EE82-05EECEB4B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3BFB20-F080-0D9E-95D1-38DC2B3C2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940AC-5168-3929-D7DD-11126C8BE0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4E3D67A-29B6-ABDA-491E-CB66ED2A026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15748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1B2F-8B70-C051-2CE5-9A4FE82F1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62A72-F12B-C45B-FB64-889DAE3DE6F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EE98660-06E6-C7E7-E570-85CDA283A2A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FF0DADA-99C6-E6D3-668E-C28E47A8DEA3}"/>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35589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2C3B2-3053-F192-2F11-225AF4CACF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3D27DA-41D1-27A8-602F-198889765D6A}"/>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67CC4AA1-8B9D-3F45-2BC6-F1CC8CFF55F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4F1F16-9DCA-C64A-0E4D-2D7AE8D1119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6285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738396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646C0-7E2F-11B8-1A72-AE7A19FE7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51A98A-5ADC-50BA-09E3-3CBBC265FA1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7062000-9853-5E34-BC68-1BA73EA3E5DC}"/>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749D389-FF54-6E6B-440E-FEEE62364F24}"/>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185871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58D34-27C6-1176-C5EF-FF0A3793C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EBA822-D1CE-BF6F-EF5F-A5B747A581A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F33EF4DE-B857-839C-E14D-A2808CE2669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70472A0-1B79-DE5F-3003-F25A6D05077F}"/>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838242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2ED96-2E81-5235-86C3-ACD1BECC61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831A00-F81B-30A7-943E-D01119E16897}"/>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423D4D-9ADB-0CF8-1947-9A470810BDA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5CA9C3E-171F-3ECB-2E61-4F56304373F7}"/>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082947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B3C6-B3FF-6326-7309-CBC3572F7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B7C3A-11E5-9192-6DFA-BD530A67D5E5}"/>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EEB6580-560E-F99B-5D0B-26800C456A0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C1F7ED4-C4FE-3107-D328-65AB9E12C61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046416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81AD-C293-956E-1192-669B1D02D7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01E1C-583B-D026-D5C7-12A2D8A4693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8D031E5-B160-14D1-836A-D4EF914B897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51D276B-61E1-28EF-609B-BA1AEEBE5601}"/>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479741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18B74-DA54-5004-25EE-49AEC9A994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DB91E-ACBE-54FA-233E-2153FF42C39C}"/>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17036E7-F60D-B24E-7457-565E1EFC8990}"/>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70E7503-5220-46DB-9451-BACEF4514FFE}"/>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109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665215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410FF-1B19-381F-14E2-D125E555C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A002CD-D841-4C81-A3E1-5BDD70B0A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F1EBFD-82AB-29C8-3B26-948A6370F35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017E64-CA8E-D0B5-7D36-AA89B87F54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098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95AB-F4C2-4594-0F05-B89093D93B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64D131-8930-4088-9250-A5BE40087A6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7EE9E20-A2EF-5B9E-5F2A-B0009218682E}"/>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EDB62C1-43B6-5018-B8F2-E9605A7FAB89}"/>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8958425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5C91A-98B2-744A-D2C9-9246410B34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5DD2-5AF0-967D-77F7-BF74B99DB7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7F3810-A84E-3610-98A0-3443D1BE5CB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DF3FBA2-8D89-2C70-65C6-174554A420F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4512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52B28-9405-BB77-4FBA-DDB45CC5CC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3A850-8024-723F-1860-C9CB3B378C64}"/>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9A3E34E-7B48-62F1-473B-7CDCF8F708D7}"/>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EE3E65EF-A9E4-6E12-4C7C-E794FBC6DB7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113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5715110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11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6.png"/><Relationship Id="rId7" Type="http://schemas.openxmlformats.org/officeDocument/2006/relationships/slide" Target="../slides/slide8.xm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76.xml"/><Relationship Id="rId10" Type="http://schemas.openxmlformats.org/officeDocument/2006/relationships/slide" Target="../slides/slide114.xml"/><Relationship Id="rId4" Type="http://schemas.openxmlformats.org/officeDocument/2006/relationships/image" Target="../media/image7.png"/><Relationship Id="rId9" Type="http://schemas.openxmlformats.org/officeDocument/2006/relationships/slide" Target="../slides/slide8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14.xml"/><Relationship Id="rId7" Type="http://schemas.openxmlformats.org/officeDocument/2006/relationships/image" Target="../media/image5.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slide" Target="../slides/slide3.xml"/><Relationship Id="rId5" Type="http://schemas.openxmlformats.org/officeDocument/2006/relationships/slide" Target="../slides/slide114.xml"/><Relationship Id="rId4" Type="http://schemas.openxmlformats.org/officeDocument/2006/relationships/slide" Target="../slides/slide8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81.xml"/><Relationship Id="rId7" Type="http://schemas.openxmlformats.org/officeDocument/2006/relationships/image" Target="../media/image6.png"/><Relationship Id="rId2" Type="http://schemas.openxmlformats.org/officeDocument/2006/relationships/slide" Target="../slides/slide76.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3.xml"/><Relationship Id="rId10" Type="http://schemas.openxmlformats.org/officeDocument/2006/relationships/slide" Target="../slides/slide14.xml"/><Relationship Id="rId4" Type="http://schemas.openxmlformats.org/officeDocument/2006/relationships/slide" Target="../slides/slide114.xml"/><Relationship Id="rId9"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114.xml"/><Relationship Id="rId7" Type="http://schemas.openxmlformats.org/officeDocument/2006/relationships/image" Target="../media/image7.png"/><Relationship Id="rId2"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slide" Target="../slides/slide14.xml"/><Relationship Id="rId4" Type="http://schemas.openxmlformats.org/officeDocument/2006/relationships/slide" Target="../slides/slide3.xml"/><Relationship Id="rId9" Type="http://schemas.openxmlformats.org/officeDocument/2006/relationships/slide" Target="../slides/slide76.xml"/></Relationships>
</file>

<file path=ppt/slideLayouts/_rels/slideLayout7.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8.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image" Target="../media/image5.png"/><Relationship Id="rId7" Type="http://schemas.openxmlformats.org/officeDocument/2006/relationships/slide" Target="../slides/slide76.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8.xml"/><Relationship Id="rId5" Type="http://schemas.openxmlformats.org/officeDocument/2006/relationships/image" Target="../media/image7.png"/><Relationship Id="rId10" Type="http://schemas.openxmlformats.org/officeDocument/2006/relationships/slide" Target="../slides/slide81.xml"/><Relationship Id="rId4" Type="http://schemas.openxmlformats.org/officeDocument/2006/relationships/image" Target="../media/image6.png"/><Relationship Id="rId9" Type="http://schemas.openxmlformats.org/officeDocument/2006/relationships/slide" Target="../slides/slide11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rgbClr val="6D276A"/>
        </a:solidFill>
        <a:effectLst/>
      </p:bgPr>
    </p:bg>
    <p:spTree>
      <p:nvGrpSpPr>
        <p:cNvPr id="1" name=""/>
        <p:cNvGrpSpPr/>
        <p:nvPr/>
      </p:nvGrpSpPr>
      <p:grpSpPr>
        <a:xfrm>
          <a:off x="0" y="0"/>
          <a:ext cx="0" cy="0"/>
          <a:chOff x="0" y="0"/>
          <a:chExt cx="0" cy="0"/>
        </a:xfrm>
      </p:grpSpPr>
      <p:pic>
        <p:nvPicPr>
          <p:cNvPr id="4" name="Picture Placeholder 8" descr="A picture containing person, indoor, wall&#10;&#10;Description automatically generated">
            <a:extLst>
              <a:ext uri="{FF2B5EF4-FFF2-40B4-BE49-F238E27FC236}">
                <a16:creationId xmlns:a16="http://schemas.microsoft.com/office/drawing/2014/main" id="{E82A906B-79F6-05E7-805C-0C966C769E3C}"/>
              </a:ext>
            </a:extLst>
          </p:cNvPr>
          <p:cNvPicPr>
            <a:picLocks noChangeAspect="1"/>
          </p:cNvPicPr>
          <p:nvPr userDrawn="1"/>
        </p:nvPicPr>
        <p:blipFill>
          <a:blip r:embed="rId2">
            <a:extLst>
              <a:ext uri="{28A0092B-C50C-407E-A947-70E740481C1C}">
                <a14:useLocalDpi xmlns:a14="http://schemas.microsoft.com/office/drawing/2010/main" val="0"/>
              </a:ext>
            </a:extLst>
          </a:blip>
          <a:srcRect l="6674" r="6674"/>
          <a:stretch>
            <a:fillRect/>
          </a:stretch>
        </p:blipFill>
        <p:spPr>
          <a:xfrm>
            <a:off x="3244773" y="13252"/>
            <a:ext cx="8947227" cy="6883887"/>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ysClr val="window" lastClr="FFFFFF">
              <a:lumMod val="85000"/>
              <a:alpha val="72000"/>
            </a:sysClr>
          </a:solidFill>
        </p:spPr>
      </p:pic>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3561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RA9 | Torbay and South Devon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259F2B50-03BA-59D3-A476-050E8D3058E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20641" y="6140459"/>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EDEBAF-CF47-6407-B64A-2BDDEE638B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5198" y="4840719"/>
            <a:ext cx="1649489" cy="612569"/>
          </a:xfrm>
          <a:prstGeom prst="rect">
            <a:avLst/>
          </a:prstGeom>
        </p:spPr>
      </p:pic>
      <p:pic>
        <p:nvPicPr>
          <p:cNvPr id="6" name="Picture 5">
            <a:extLst>
              <a:ext uri="{FF2B5EF4-FFF2-40B4-BE49-F238E27FC236}">
                <a16:creationId xmlns:a16="http://schemas.microsoft.com/office/drawing/2014/main" id="{A5C7A92C-A8EA-827F-D996-FFB26564B5B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182" y="5475082"/>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26876" y="-19200"/>
            <a:ext cx="7981106"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4"/>
          <a:stretch>
            <a:fillRect/>
          </a:stretch>
        </p:blipFill>
        <p:spPr>
          <a:xfrm>
            <a:off x="10257697" y="22778"/>
            <a:ext cx="773524" cy="344679"/>
          </a:xfrm>
          <a:prstGeom prst="rect">
            <a:avLst/>
          </a:prstGeom>
        </p:spPr>
      </p:pic>
      <p:sp>
        <p:nvSpPr>
          <p:cNvPr id="2" name="TextBox 1">
            <a:extLst>
              <a:ext uri="{FF2B5EF4-FFF2-40B4-BE49-F238E27FC236}">
                <a16:creationId xmlns:a16="http://schemas.microsoft.com/office/drawing/2014/main" id="{C2BE562E-3648-6748-2A79-21EC905DE0DD}"/>
              </a:ext>
            </a:extLst>
          </p:cNvPr>
          <p:cNvSpPr txBox="1"/>
          <p:nvPr userDrawn="1"/>
        </p:nvSpPr>
        <p:spPr>
          <a:xfrm>
            <a:off x="1" y="-5736"/>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F92FB34B-63F2-7A2F-5BCB-5C59BBE65E37}"/>
              </a:ext>
            </a:extLst>
          </p:cNvPr>
          <p:cNvSpPr txBox="1"/>
          <p:nvPr userDrawn="1"/>
        </p:nvSpPr>
        <p:spPr>
          <a:xfrm>
            <a:off x="1498333" y="-5736"/>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15495779-5ACE-30B4-40DD-4869C62FB715}"/>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5" action="ppaction://hlinksldjump"/>
            <a:extLst>
              <a:ext uri="{FF2B5EF4-FFF2-40B4-BE49-F238E27FC236}">
                <a16:creationId xmlns:a16="http://schemas.microsoft.com/office/drawing/2014/main" id="{6E4699BC-A2A0-93DE-758F-C3DC9C0AEAEC}"/>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9" name="Rectangle 8">
            <a:hlinkClick r:id="rId6" action="ppaction://hlinksldjump" tooltip="Background and methodology"/>
            <a:extLst>
              <a:ext uri="{FF2B5EF4-FFF2-40B4-BE49-F238E27FC236}">
                <a16:creationId xmlns:a16="http://schemas.microsoft.com/office/drawing/2014/main" id="{88A85B43-E065-3FC7-879C-55CB19EB3F62}"/>
              </a:ext>
            </a:extLst>
          </p:cNvPr>
          <p:cNvSpPr/>
          <p:nvPr userDrawn="1"/>
        </p:nvSpPr>
        <p:spPr>
          <a:xfrm>
            <a:off x="12347"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0" name="Rectangle 9">
            <a:hlinkClick r:id="rId7" action="ppaction://hlinksldjump" tooltip="Headline results"/>
            <a:extLst>
              <a:ext uri="{FF2B5EF4-FFF2-40B4-BE49-F238E27FC236}">
                <a16:creationId xmlns:a16="http://schemas.microsoft.com/office/drawing/2014/main" id="{294BD52A-5C4D-D537-142F-FFCAA378818D}"/>
              </a:ext>
            </a:extLst>
          </p:cNvPr>
          <p:cNvSpPr/>
          <p:nvPr userDrawn="1"/>
        </p:nvSpPr>
        <p:spPr>
          <a:xfrm>
            <a:off x="1509453" y="113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1" name="Rectangle 10">
            <a:hlinkClick r:id="rId8" action="ppaction://hlinksldjump" tooltip="Benchmarking"/>
            <a:extLst>
              <a:ext uri="{FF2B5EF4-FFF2-40B4-BE49-F238E27FC236}">
                <a16:creationId xmlns:a16="http://schemas.microsoft.com/office/drawing/2014/main" id="{29E7F76F-A75C-9536-F0CD-428894695E72}"/>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3" name="TextBox 12">
            <a:hlinkClick r:id="rId9" action="ppaction://hlinksldjump"/>
            <a:extLst>
              <a:ext uri="{FF2B5EF4-FFF2-40B4-BE49-F238E27FC236}">
                <a16:creationId xmlns:a16="http://schemas.microsoft.com/office/drawing/2014/main" id="{0DDE2A97-2E78-60C9-AB6E-1B3CF0C71F8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10" action="ppaction://hlinksldjump"/>
            <a:extLst>
              <a:ext uri="{FF2B5EF4-FFF2-40B4-BE49-F238E27FC236}">
                <a16:creationId xmlns:a16="http://schemas.microsoft.com/office/drawing/2014/main" id="{EAE37361-365C-3EA6-4FC1-90D8FFD66003}"/>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2" name="Rectangle 1">
            <a:extLst>
              <a:ext uri="{FF2B5EF4-FFF2-40B4-BE49-F238E27FC236}">
                <a16:creationId xmlns:a16="http://schemas.microsoft.com/office/drawing/2014/main" id="{87311E64-FDB3-6369-3BC2-128D14A27CB5}"/>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B8CFE35E-5A0A-410F-6554-42776B323D90}"/>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F0C2D29-9E48-2BC1-C93E-7569488FF49D}"/>
              </a:ext>
            </a:extLst>
          </p:cNvPr>
          <p:cNvSpPr txBox="1"/>
          <p:nvPr userDrawn="1"/>
        </p:nvSpPr>
        <p:spPr>
          <a:xfrm>
            <a:off x="2996665"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1" name="TextBox 10">
            <a:hlinkClick r:id="rId2" action="ppaction://hlinksldjump"/>
            <a:extLst>
              <a:ext uri="{FF2B5EF4-FFF2-40B4-BE49-F238E27FC236}">
                <a16:creationId xmlns:a16="http://schemas.microsoft.com/office/drawing/2014/main" id="{E2424656-77B6-569C-E4C1-6C8CF121BD5A}"/>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4" name="Rectangle 13">
            <a:hlinkClick r:id="rId3" action="ppaction://hlinksldjump" tooltip="Benchmarking"/>
            <a:extLst>
              <a:ext uri="{FF2B5EF4-FFF2-40B4-BE49-F238E27FC236}">
                <a16:creationId xmlns:a16="http://schemas.microsoft.com/office/drawing/2014/main" id="{0C1349F7-81FA-D85E-DFFE-C8908653B817}"/>
              </a:ext>
            </a:extLst>
          </p:cNvPr>
          <p:cNvSpPr/>
          <p:nvPr userDrawn="1"/>
        </p:nvSpPr>
        <p:spPr>
          <a:xfrm>
            <a:off x="3006560" y="1134"/>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15" name="TextBox 14">
            <a:hlinkClick r:id="rId4" action="ppaction://hlinksldjump"/>
            <a:extLst>
              <a:ext uri="{FF2B5EF4-FFF2-40B4-BE49-F238E27FC236}">
                <a16:creationId xmlns:a16="http://schemas.microsoft.com/office/drawing/2014/main" id="{184C1531-A5EA-7065-79F0-B30BEBA9D3B4}"/>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6" name="TextBox 15">
            <a:hlinkClick r:id="rId5" action="ppaction://hlinksldjump"/>
            <a:extLst>
              <a:ext uri="{FF2B5EF4-FFF2-40B4-BE49-F238E27FC236}">
                <a16:creationId xmlns:a16="http://schemas.microsoft.com/office/drawing/2014/main" id="{D0E37B13-6E85-26D8-5B44-4F707DCBCE8B}"/>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9" name="TextBox 18">
            <a:extLst>
              <a:ext uri="{FF2B5EF4-FFF2-40B4-BE49-F238E27FC236}">
                <a16:creationId xmlns:a16="http://schemas.microsoft.com/office/drawing/2014/main" id="{E2CE22F4-0F4E-7D96-50D9-F29E023EED0F}"/>
              </a:ext>
            </a:extLst>
          </p:cNvPr>
          <p:cNvSpPr txBox="1"/>
          <p:nvPr userDrawn="1"/>
        </p:nvSpPr>
        <p:spPr>
          <a:xfrm>
            <a:off x="1496130" y="2464"/>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21" name="Rectangle 20">
            <a:hlinkClick r:id="rId6" action="ppaction://hlinksldjump" tooltip="Background and methodology"/>
            <a:extLst>
              <a:ext uri="{FF2B5EF4-FFF2-40B4-BE49-F238E27FC236}">
                <a16:creationId xmlns:a16="http://schemas.microsoft.com/office/drawing/2014/main" id="{4355ECE9-22DF-A6CA-FF7F-02AF3660020B}"/>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ackground and methodology"/>
            <a:extLst>
              <a:ext uri="{FF2B5EF4-FFF2-40B4-BE49-F238E27FC236}">
                <a16:creationId xmlns:a16="http://schemas.microsoft.com/office/drawing/2014/main" id="{05B80070-F260-2C9C-A387-1DC4F545E514}"/>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3" name="TextBox 22">
            <a:extLst>
              <a:ext uri="{FF2B5EF4-FFF2-40B4-BE49-F238E27FC236}">
                <a16:creationId xmlns:a16="http://schemas.microsoft.com/office/drawing/2014/main" id="{16853FBA-6D29-8A93-EF80-E7D637EDF0F6}"/>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4" name="Rectangle 23">
            <a:hlinkClick r:id="rId6" action="ppaction://hlinksldjump" tooltip="Background and methodology"/>
            <a:extLst>
              <a:ext uri="{FF2B5EF4-FFF2-40B4-BE49-F238E27FC236}">
                <a16:creationId xmlns:a16="http://schemas.microsoft.com/office/drawing/2014/main" id="{6E819914-7BA1-AE65-23A0-54C62AA1252C}"/>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7" name="Picture 26">
            <a:extLst>
              <a:ext uri="{FF2B5EF4-FFF2-40B4-BE49-F238E27FC236}">
                <a16:creationId xmlns:a16="http://schemas.microsoft.com/office/drawing/2014/main" id="{54EB902D-FCFD-51CA-7786-3B32FFAE3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34" name="Picture 3" descr="NHS 10mm - RGB Blue">
            <a:extLst>
              <a:ext uri="{FF2B5EF4-FFF2-40B4-BE49-F238E27FC236}">
                <a16:creationId xmlns:a16="http://schemas.microsoft.com/office/drawing/2014/main" id="{F3843C75-DA4C-E8AE-D23B-77C2270B36D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5158E8D7-0C99-A9FE-76C0-95E91755C845}"/>
              </a:ext>
            </a:extLst>
          </p:cNvPr>
          <p:cNvPicPr>
            <a:picLocks noChangeAspect="1"/>
          </p:cNvPicPr>
          <p:nvPr userDrawn="1"/>
        </p:nvPicPr>
        <p:blipFill>
          <a:blip r:embed="rId9"/>
          <a:stretch>
            <a:fillRect/>
          </a:stretch>
        </p:blipFill>
        <p:spPr>
          <a:xfrm>
            <a:off x="10257697" y="22778"/>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5" name="Rectangle 4">
            <a:extLst>
              <a:ext uri="{FF2B5EF4-FFF2-40B4-BE49-F238E27FC236}">
                <a16:creationId xmlns:a16="http://schemas.microsoft.com/office/drawing/2014/main" id="{2190404A-C1E1-CC7A-AC81-CAFF76EA48D1}"/>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A9055-ED2E-3E65-096B-04BEF4EC83BB}"/>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5AAFC78A-DB5D-B24E-C5E7-96296C76F958}"/>
              </a:ext>
            </a:extLst>
          </p:cNvPr>
          <p:cNvSpPr txBox="1"/>
          <p:nvPr userDrawn="1"/>
        </p:nvSpPr>
        <p:spPr>
          <a:xfrm>
            <a:off x="4492794" y="-573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3" action="ppaction://hlinksldjump"/>
            <a:extLst>
              <a:ext uri="{FF2B5EF4-FFF2-40B4-BE49-F238E27FC236}">
                <a16:creationId xmlns:a16="http://schemas.microsoft.com/office/drawing/2014/main" id="{9A3E80E3-304C-6F7A-9BE5-9B7BC0995AAB}"/>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5" name="TextBox 14">
            <a:hlinkClick r:id="rId4" action="ppaction://hlinksldjump"/>
            <a:extLst>
              <a:ext uri="{FF2B5EF4-FFF2-40B4-BE49-F238E27FC236}">
                <a16:creationId xmlns:a16="http://schemas.microsoft.com/office/drawing/2014/main" id="{1BE72470-10B2-91B5-ACE3-EFD477FA009C}"/>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7" name="Rectangle 16">
            <a:hlinkClick r:id="rId5" action="ppaction://hlinksldjump" tooltip="Background and methodology"/>
            <a:extLst>
              <a:ext uri="{FF2B5EF4-FFF2-40B4-BE49-F238E27FC236}">
                <a16:creationId xmlns:a16="http://schemas.microsoft.com/office/drawing/2014/main" id="{841C1484-C798-6EF7-FE38-486F642A167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9" name="Rectangle 18">
            <a:hlinkClick r:id="rId5" action="ppaction://hlinksldjump" tooltip="Background and methodology"/>
            <a:extLst>
              <a:ext uri="{FF2B5EF4-FFF2-40B4-BE49-F238E27FC236}">
                <a16:creationId xmlns:a16="http://schemas.microsoft.com/office/drawing/2014/main" id="{5A4CF3B2-83AB-B4A1-3759-6E2E8AA4A47B}"/>
              </a:ext>
            </a:extLst>
          </p:cNvPr>
          <p:cNvSpPr/>
          <p:nvPr userDrawn="1"/>
        </p:nvSpPr>
        <p:spPr>
          <a:xfrm>
            <a:off x="690054" y="15240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TextBox 20">
            <a:extLst>
              <a:ext uri="{FF2B5EF4-FFF2-40B4-BE49-F238E27FC236}">
                <a16:creationId xmlns:a16="http://schemas.microsoft.com/office/drawing/2014/main" id="{B579A6F9-96EB-DD97-4AEF-BF759A159755}"/>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23" name="Rectangle 22">
            <a:hlinkClick r:id="rId5" action="ppaction://hlinksldjump" tooltip="Background and methodology"/>
            <a:extLst>
              <a:ext uri="{FF2B5EF4-FFF2-40B4-BE49-F238E27FC236}">
                <a16:creationId xmlns:a16="http://schemas.microsoft.com/office/drawing/2014/main" id="{064224F5-13D4-E32F-341E-4FB1B4CFE448}"/>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4" name="Picture 23">
            <a:extLst>
              <a:ext uri="{FF2B5EF4-FFF2-40B4-BE49-F238E27FC236}">
                <a16:creationId xmlns:a16="http://schemas.microsoft.com/office/drawing/2014/main" id="{A441825A-D698-9D86-76B1-82D7AA2471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25" name="Picture 3" descr="NHS 10mm - RGB Blue">
            <a:extLst>
              <a:ext uri="{FF2B5EF4-FFF2-40B4-BE49-F238E27FC236}">
                <a16:creationId xmlns:a16="http://schemas.microsoft.com/office/drawing/2014/main" id="{4C3CEA13-4D1C-0599-1719-6EF30FEF386F}"/>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DA0DAB9-752E-7F79-8467-8ABB53352CDB}"/>
              </a:ext>
            </a:extLst>
          </p:cNvPr>
          <p:cNvPicPr>
            <a:picLocks noChangeAspect="1"/>
          </p:cNvPicPr>
          <p:nvPr userDrawn="1"/>
        </p:nvPicPr>
        <p:blipFill>
          <a:blip r:embed="rId8"/>
          <a:stretch>
            <a:fillRect/>
          </a:stretch>
        </p:blipFill>
        <p:spPr>
          <a:xfrm>
            <a:off x="10257697" y="22778"/>
            <a:ext cx="773524" cy="344679"/>
          </a:xfrm>
          <a:prstGeom prst="rect">
            <a:avLst/>
          </a:prstGeom>
        </p:spPr>
      </p:pic>
      <p:sp>
        <p:nvSpPr>
          <p:cNvPr id="27" name="TextBox 26">
            <a:extLst>
              <a:ext uri="{FF2B5EF4-FFF2-40B4-BE49-F238E27FC236}">
                <a16:creationId xmlns:a16="http://schemas.microsoft.com/office/drawing/2014/main" id="{A68F3220-5DA1-1B3E-C079-4D0FCDBF8297}"/>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8" name="TextBox 27">
            <a:extLst>
              <a:ext uri="{FF2B5EF4-FFF2-40B4-BE49-F238E27FC236}">
                <a16:creationId xmlns:a16="http://schemas.microsoft.com/office/drawing/2014/main" id="{45E153C6-F916-9D1D-E0E3-392264EF3264}"/>
              </a:ext>
            </a:extLst>
          </p:cNvPr>
          <p:cNvSpPr txBox="1"/>
          <p:nvPr userDrawn="1"/>
        </p:nvSpPr>
        <p:spPr>
          <a:xfrm>
            <a:off x="2989912" y="1372"/>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9" name="Rectangle 28">
            <a:hlinkClick r:id="rId9" action="ppaction://hlinksldjump" tooltip="Headline results"/>
            <a:extLst>
              <a:ext uri="{FF2B5EF4-FFF2-40B4-BE49-F238E27FC236}">
                <a16:creationId xmlns:a16="http://schemas.microsoft.com/office/drawing/2014/main" id="{81F07D0C-838A-3EEB-A21A-E10E01C1E7CA}"/>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Rectangle 33">
            <a:hlinkClick r:id="rId10" action="ppaction://hlinksldjump" tooltip="Benchmarking"/>
            <a:extLst>
              <a:ext uri="{FF2B5EF4-FFF2-40B4-BE49-F238E27FC236}">
                <a16:creationId xmlns:a16="http://schemas.microsoft.com/office/drawing/2014/main" id="{22BEEDA4-0129-C816-6675-05EA9D1D3915}"/>
              </a:ext>
            </a:extLst>
          </p:cNvPr>
          <p:cNvSpPr/>
          <p:nvPr userDrawn="1"/>
        </p:nvSpPr>
        <p:spPr>
          <a:xfrm>
            <a:off x="2999807" y="8242"/>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amp;Site_results">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hlinkClick r:id="rId2" action="ppaction://hlinksldjump"/>
            <a:extLst>
              <a:ext uri="{FF2B5EF4-FFF2-40B4-BE49-F238E27FC236}">
                <a16:creationId xmlns:a16="http://schemas.microsoft.com/office/drawing/2014/main" id="{9D45BDBE-5FF9-7188-61E3-C023868C35CE}"/>
              </a:ext>
            </a:extLst>
          </p:cNvPr>
          <p:cNvSpPr txBox="1"/>
          <p:nvPr userDrawn="1"/>
        </p:nvSpPr>
        <p:spPr>
          <a:xfrm>
            <a:off x="5988923" y="-7356"/>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2" name="TextBox 11">
            <a:hlinkClick r:id="rId3" action="ppaction://hlinksldjump"/>
            <a:extLst>
              <a:ext uri="{FF2B5EF4-FFF2-40B4-BE49-F238E27FC236}">
                <a16:creationId xmlns:a16="http://schemas.microsoft.com/office/drawing/2014/main" id="{B40CC741-E899-8BC4-4418-AFA843B82DED}"/>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Rectangle 12">
            <a:hlinkClick r:id="rId4"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4"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7"/>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8"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 name="TextBox 1">
            <a:extLst>
              <a:ext uri="{FF2B5EF4-FFF2-40B4-BE49-F238E27FC236}">
                <a16:creationId xmlns:a16="http://schemas.microsoft.com/office/drawing/2014/main" id="{E417B2E7-606E-9A50-BE3A-E938462B6D3B}"/>
              </a:ext>
            </a:extLst>
          </p:cNvPr>
          <p:cNvSpPr txBox="1"/>
          <p:nvPr userDrawn="1"/>
        </p:nvSpPr>
        <p:spPr>
          <a:xfrm>
            <a:off x="299081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 name="TextBox 2">
            <a:hlinkClick r:id="rId9" action="ppaction://hlinksldjump"/>
            <a:extLst>
              <a:ext uri="{FF2B5EF4-FFF2-40B4-BE49-F238E27FC236}">
                <a16:creationId xmlns:a16="http://schemas.microsoft.com/office/drawing/2014/main" id="{109D2706-04A5-15A5-3116-63EA9BF7ADC6}"/>
              </a:ext>
            </a:extLst>
          </p:cNvPr>
          <p:cNvSpPr txBox="1"/>
          <p:nvPr userDrawn="1"/>
        </p:nvSpPr>
        <p:spPr>
          <a:xfrm>
            <a:off x="448694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4" name="Rectangle 3">
            <a:hlinkClick r:id="rId10" action="ppaction://hlinksldjump" tooltip="Benchmarking"/>
            <a:extLst>
              <a:ext uri="{FF2B5EF4-FFF2-40B4-BE49-F238E27FC236}">
                <a16:creationId xmlns:a16="http://schemas.microsoft.com/office/drawing/2014/main" id="{2CEB67BF-1AB0-F94C-502B-591402CB9CE4}"/>
              </a:ext>
            </a:extLst>
          </p:cNvPr>
          <p:cNvSpPr/>
          <p:nvPr userDrawn="1"/>
        </p:nvSpPr>
        <p:spPr>
          <a:xfrm>
            <a:off x="300070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Tree>
    <p:extLst>
      <p:ext uri="{BB962C8B-B14F-4D97-AF65-F5344CB8AC3E}">
        <p14:creationId xmlns:p14="http://schemas.microsoft.com/office/powerpoint/2010/main" val="32203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2EAFB120-30EC-30B9-51AA-CFA55FCD1722}"/>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0194EAE-99D7-B019-80D7-613794692118}"/>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hlinkClick r:id="rId2" action="ppaction://hlinksldjump" tooltip="Background and methodology"/>
            <a:extLst>
              <a:ext uri="{FF2B5EF4-FFF2-40B4-BE49-F238E27FC236}">
                <a16:creationId xmlns:a16="http://schemas.microsoft.com/office/drawing/2014/main" id="{0CE6B085-C3DA-24FF-F67D-50140CC123C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2" name="TextBox 11">
            <a:extLst>
              <a:ext uri="{FF2B5EF4-FFF2-40B4-BE49-F238E27FC236}">
                <a16:creationId xmlns:a16="http://schemas.microsoft.com/office/drawing/2014/main" id="{0E4818A6-C0C7-BBF4-2330-B491D9E0F62F}"/>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3" name="Rectangle 12">
            <a:hlinkClick r:id="rId2" action="ppaction://hlinksldjump" tooltip="Background and methodology"/>
            <a:extLst>
              <a:ext uri="{FF2B5EF4-FFF2-40B4-BE49-F238E27FC236}">
                <a16:creationId xmlns:a16="http://schemas.microsoft.com/office/drawing/2014/main" id="{1FFC7D95-F979-0714-DBD4-B8086D30320B}"/>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5" name="Picture 14">
            <a:extLst>
              <a:ext uri="{FF2B5EF4-FFF2-40B4-BE49-F238E27FC236}">
                <a16:creationId xmlns:a16="http://schemas.microsoft.com/office/drawing/2014/main" id="{ECD862F1-6B51-DB5B-8FD9-49EC9AD17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6" name="Picture 3" descr="NHS 10mm - RGB Blue">
            <a:extLst>
              <a:ext uri="{FF2B5EF4-FFF2-40B4-BE49-F238E27FC236}">
                <a16:creationId xmlns:a16="http://schemas.microsoft.com/office/drawing/2014/main" id="{78A7D4CA-9C6C-C98F-830F-BAC49FAE96A2}"/>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AFB859D6-16E7-CB72-A262-8480F7581E9B}"/>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19" name="TextBox 18">
            <a:extLst>
              <a:ext uri="{FF2B5EF4-FFF2-40B4-BE49-F238E27FC236}">
                <a16:creationId xmlns:a16="http://schemas.microsoft.com/office/drawing/2014/main" id="{4FF522D4-C15D-C46B-083F-09CC65E5C9AD}"/>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1" name="Rectangle 20">
            <a:hlinkClick r:id="rId6" action="ppaction://hlinksldjump" tooltip="Headline results"/>
            <a:extLst>
              <a:ext uri="{FF2B5EF4-FFF2-40B4-BE49-F238E27FC236}">
                <a16:creationId xmlns:a16="http://schemas.microsoft.com/office/drawing/2014/main" id="{8597A1BA-E9E7-DB33-3AF0-720F4A1D8871}"/>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4" name="TextBox 23">
            <a:hlinkClick r:id="rId7" action="ppaction://hlinksldjump"/>
            <a:extLst>
              <a:ext uri="{FF2B5EF4-FFF2-40B4-BE49-F238E27FC236}">
                <a16:creationId xmlns:a16="http://schemas.microsoft.com/office/drawing/2014/main" id="{7FC2AAB8-4C27-2E52-7E61-B139A8C18167}"/>
              </a:ext>
            </a:extLst>
          </p:cNvPr>
          <p:cNvSpPr txBox="1"/>
          <p:nvPr userDrawn="1"/>
        </p:nvSpPr>
        <p:spPr>
          <a:xfrm>
            <a:off x="448858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25" name="TextBox 24">
            <a:extLst>
              <a:ext uri="{FF2B5EF4-FFF2-40B4-BE49-F238E27FC236}">
                <a16:creationId xmlns:a16="http://schemas.microsoft.com/office/drawing/2014/main" id="{FE051A7E-F665-1FF7-6559-3F5661D37171}"/>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26" name="Rectangle 25">
            <a:hlinkClick r:id="rId8" action="ppaction://hlinksldjump" tooltip="Benchmarking"/>
            <a:extLst>
              <a:ext uri="{FF2B5EF4-FFF2-40B4-BE49-F238E27FC236}">
                <a16:creationId xmlns:a16="http://schemas.microsoft.com/office/drawing/2014/main" id="{D97F83AD-6CCC-260B-6B33-82108F3252DA}"/>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9" name="TextBox 28">
            <a:hlinkClick r:id="rId9" action="ppaction://hlinksldjump"/>
            <a:extLst>
              <a:ext uri="{FF2B5EF4-FFF2-40B4-BE49-F238E27FC236}">
                <a16:creationId xmlns:a16="http://schemas.microsoft.com/office/drawing/2014/main" id="{2D85D470-62EE-9AE8-A38C-D462D9BB4229}"/>
              </a:ext>
            </a:extLst>
          </p:cNvPr>
          <p:cNvSpPr txBox="1"/>
          <p:nvPr userDrawn="1"/>
        </p:nvSpPr>
        <p:spPr>
          <a:xfrm>
            <a:off x="7490905" y="-7354"/>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34" name="Rectangle 33">
            <a:hlinkClick r:id="rId9" action="ppaction://hlinksldjump" tooltip="Appendix"/>
            <a:extLst>
              <a:ext uri="{FF2B5EF4-FFF2-40B4-BE49-F238E27FC236}">
                <a16:creationId xmlns:a16="http://schemas.microsoft.com/office/drawing/2014/main" id="{B641A086-9DC9-74FA-0FDF-8E2BFCAFCA3C}"/>
              </a:ext>
            </a:extLst>
          </p:cNvPr>
          <p:cNvSpPr/>
          <p:nvPr userDrawn="1"/>
        </p:nvSpPr>
        <p:spPr>
          <a:xfrm>
            <a:off x="5988908" y="-954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35" name="TextBox 34">
            <a:hlinkClick r:id="rId10" action="ppaction://hlinksldjump"/>
            <a:extLst>
              <a:ext uri="{FF2B5EF4-FFF2-40B4-BE49-F238E27FC236}">
                <a16:creationId xmlns:a16="http://schemas.microsoft.com/office/drawing/2014/main" id="{D3C5B2A5-C40B-BDB3-78F5-E0D3AEBA39CD}"/>
              </a:ext>
            </a:extLst>
          </p:cNvPr>
          <p:cNvSpPr txBox="1"/>
          <p:nvPr userDrawn="1"/>
        </p:nvSpPr>
        <p:spPr>
          <a:xfrm>
            <a:off x="5938726" y="137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Tree>
    <p:extLst>
      <p:ext uri="{BB962C8B-B14F-4D97-AF65-F5344CB8AC3E}">
        <p14:creationId xmlns:p14="http://schemas.microsoft.com/office/powerpoint/2010/main" val="332895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5" name="Rectangle 4">
            <a:extLst>
              <a:ext uri="{FF2B5EF4-FFF2-40B4-BE49-F238E27FC236}">
                <a16:creationId xmlns:a16="http://schemas.microsoft.com/office/drawing/2014/main" id="{C37E9EF1-5EBD-80D0-1D03-F7370D804EFE}"/>
              </a:ext>
            </a:extLst>
          </p:cNvPr>
          <p:cNvSpPr/>
          <p:nvPr userDrawn="1"/>
        </p:nvSpPr>
        <p:spPr>
          <a:xfrm>
            <a:off x="-26877" y="406711"/>
            <a:ext cx="12240000"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5C8A401A-8920-6E10-04D6-3E1D3BA27A44}"/>
              </a:ext>
            </a:extLst>
          </p:cNvPr>
          <p:cNvSpPr/>
          <p:nvPr userDrawn="1"/>
        </p:nvSpPr>
        <p:spPr>
          <a:xfrm>
            <a:off x="-26876" y="1270"/>
            <a:ext cx="874697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2" action="ppaction://hlinksldjump" tooltip="Background and methodology"/>
            <a:extLst>
              <a:ext uri="{FF2B5EF4-FFF2-40B4-BE49-F238E27FC236}">
                <a16:creationId xmlns:a16="http://schemas.microsoft.com/office/drawing/2014/main" id="{12B4A95D-B5F5-7738-9383-BBC92C86488F}"/>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5" name="TextBox 14">
            <a:extLst>
              <a:ext uri="{FF2B5EF4-FFF2-40B4-BE49-F238E27FC236}">
                <a16:creationId xmlns:a16="http://schemas.microsoft.com/office/drawing/2014/main" id="{7BA10801-94CC-4676-1F77-BEFE07623BE0}"/>
              </a:ext>
            </a:extLst>
          </p:cNvPr>
          <p:cNvSpPr txBox="1"/>
          <p:nvPr userDrawn="1"/>
        </p:nvSpPr>
        <p:spPr>
          <a:xfrm>
            <a:off x="-11301"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6" name="Rectangle 15">
            <a:hlinkClick r:id="rId2" action="ppaction://hlinksldjump" tooltip="Background and methodology"/>
            <a:extLst>
              <a:ext uri="{FF2B5EF4-FFF2-40B4-BE49-F238E27FC236}">
                <a16:creationId xmlns:a16="http://schemas.microsoft.com/office/drawing/2014/main" id="{1F79B956-0D62-F830-4E1B-ADF7C288D79D}"/>
              </a:ext>
            </a:extLst>
          </p:cNvPr>
          <p:cNvSpPr/>
          <p:nvPr userDrawn="1"/>
        </p:nvSpPr>
        <p:spPr>
          <a:xfrm>
            <a:off x="1045"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17" name="Picture 16">
            <a:extLst>
              <a:ext uri="{FF2B5EF4-FFF2-40B4-BE49-F238E27FC236}">
                <a16:creationId xmlns:a16="http://schemas.microsoft.com/office/drawing/2014/main" id="{05D70B74-AEB8-7595-564A-E70973B7BA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85440" y="103487"/>
            <a:ext cx="860982" cy="273093"/>
          </a:xfrm>
          <a:prstGeom prst="rect">
            <a:avLst/>
          </a:prstGeom>
        </p:spPr>
      </p:pic>
      <p:pic>
        <p:nvPicPr>
          <p:cNvPr id="19" name="Picture 3" descr="NHS 10mm - RGB Blue">
            <a:extLst>
              <a:ext uri="{FF2B5EF4-FFF2-40B4-BE49-F238E27FC236}">
                <a16:creationId xmlns:a16="http://schemas.microsoft.com/office/drawing/2014/main" id="{04FF59DF-CF19-1733-4D13-C8F0448C03D3}"/>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265924" y="67695"/>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F7DD6F1F-013F-7C13-EC4E-D93002CA173C}"/>
              </a:ext>
            </a:extLst>
          </p:cNvPr>
          <p:cNvPicPr>
            <a:picLocks noChangeAspect="1"/>
          </p:cNvPicPr>
          <p:nvPr userDrawn="1"/>
        </p:nvPicPr>
        <p:blipFill>
          <a:blip r:embed="rId5"/>
          <a:stretch>
            <a:fillRect/>
          </a:stretch>
        </p:blipFill>
        <p:spPr>
          <a:xfrm>
            <a:off x="10257697" y="22778"/>
            <a:ext cx="773524" cy="344679"/>
          </a:xfrm>
          <a:prstGeom prst="rect">
            <a:avLst/>
          </a:prstGeom>
        </p:spPr>
      </p:pic>
      <p:sp>
        <p:nvSpPr>
          <p:cNvPr id="22" name="TextBox 21">
            <a:extLst>
              <a:ext uri="{FF2B5EF4-FFF2-40B4-BE49-F238E27FC236}">
                <a16:creationId xmlns:a16="http://schemas.microsoft.com/office/drawing/2014/main" id="{8AA538D0-177B-23F2-6CB3-3D93B52E4DA6}"/>
              </a:ext>
            </a:extLst>
          </p:cNvPr>
          <p:cNvSpPr txBox="1"/>
          <p:nvPr userDrawn="1"/>
        </p:nvSpPr>
        <p:spPr>
          <a:xfrm>
            <a:off x="1491580" y="1372"/>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24" name="Rectangle 23">
            <a:hlinkClick r:id="rId6" action="ppaction://hlinksldjump" tooltip="Headline results"/>
            <a:extLst>
              <a:ext uri="{FF2B5EF4-FFF2-40B4-BE49-F238E27FC236}">
                <a16:creationId xmlns:a16="http://schemas.microsoft.com/office/drawing/2014/main" id="{656D4793-82B6-6AB2-88A3-05D3CD4F3EEC}"/>
              </a:ext>
            </a:extLst>
          </p:cNvPr>
          <p:cNvSpPr/>
          <p:nvPr userDrawn="1"/>
        </p:nvSpPr>
        <p:spPr>
          <a:xfrm>
            <a:off x="1502700" y="8242"/>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TextBox 27">
            <a:hlinkClick r:id="rId7" action="ppaction://hlinksldjump"/>
            <a:extLst>
              <a:ext uri="{FF2B5EF4-FFF2-40B4-BE49-F238E27FC236}">
                <a16:creationId xmlns:a16="http://schemas.microsoft.com/office/drawing/2014/main" id="{383FA813-A4CD-6922-4E1D-ADAC924A24F1}"/>
              </a:ext>
            </a:extLst>
          </p:cNvPr>
          <p:cNvSpPr txBox="1"/>
          <p:nvPr userDrawn="1"/>
        </p:nvSpPr>
        <p:spPr>
          <a:xfrm>
            <a:off x="4480930" y="8242"/>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34" name="TextBox 33">
            <a:extLst>
              <a:ext uri="{FF2B5EF4-FFF2-40B4-BE49-F238E27FC236}">
                <a16:creationId xmlns:a16="http://schemas.microsoft.com/office/drawing/2014/main" id="{7F1DE410-2192-ECDE-23D1-1F0F8065C0AA}"/>
              </a:ext>
            </a:extLst>
          </p:cNvPr>
          <p:cNvSpPr txBox="1"/>
          <p:nvPr userDrawn="1"/>
        </p:nvSpPr>
        <p:spPr>
          <a:xfrm>
            <a:off x="2990080" y="-7354"/>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35" name="Rectangle 34">
            <a:hlinkClick r:id="rId8" action="ppaction://hlinksldjump" tooltip="Benchmarking"/>
            <a:extLst>
              <a:ext uri="{FF2B5EF4-FFF2-40B4-BE49-F238E27FC236}">
                <a16:creationId xmlns:a16="http://schemas.microsoft.com/office/drawing/2014/main" id="{E4F6C3B4-8376-68A2-7D2D-F6C5CD57938F}"/>
              </a:ext>
            </a:extLst>
          </p:cNvPr>
          <p:cNvSpPr/>
          <p:nvPr userDrawn="1"/>
        </p:nvSpPr>
        <p:spPr>
          <a:xfrm>
            <a:off x="2848270" y="19389"/>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TextBox 35">
            <a:hlinkClick r:id="rId9" action="ppaction://hlinksldjump"/>
            <a:extLst>
              <a:ext uri="{FF2B5EF4-FFF2-40B4-BE49-F238E27FC236}">
                <a16:creationId xmlns:a16="http://schemas.microsoft.com/office/drawing/2014/main" id="{355977C8-0BC8-A6DA-0589-913DD3F36355}"/>
              </a:ext>
            </a:extLst>
          </p:cNvPr>
          <p:cNvSpPr txBox="1"/>
          <p:nvPr userDrawn="1"/>
        </p:nvSpPr>
        <p:spPr>
          <a:xfrm>
            <a:off x="744136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sp>
        <p:nvSpPr>
          <p:cNvPr id="37" name="TextBox 36">
            <a:hlinkClick r:id="rId10" action="ppaction://hlinksldjump"/>
            <a:extLst>
              <a:ext uri="{FF2B5EF4-FFF2-40B4-BE49-F238E27FC236}">
                <a16:creationId xmlns:a16="http://schemas.microsoft.com/office/drawing/2014/main" id="{690BC0A3-3423-4F4C-DC2F-8CA52B6599CF}"/>
              </a:ext>
            </a:extLst>
          </p:cNvPr>
          <p:cNvSpPr txBox="1"/>
          <p:nvPr userDrawn="1"/>
        </p:nvSpPr>
        <p:spPr>
          <a:xfrm>
            <a:off x="59393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751599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067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Maternity Survey 2025 </a:t>
            </a:r>
            <a:r>
              <a:rPr lang="en-GB" sz="800">
                <a:solidFill>
                  <a:schemeClr val="bg1"/>
                </a:solidFill>
                <a:latin typeface="Arial" panose="020B0604020202020204" pitchFamily="34" charset="0"/>
                <a:cs typeface="Arial" panose="020B0604020202020204" pitchFamily="34" charset="0"/>
              </a:rPr>
              <a:t>| RA9 | Torbay and South Devon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360675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Maternity Survey 2025 </a:t>
            </a:r>
            <a:r>
              <a:rPr lang="en-GB" sz="800">
                <a:solidFill>
                  <a:schemeClr val="tx1">
                    <a:lumMod val="75000"/>
                    <a:lumOff val="25000"/>
                  </a:schemeClr>
                </a:solidFill>
                <a:latin typeface="Arial" panose="020B0604020202020204" pitchFamily="34" charset="0"/>
                <a:cs typeface="Arial" panose="020B0604020202020204" pitchFamily="34" charset="0"/>
              </a:rPr>
              <a:t>| RA9 | Torbay and South Devon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6" r:id="rId6"/>
    <p:sldLayoutId id="2147483775" r:id="rId7"/>
    <p:sldLayoutId id="2147483772" r:id="rId8"/>
    <p:sldLayoutId id="21474837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chart" Target="../charts/chart8.xml"/><Relationship Id="rId3" Type="http://schemas.openxmlformats.org/officeDocument/2006/relationships/chart" Target="../charts/chart6.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notesSlide" Target="../notesSlides/notesSlide9.xml"/><Relationship Id="rId16" Type="http://schemas.openxmlformats.org/officeDocument/2006/relationships/chart" Target="../charts/chart11.xml"/><Relationship Id="rId1" Type="http://schemas.openxmlformats.org/officeDocument/2006/relationships/slideLayout" Target="../slideLayouts/slideLayout4.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chart" Target="../charts/chart10.xml"/><Relationship Id="rId10" Type="http://schemas.openxmlformats.org/officeDocument/2006/relationships/image" Target="../media/image18.svg"/><Relationship Id="rId4" Type="http://schemas.openxmlformats.org/officeDocument/2006/relationships/chart" Target="../charts/chart7.xml"/><Relationship Id="rId9" Type="http://schemas.openxmlformats.org/officeDocument/2006/relationships/image" Target="../media/image17.png"/><Relationship Id="rId14" Type="http://schemas.openxmlformats.org/officeDocument/2006/relationships/chart" Target="../charts/chart9.xml"/></Relationships>
</file>

<file path=ppt/slides/_rels/slide100.xml.rels><?xml version="1.0" encoding="UTF-8" standalone="yes"?>
<Relationships xmlns="http://schemas.openxmlformats.org/package/2006/relationships"><Relationship Id="rId3" Type="http://schemas.openxmlformats.org/officeDocument/2006/relationships/chart" Target="../charts/chart162.xml"/><Relationship Id="rId2" Type="http://schemas.openxmlformats.org/officeDocument/2006/relationships/notesSlide" Target="../notesSlides/notesSlide86.xml"/><Relationship Id="rId1" Type="http://schemas.openxmlformats.org/officeDocument/2006/relationships/slideLayout" Target="../slideLayouts/slideLayout7.xml"/><Relationship Id="rId4" Type="http://schemas.openxmlformats.org/officeDocument/2006/relationships/chart" Target="../charts/chart16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chart" Target="../charts/chart164.xml"/><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chart" Target="../charts/chart165.xml"/></Relationships>
</file>

<file path=ppt/slides/_rels/slide103.xml.rels><?xml version="1.0" encoding="UTF-8" standalone="yes"?>
<Relationships xmlns="http://schemas.openxmlformats.org/package/2006/relationships"><Relationship Id="rId3" Type="http://schemas.openxmlformats.org/officeDocument/2006/relationships/chart" Target="../charts/chart166.xml"/><Relationship Id="rId2" Type="http://schemas.openxmlformats.org/officeDocument/2006/relationships/notesSlide" Target="../notesSlides/notesSlide89.xml"/><Relationship Id="rId1" Type="http://schemas.openxmlformats.org/officeDocument/2006/relationships/slideLayout" Target="../slideLayouts/slideLayout7.xml"/><Relationship Id="rId4" Type="http://schemas.openxmlformats.org/officeDocument/2006/relationships/chart" Target="../charts/chart167.xml"/></Relationships>
</file>

<file path=ppt/slides/_rels/slide104.xml.rels><?xml version="1.0" encoding="UTF-8" standalone="yes"?>
<Relationships xmlns="http://schemas.openxmlformats.org/package/2006/relationships"><Relationship Id="rId3" Type="http://schemas.openxmlformats.org/officeDocument/2006/relationships/chart" Target="../charts/chart168.xm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chart" Target="../charts/chart169.xml"/></Relationships>
</file>

<file path=ppt/slides/_rels/slide105.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91.xml"/><Relationship Id="rId1" Type="http://schemas.openxmlformats.org/officeDocument/2006/relationships/slideLayout" Target="../slideLayouts/slideLayout7.xml"/><Relationship Id="rId4" Type="http://schemas.openxmlformats.org/officeDocument/2006/relationships/chart" Target="../charts/chart171.xml"/></Relationships>
</file>

<file path=ppt/slides/_rels/slide106.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92.xml"/><Relationship Id="rId1" Type="http://schemas.openxmlformats.org/officeDocument/2006/relationships/slideLayout" Target="../slideLayouts/slideLayout7.xml"/><Relationship Id="rId4" Type="http://schemas.openxmlformats.org/officeDocument/2006/relationships/chart" Target="../charts/chart173.xml"/></Relationships>
</file>

<file path=ppt/slides/_rels/slide107.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93.xml"/><Relationship Id="rId1" Type="http://schemas.openxmlformats.org/officeDocument/2006/relationships/slideLayout" Target="../slideLayouts/slideLayout7.xml"/><Relationship Id="rId4" Type="http://schemas.openxmlformats.org/officeDocument/2006/relationships/chart" Target="../charts/chart175.xml"/></Relationships>
</file>

<file path=ppt/slides/_rels/slide108.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94.xml"/><Relationship Id="rId1" Type="http://schemas.openxmlformats.org/officeDocument/2006/relationships/slideLayout" Target="../slideLayouts/slideLayout7.xml"/><Relationship Id="rId4" Type="http://schemas.openxmlformats.org/officeDocument/2006/relationships/chart" Target="../charts/chart177.xml"/></Relationships>
</file>

<file path=ppt/slides/_rels/slide109.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95.xml"/><Relationship Id="rId1" Type="http://schemas.openxmlformats.org/officeDocument/2006/relationships/slideLayout" Target="../slideLayouts/slideLayout7.xml"/><Relationship Id="rId4" Type="http://schemas.openxmlformats.org/officeDocument/2006/relationships/chart" Target="../charts/chart179.xml"/></Relationships>
</file>

<file path=ppt/slides/_rels/slide11.xml.rels><?xml version="1.0" encoding="UTF-8" standalone="yes"?>
<Relationships xmlns="http://schemas.openxmlformats.org/package/2006/relationships"><Relationship Id="rId3" Type="http://schemas.openxmlformats.org/officeDocument/2006/relationships/slide" Target="slide11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chart" Target="../charts/chart13.xml"/><Relationship Id="rId4" Type="http://schemas.openxmlformats.org/officeDocument/2006/relationships/chart" Target="../charts/chart1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hyperlink" Target="mailto:maternity@surveycoordination.com" TargetMode="External"/><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4-maternity/year/2025/"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5.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13" Type="http://schemas.openxmlformats.org/officeDocument/2006/relationships/slide" Target="slide16.xml"/><Relationship Id="rId18" Type="http://schemas.openxmlformats.org/officeDocument/2006/relationships/slide" Target="slide35.xml"/><Relationship Id="rId26" Type="http://schemas.openxmlformats.org/officeDocument/2006/relationships/slide" Target="slide40.xml"/><Relationship Id="rId39" Type="http://schemas.openxmlformats.org/officeDocument/2006/relationships/slide" Target="slide103.xml"/><Relationship Id="rId21" Type="http://schemas.openxmlformats.org/officeDocument/2006/relationships/slide" Target="slide31.xml"/><Relationship Id="rId34" Type="http://schemas.openxmlformats.org/officeDocument/2006/relationships/slide" Target="slide82.xml"/><Relationship Id="rId42" Type="http://schemas.openxmlformats.org/officeDocument/2006/relationships/slide" Target="slide110.xml"/><Relationship Id="rId47" Type="http://schemas.openxmlformats.org/officeDocument/2006/relationships/slide" Target="slide56.xml"/><Relationship Id="rId50" Type="http://schemas.openxmlformats.org/officeDocument/2006/relationships/slide" Target="slide57.xml"/><Relationship Id="rId7"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slide" Target="slide18.xml"/><Relationship Id="rId29" Type="http://schemas.openxmlformats.org/officeDocument/2006/relationships/slide" Target="slide50.xml"/><Relationship Id="rId11" Type="http://schemas.openxmlformats.org/officeDocument/2006/relationships/slide" Target="slide12.xml"/><Relationship Id="rId24" Type="http://schemas.openxmlformats.org/officeDocument/2006/relationships/slide" Target="slide42.xml"/><Relationship Id="rId32" Type="http://schemas.openxmlformats.org/officeDocument/2006/relationships/slide" Target="slide79.xml"/><Relationship Id="rId37" Type="http://schemas.openxmlformats.org/officeDocument/2006/relationships/slide" Target="slide80.xml"/><Relationship Id="rId40" Type="http://schemas.openxmlformats.org/officeDocument/2006/relationships/slide" Target="slide88.xml"/><Relationship Id="rId45" Type="http://schemas.openxmlformats.org/officeDocument/2006/relationships/slide" Target="slide54.xml"/><Relationship Id="rId5" Type="http://schemas.openxmlformats.org/officeDocument/2006/relationships/slide" Target="slide114.xml"/><Relationship Id="rId15" Type="http://schemas.openxmlformats.org/officeDocument/2006/relationships/slide" Target="slide14.xml"/><Relationship Id="rId23" Type="http://schemas.openxmlformats.org/officeDocument/2006/relationships/slide" Target="slide39.xml"/><Relationship Id="rId28" Type="http://schemas.openxmlformats.org/officeDocument/2006/relationships/slide" Target="slide47.xml"/><Relationship Id="rId36" Type="http://schemas.openxmlformats.org/officeDocument/2006/relationships/slide" Target="slide91.xml"/><Relationship Id="rId49" Type="http://schemas.openxmlformats.org/officeDocument/2006/relationships/slide" Target="slide70.xml"/><Relationship Id="rId10" Type="http://schemas.openxmlformats.org/officeDocument/2006/relationships/slide" Target="slide11.xml"/><Relationship Id="rId19" Type="http://schemas.openxmlformats.org/officeDocument/2006/relationships/slide" Target="slide23.xml"/><Relationship Id="rId31" Type="http://schemas.openxmlformats.org/officeDocument/2006/relationships/slide" Target="slide78.xml"/><Relationship Id="rId44" Type="http://schemas.openxmlformats.org/officeDocument/2006/relationships/slide" Target="slide53.xml"/><Relationship Id="rId52" Type="http://schemas.openxmlformats.org/officeDocument/2006/relationships/slide" Target="slide74.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slide" Target="slide15.xml"/><Relationship Id="rId22" Type="http://schemas.openxmlformats.org/officeDocument/2006/relationships/slide" Target="slide21.xml"/><Relationship Id="rId27" Type="http://schemas.openxmlformats.org/officeDocument/2006/relationships/slide" Target="slide76.xml"/><Relationship Id="rId30" Type="http://schemas.openxmlformats.org/officeDocument/2006/relationships/slide" Target="slide77.xml"/><Relationship Id="rId35" Type="http://schemas.openxmlformats.org/officeDocument/2006/relationships/slide" Target="slide87.xml"/><Relationship Id="rId43" Type="http://schemas.openxmlformats.org/officeDocument/2006/relationships/slide" Target="slide112.xml"/><Relationship Id="rId48" Type="http://schemas.openxmlformats.org/officeDocument/2006/relationships/slide" Target="slide59.xml"/><Relationship Id="rId8" Type="http://schemas.openxmlformats.org/officeDocument/2006/relationships/slide" Target="slide7.xml"/><Relationship Id="rId51" Type="http://schemas.openxmlformats.org/officeDocument/2006/relationships/slide" Target="slide72.xml"/><Relationship Id="rId3" Type="http://schemas.openxmlformats.org/officeDocument/2006/relationships/slide" Target="slide3.xml"/><Relationship Id="rId12" Type="http://schemas.openxmlformats.org/officeDocument/2006/relationships/slide" Target="slide13.xml"/><Relationship Id="rId17" Type="http://schemas.openxmlformats.org/officeDocument/2006/relationships/slide" Target="slide19.xml"/><Relationship Id="rId25" Type="http://schemas.openxmlformats.org/officeDocument/2006/relationships/slide" Target="slide28.xml"/><Relationship Id="rId33" Type="http://schemas.openxmlformats.org/officeDocument/2006/relationships/slide" Target="slide97.xml"/><Relationship Id="rId38" Type="http://schemas.openxmlformats.org/officeDocument/2006/relationships/slide" Target="slide101.xml"/><Relationship Id="rId46" Type="http://schemas.openxmlformats.org/officeDocument/2006/relationships/slide" Target="slide66.xml"/><Relationship Id="rId20" Type="http://schemas.openxmlformats.org/officeDocument/2006/relationships/slide" Target="slide27.xml"/><Relationship Id="rId41"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0.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39.xml"/><Relationship Id="rId4" Type="http://schemas.openxmlformats.org/officeDocument/2006/relationships/chart" Target="../charts/chart3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2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3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3.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3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7.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chart" Target="../charts/chart68.xml"/><Relationship Id="rId4" Type="http://schemas.openxmlformats.org/officeDocument/2006/relationships/chart" Target="../charts/chart67.xml"/></Relationships>
</file>

<file path=ppt/slides/_rels/slide3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71.xml"/><Relationship Id="rId4" Type="http://schemas.openxmlformats.org/officeDocument/2006/relationships/chart" Target="../charts/chart7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4-maternity/03-instructions-guidance/2025/MAT25_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4-maternity/year/2025/"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chart" Target="../charts/chart72.xml"/><Relationship Id="rId1" Type="http://schemas.openxmlformats.org/officeDocument/2006/relationships/slideLayout" Target="../slideLayouts/slideLayout5.xml"/><Relationship Id="rId4" Type="http://schemas.openxmlformats.org/officeDocument/2006/relationships/chart" Target="../charts/chart74.xml"/></Relationships>
</file>

<file path=ppt/slides/_rels/slide41.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chart" Target="../charts/chart76.xml"/></Relationships>
</file>

<file path=ppt/slides/_rels/slide42.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5.xml"/><Relationship Id="rId4" Type="http://schemas.openxmlformats.org/officeDocument/2006/relationships/chart" Target="../charts/chart79.xml"/></Relationships>
</file>

<file path=ppt/slides/_rels/slide4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s>
</file>

<file path=ppt/slides/_rels/slide44.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chart" Target="../charts/chart87.xml"/><Relationship Id="rId5" Type="http://schemas.openxmlformats.org/officeDocument/2006/relationships/chart" Target="../charts/chart86.xml"/><Relationship Id="rId4" Type="http://schemas.openxmlformats.org/officeDocument/2006/relationships/chart" Target="../charts/chart85.xml"/></Relationships>
</file>

<file path=ppt/slides/_rels/slide45.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chart" Target="../charts/chart91.xml"/><Relationship Id="rId5" Type="http://schemas.openxmlformats.org/officeDocument/2006/relationships/chart" Target="../charts/chart90.xml"/><Relationship Id="rId4" Type="http://schemas.openxmlformats.org/officeDocument/2006/relationships/chart" Target="../charts/chart89.xml"/></Relationships>
</file>

<file path=ppt/slides/_rels/slide46.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5.xml"/><Relationship Id="rId4" Type="http://schemas.openxmlformats.org/officeDocument/2006/relationships/chart" Target="../charts/chart96.xml"/></Relationships>
</file>

<file path=ppt/slides/_rels/slide49.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99.xml"/><Relationship Id="rId4" Type="http://schemas.openxmlformats.org/officeDocument/2006/relationships/chart" Target="../charts/chart9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2.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08.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09.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ww.cqc.org.uk/publications/surveys/maternity-survey" TargetMode="External"/><Relationship Id="rId5" Type="http://schemas.openxmlformats.org/officeDocument/2006/relationships/slide" Target="slide15.xml"/><Relationship Id="rId4" Type="http://schemas.openxmlformats.org/officeDocument/2006/relationships/hyperlink" Target="https://nhssurveys.org/wp-content/surveys/04-maternity/04-analysis-reporting/2025/MAT25_Scored%20Questionnaire%20V2.xlsx"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11.xml"/></Relationships>
</file>

<file path=ppt/slides/_rels/slide61.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13.xml"/></Relationships>
</file>

<file path=ppt/slides/_rels/slide62.xml.rels><?xml version="1.0" encoding="UTF-8" standalone="yes"?>
<Relationships xmlns="http://schemas.openxmlformats.org/package/2006/relationships"><Relationship Id="rId3" Type="http://schemas.openxmlformats.org/officeDocument/2006/relationships/chart" Target="../charts/chart114.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15.xml"/></Relationships>
</file>

<file path=ppt/slides/_rels/slide63.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17.xml"/></Relationships>
</file>

<file path=ppt/slides/_rels/slide64.xml.rels><?xml version="1.0" encoding="UTF-8" standalone="yes"?>
<Relationships xmlns="http://schemas.openxmlformats.org/package/2006/relationships"><Relationship Id="rId3" Type="http://schemas.openxmlformats.org/officeDocument/2006/relationships/chart" Target="../charts/chart118.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19.xml"/></Relationships>
</file>

<file path=ppt/slides/_rels/slide65.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4-maternity/year/2025/" TargetMode="External"/><Relationship Id="rId4" Type="http://schemas.openxmlformats.org/officeDocument/2006/relationships/hyperlink" Target="https://www.cqc.org.uk/publications/surveys/maternity-survey"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28.xml"/><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chart" Target="../charts/chart129.xml"/></Relationships>
</file>

<file path=ppt/slides/_rels/slide81.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chart" Target="../charts/chart131.xml"/></Relationships>
</file>

<file path=ppt/slides/_rels/slide82.xml.rels><?xml version="1.0" encoding="UTF-8" standalone="yes"?>
<Relationships xmlns="http://schemas.openxmlformats.org/package/2006/relationships"><Relationship Id="rId3" Type="http://schemas.openxmlformats.org/officeDocument/2006/relationships/chart" Target="../charts/chart132.xm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chart" Target="../charts/chart133.xml"/></Relationships>
</file>

<file path=ppt/slides/_rels/slide8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chart" Target="../charts/chart135.xml"/></Relationships>
</file>

<file path=ppt/slides/_rels/slide8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137.xml"/></Relationships>
</file>

<file path=ppt/slides/_rels/slide85.xml.rels><?xml version="1.0" encoding="UTF-8" standalone="yes"?>
<Relationships xmlns="http://schemas.openxmlformats.org/package/2006/relationships"><Relationship Id="rId3" Type="http://schemas.openxmlformats.org/officeDocument/2006/relationships/chart" Target="../charts/chart138.xml"/><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chart" Target="../charts/chart139.xml"/></Relationships>
</file>

<file path=ppt/slides/_rels/slide86.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chart" Target="../charts/chart142.xml"/></Relationships>
</file>

<file path=ppt/slides/_rels/slide8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chart" Target="../charts/chart144.xml"/></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12.svg"/><Relationship Id="rId4" Type="http://schemas.openxmlformats.org/officeDocument/2006/relationships/chart" Target="../charts/chart2.xml"/><Relationship Id="rId9" Type="http://schemas.openxmlformats.org/officeDocument/2006/relationships/image" Target="../media/image11.png"/></Relationships>
</file>

<file path=ppt/slides/_rels/slide90.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chart" Target="../charts/chart147.xml"/></Relationships>
</file>

<file path=ppt/slides/_rels/slide92.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chart" Target="../charts/chart149.xml"/></Relationships>
</file>

<file path=ppt/slides/_rels/slide93.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chart" Target="../charts/chart151.xml"/></Relationships>
</file>

<file path=ppt/slides/_rels/slide94.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80.xml"/><Relationship Id="rId1" Type="http://schemas.openxmlformats.org/officeDocument/2006/relationships/slideLayout" Target="../slideLayouts/slideLayout7.xml"/><Relationship Id="rId4" Type="http://schemas.openxmlformats.org/officeDocument/2006/relationships/chart" Target="../charts/chart153.xml"/></Relationships>
</file>

<file path=ppt/slides/_rels/slide95.xml.rels><?xml version="1.0" encoding="UTF-8" standalone="yes"?>
<Relationships xmlns="http://schemas.openxmlformats.org/package/2006/relationships"><Relationship Id="rId3" Type="http://schemas.openxmlformats.org/officeDocument/2006/relationships/chart" Target="../charts/chart154.xml"/><Relationship Id="rId2" Type="http://schemas.openxmlformats.org/officeDocument/2006/relationships/notesSlide" Target="../notesSlides/notesSlide81.xml"/><Relationship Id="rId1" Type="http://schemas.openxmlformats.org/officeDocument/2006/relationships/slideLayout" Target="../slideLayouts/slideLayout7.xml"/><Relationship Id="rId4" Type="http://schemas.openxmlformats.org/officeDocument/2006/relationships/chart" Target="../charts/chart155.xml"/></Relationships>
</file>

<file path=ppt/slides/_rels/slide96.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chart" Target="../charts/chart15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chart" Target="../charts/chart159.xml"/></Relationships>
</file>

<file path=ppt/slides/_rels/slide99.xml.rels><?xml version="1.0" encoding="UTF-8" standalone="yes"?>
<Relationships xmlns="http://schemas.openxmlformats.org/package/2006/relationships"><Relationship Id="rId3" Type="http://schemas.openxmlformats.org/officeDocument/2006/relationships/chart" Target="../charts/chart160.xml"/><Relationship Id="rId2" Type="http://schemas.openxmlformats.org/officeDocument/2006/relationships/notesSlide" Target="../notesSlides/notesSlide85.xml"/><Relationship Id="rId1" Type="http://schemas.openxmlformats.org/officeDocument/2006/relationships/slideLayout" Target="../slideLayouts/slideLayout7.xml"/><Relationship Id="rId4" Type="http://schemas.openxmlformats.org/officeDocument/2006/relationships/chart" Target="../charts/char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D276A"/>
        </a:solid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446830" y="3855101"/>
            <a:ext cx="6529843" cy="886397"/>
          </a:xfrm>
        </p:spPr>
        <p:txBody>
          <a:bodyPr/>
          <a:lstStyle/>
          <a:p>
            <a:r>
              <a:rPr lang="en-GB" sz="3200">
                <a:latin typeface="Arial" panose="020B0604020202020204" pitchFamily="34" charset="0"/>
                <a:cs typeface="Arial" panose="020B0604020202020204" pitchFamily="34" charset="0"/>
              </a:rPr>
              <a:t>Torbay and South Devon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446830" y="1547249"/>
            <a:ext cx="7421833" cy="1363194"/>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4000"/>
              </a:lnSpc>
            </a:pPr>
            <a:r>
              <a:rPr lang="en-GB" sz="4000" dirty="0">
                <a:cs typeface="Arial" panose="020B0604020202020204" pitchFamily="34" charset="0"/>
              </a:rPr>
              <a:t>NHS Maternity Survey 2025 Benchmark Report</a:t>
            </a: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(continued)</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09420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h1_1_to_6_neonatal_chart" descr="Bar chart showing percentage with one long-term condition and 2 or more long term conditions for this NHS trust.">
            <a:extLst>
              <a:ext uri="{FF2B5EF4-FFF2-40B4-BE49-F238E27FC236}">
                <a16:creationId xmlns:a16="http://schemas.microsoft.com/office/drawing/2014/main" id="{5A7562F8-D6B0-7463-328D-B0C6CB031BFF}"/>
              </a:ext>
            </a:extLst>
          </p:cNvPr>
          <p:cNvGraphicFramePr/>
          <p:nvPr>
            <p:extLst>
              <p:ext uri="{D42A27DB-BD31-4B8C-83A1-F6EECF244321}">
                <p14:modId xmlns:p14="http://schemas.microsoft.com/office/powerpoint/2010/main" val="3649144475"/>
              </p:ext>
            </p:extLst>
          </p:nvPr>
        </p:nvGraphicFramePr>
        <p:xfrm>
          <a:off x="8224192" y="4491663"/>
          <a:ext cx="176784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10" descr="Border box" title="Decorative">
            <a:extLst>
              <a:ext uri="{FF2B5EF4-FFF2-40B4-BE49-F238E27FC236}">
                <a16:creationId xmlns:a16="http://schemas.microsoft.com/office/drawing/2014/main" id="{4AD0AFD5-D924-8671-55AC-11FD3D76DB5C}"/>
              </a:ext>
              <a:ext uri="{C183D7F6-B498-43B3-948B-1728B52AA6E4}">
                <adec:decorative xmlns:adec="http://schemas.microsoft.com/office/drawing/2017/decorative" val="1"/>
              </a:ext>
            </a:extLst>
          </p:cNvPr>
          <p:cNvSpPr/>
          <p:nvPr/>
        </p:nvSpPr>
        <p:spPr>
          <a:xfrm>
            <a:off x="6131693" y="1392316"/>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descr="Border box" title="Decorative">
            <a:extLst>
              <a:ext uri="{FF2B5EF4-FFF2-40B4-BE49-F238E27FC236}">
                <a16:creationId xmlns:a16="http://schemas.microsoft.com/office/drawing/2014/main" id="{BA1965C8-39DC-79E6-3C27-BA6A067E94FF}"/>
              </a:ext>
              <a:ext uri="{C183D7F6-B498-43B3-948B-1728B52AA6E4}">
                <adec:decorative xmlns:adec="http://schemas.microsoft.com/office/drawing/2017/decorative" val="1"/>
              </a:ext>
            </a:extLst>
          </p:cNvPr>
          <p:cNvSpPr/>
          <p:nvPr/>
        </p:nvSpPr>
        <p:spPr>
          <a:xfrm>
            <a:off x="525309"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descr="Border box" title="Decorative">
            <a:extLst>
              <a:ext uri="{FF2B5EF4-FFF2-40B4-BE49-F238E27FC236}">
                <a16:creationId xmlns:a16="http://schemas.microsoft.com/office/drawing/2014/main" id="{85634883-9AAF-49DD-81D3-664C4165B0D4}"/>
              </a:ext>
              <a:ext uri="{C183D7F6-B498-43B3-948B-1728B52AA6E4}">
                <adec:decorative xmlns:adec="http://schemas.microsoft.com/office/drawing/2017/decorative" val="1"/>
              </a:ext>
            </a:extLst>
          </p:cNvPr>
          <p:cNvSpPr/>
          <p:nvPr/>
        </p:nvSpPr>
        <p:spPr>
          <a:xfrm>
            <a:off x="4284258"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ltc_h5_title">
            <a:extLst>
              <a:ext uri="{FF2B5EF4-FFF2-40B4-BE49-F238E27FC236}">
                <a16:creationId xmlns:a16="http://schemas.microsoft.com/office/drawing/2014/main" id="{E2083900-56AC-2E2B-6A05-A97F086B0991}"/>
              </a:ext>
            </a:extLst>
          </p:cNvPr>
          <p:cNvSpPr txBox="1"/>
          <p:nvPr/>
        </p:nvSpPr>
        <p:spPr>
          <a:xfrm>
            <a:off x="1133053"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18" name="Group 17" descr="Timer icon" title="Decorative">
            <a:extLst>
              <a:ext uri="{FF2B5EF4-FFF2-40B4-BE49-F238E27FC236}">
                <a16:creationId xmlns:a16="http://schemas.microsoft.com/office/drawing/2014/main" id="{7925D27D-EAB8-ED62-5810-C1C578C1017F}"/>
              </a:ext>
              <a:ext uri="{C183D7F6-B498-43B3-948B-1728B52AA6E4}">
                <adec:decorative xmlns:adec="http://schemas.microsoft.com/office/drawing/2017/decorative" val="1"/>
              </a:ext>
            </a:extLst>
          </p:cNvPr>
          <p:cNvGrpSpPr/>
          <p:nvPr/>
        </p:nvGrpSpPr>
        <p:grpSpPr>
          <a:xfrm>
            <a:off x="628191" y="4099956"/>
            <a:ext cx="417411" cy="417411"/>
            <a:chOff x="672197" y="4002389"/>
            <a:chExt cx="417411" cy="417411"/>
          </a:xfrm>
        </p:grpSpPr>
        <p:sp>
          <p:nvSpPr>
            <p:cNvPr id="19" name="Freeform 64">
              <a:extLst>
                <a:ext uri="{FF2B5EF4-FFF2-40B4-BE49-F238E27FC236}">
                  <a16:creationId xmlns:a16="http://schemas.microsoft.com/office/drawing/2014/main" id="{74ADFB48-7EB2-9979-B825-9C70C39DE0B4}"/>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Oval 19">
              <a:extLst>
                <a:ext uri="{FF2B5EF4-FFF2-40B4-BE49-F238E27FC236}">
                  <a16:creationId xmlns:a16="http://schemas.microsoft.com/office/drawing/2014/main" id="{283F3D63-71F0-AF74-0345-83AA03304299}"/>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1" name="communication_needs_g11_title">
            <a:extLst>
              <a:ext uri="{FF2B5EF4-FFF2-40B4-BE49-F238E27FC236}">
                <a16:creationId xmlns:a16="http://schemas.microsoft.com/office/drawing/2014/main" id="{892EEDE2-78E6-543F-C98C-531F80FDDDD3}"/>
              </a:ext>
            </a:extLst>
          </p:cNvPr>
          <p:cNvSpPr txBox="1"/>
          <p:nvPr/>
        </p:nvSpPr>
        <p:spPr>
          <a:xfrm>
            <a:off x="6726946" y="1502370"/>
            <a:ext cx="3007471"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Types of communication needs</a:t>
            </a:r>
          </a:p>
        </p:txBody>
      </p:sp>
      <p:sp>
        <p:nvSpPr>
          <p:cNvPr id="22" name="pregnancy_related_health_conditions_g7_title">
            <a:extLst>
              <a:ext uri="{FF2B5EF4-FFF2-40B4-BE49-F238E27FC236}">
                <a16:creationId xmlns:a16="http://schemas.microsoft.com/office/drawing/2014/main" id="{B853F75E-A741-4220-97C0-EE3737953EC6}"/>
              </a:ext>
            </a:extLst>
          </p:cNvPr>
          <p:cNvSpPr txBox="1"/>
          <p:nvPr/>
        </p:nvSpPr>
        <p:spPr>
          <a:xfrm>
            <a:off x="4889376" y="4156779"/>
            <a:ext cx="29988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Pregnancy-related health conditions</a:t>
            </a:r>
          </a:p>
        </p:txBody>
      </p:sp>
      <p:graphicFrame>
        <p:nvGraphicFramePr>
          <p:cNvPr id="23" name="h7_chart" descr="Bar chart showing breakdown of sex at birth for this NHS trust.">
            <a:extLst>
              <a:ext uri="{FF2B5EF4-FFF2-40B4-BE49-F238E27FC236}">
                <a16:creationId xmlns:a16="http://schemas.microsoft.com/office/drawing/2014/main" id="{2308597B-6A42-302E-29C4-90FC764938F4}"/>
              </a:ext>
            </a:extLst>
          </p:cNvPr>
          <p:cNvGraphicFramePr/>
          <p:nvPr>
            <p:extLst>
              <p:ext uri="{D42A27DB-BD31-4B8C-83A1-F6EECF244321}">
                <p14:modId xmlns:p14="http://schemas.microsoft.com/office/powerpoint/2010/main" val="3876771497"/>
              </p:ext>
            </p:extLst>
          </p:nvPr>
        </p:nvGraphicFramePr>
        <p:xfrm>
          <a:off x="4318191" y="4748172"/>
          <a:ext cx="3566711" cy="1381170"/>
        </p:xfrm>
        <a:graphic>
          <a:graphicData uri="http://schemas.openxmlformats.org/drawingml/2006/chart">
            <c:chart xmlns:c="http://schemas.openxmlformats.org/drawingml/2006/chart" xmlns:r="http://schemas.openxmlformats.org/officeDocument/2006/relationships" r:id="rId4"/>
          </a:graphicData>
        </a:graphic>
      </p:graphicFrame>
      <p:sp>
        <p:nvSpPr>
          <p:cNvPr id="24" name="Oval 23">
            <a:extLst>
              <a:ext uri="{FF2B5EF4-FFF2-40B4-BE49-F238E27FC236}">
                <a16:creationId xmlns:a16="http://schemas.microsoft.com/office/drawing/2014/main" id="{CA189791-CB14-6277-FF4B-E956BD6782D0}"/>
              </a:ext>
            </a:extLst>
          </p:cNvPr>
          <p:cNvSpPr/>
          <p:nvPr/>
        </p:nvSpPr>
        <p:spPr>
          <a:xfrm>
            <a:off x="6255447" y="148336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CC42E9F4-FDAE-DAF0-A00F-E2321B001025}"/>
              </a:ext>
            </a:extLst>
          </p:cNvPr>
          <p:cNvSpPr/>
          <p:nvPr/>
        </p:nvSpPr>
        <p:spPr>
          <a:xfrm>
            <a:off x="4387197" y="4099956"/>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tc_textbox">
            <a:extLst>
              <a:ext uri="{FF2B5EF4-FFF2-40B4-BE49-F238E27FC236}">
                <a16:creationId xmlns:a16="http://schemas.microsoft.com/office/drawing/2014/main" id="{0CCADF16-3A7E-EECB-E3BB-A9B314D0FA7E}"/>
              </a:ext>
            </a:extLst>
          </p:cNvPr>
          <p:cNvSpPr txBox="1"/>
          <p:nvPr/>
        </p:nvSpPr>
        <p:spPr>
          <a:xfrm>
            <a:off x="2188867" y="4829942"/>
            <a:ext cx="1827320" cy="1195135"/>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that has lasted or is expected to last for 12 months or more.</a:t>
            </a:r>
            <a:endParaRPr lang="en-GB" sz="1100" b="1" dirty="0">
              <a:solidFill>
                <a:srgbClr val="6D276A"/>
              </a:solidFill>
              <a:latin typeface="Arial" panose="020B0604020202020204" pitchFamily="34" charset="0"/>
              <a:cs typeface="Arial" panose="020B0604020202020204" pitchFamily="34" charset="0"/>
            </a:endParaRPr>
          </a:p>
        </p:txBody>
      </p:sp>
      <p:sp>
        <p:nvSpPr>
          <p:cNvPr id="27" name="Flowchart: Connector 26">
            <a:extLst>
              <a:ext uri="{FF2B5EF4-FFF2-40B4-BE49-F238E27FC236}">
                <a16:creationId xmlns:a16="http://schemas.microsoft.com/office/drawing/2014/main" id="{2B152F78-24E5-78F6-0EE4-CBC0232FEB38}"/>
              </a:ext>
            </a:extLst>
          </p:cNvPr>
          <p:cNvSpPr/>
          <p:nvPr/>
        </p:nvSpPr>
        <p:spPr>
          <a:xfrm>
            <a:off x="5260182" y="2460000"/>
            <a:ext cx="819149" cy="814268"/>
          </a:xfrm>
          <a:prstGeom prst="flowChartConnector">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descr="Border box" title="Decorative">
            <a:extLst>
              <a:ext uri="{FF2B5EF4-FFF2-40B4-BE49-F238E27FC236}">
                <a16:creationId xmlns:a16="http://schemas.microsoft.com/office/drawing/2014/main" id="{8EE147E5-D6A0-872C-B001-FCB0BE1B979B}"/>
              </a:ext>
              <a:ext uri="{C183D7F6-B498-43B3-948B-1728B52AA6E4}">
                <adec:decorative xmlns:adec="http://schemas.microsoft.com/office/drawing/2017/decorative" val="1"/>
              </a:ext>
            </a:extLst>
          </p:cNvPr>
          <p:cNvSpPr/>
          <p:nvPr/>
        </p:nvSpPr>
        <p:spPr>
          <a:xfrm>
            <a:off x="8043207" y="4000500"/>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neonatal_h1_title">
            <a:extLst>
              <a:ext uri="{FF2B5EF4-FFF2-40B4-BE49-F238E27FC236}">
                <a16:creationId xmlns:a16="http://schemas.microsoft.com/office/drawing/2014/main" id="{E3D042B6-0EE3-8CDF-B652-2193E93D40A0}"/>
              </a:ext>
            </a:extLst>
          </p:cNvPr>
          <p:cNvSpPr txBox="1"/>
          <p:nvPr/>
        </p:nvSpPr>
        <p:spPr>
          <a:xfrm>
            <a:off x="8638947" y="4155764"/>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Baby received neonatal care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579BFE3A-6AD3-9FDB-EBCE-225042339FB4}"/>
              </a:ext>
            </a:extLst>
          </p:cNvPr>
          <p:cNvSpPr/>
          <p:nvPr/>
        </p:nvSpPr>
        <p:spPr>
          <a:xfrm>
            <a:off x="8133276" y="408555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neonatal_textbox">
            <a:extLst>
              <a:ext uri="{FF2B5EF4-FFF2-40B4-BE49-F238E27FC236}">
                <a16:creationId xmlns:a16="http://schemas.microsoft.com/office/drawing/2014/main" id="{CFB54712-23D3-E38A-D66B-09A0A4D5F41E}"/>
              </a:ext>
            </a:extLst>
          </p:cNvPr>
          <p:cNvSpPr txBox="1"/>
          <p:nvPr/>
        </p:nvSpPr>
        <p:spPr>
          <a:xfrm>
            <a:off x="9734417" y="4958838"/>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reported that their baby received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neonatal care</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34" name="Rectangle 33" descr="Border box" title="Decorative">
            <a:extLst>
              <a:ext uri="{FF2B5EF4-FFF2-40B4-BE49-F238E27FC236}">
                <a16:creationId xmlns:a16="http://schemas.microsoft.com/office/drawing/2014/main" id="{D292809C-815E-502C-C063-2BB6968622FF}"/>
              </a:ext>
              <a:ext uri="{C183D7F6-B498-43B3-948B-1728B52AA6E4}">
                <adec:decorative xmlns:adec="http://schemas.microsoft.com/office/drawing/2017/decorative" val="1"/>
              </a:ext>
            </a:extLst>
          </p:cNvPr>
          <p:cNvSpPr/>
          <p:nvPr/>
        </p:nvSpPr>
        <p:spPr>
          <a:xfrm>
            <a:off x="2370309" y="1391302"/>
            <a:ext cx="3690000"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English_g4_1_title">
            <a:extLst>
              <a:ext uri="{FF2B5EF4-FFF2-40B4-BE49-F238E27FC236}">
                <a16:creationId xmlns:a16="http://schemas.microsoft.com/office/drawing/2014/main" id="{4A4AF65A-F6DE-27C8-94EC-EA40B19B8DE8}"/>
              </a:ext>
            </a:extLst>
          </p:cNvPr>
          <p:cNvSpPr txBox="1"/>
          <p:nvPr/>
        </p:nvSpPr>
        <p:spPr>
          <a:xfrm>
            <a:off x="2950605" y="1514947"/>
            <a:ext cx="3006000"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English as main language</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69103FFE-CFA9-8B9C-124F-9BE264D1927F}"/>
              </a:ext>
            </a:extLst>
          </p:cNvPr>
          <p:cNvSpPr/>
          <p:nvPr/>
        </p:nvSpPr>
        <p:spPr>
          <a:xfrm>
            <a:off x="2487128" y="149673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English_textbox">
            <a:extLst>
              <a:ext uri="{FF2B5EF4-FFF2-40B4-BE49-F238E27FC236}">
                <a16:creationId xmlns:a16="http://schemas.microsoft.com/office/drawing/2014/main" id="{2A640E94-0696-6E9D-D8AB-D8751409A73F}"/>
              </a:ext>
            </a:extLst>
          </p:cNvPr>
          <p:cNvSpPr txBox="1"/>
          <p:nvPr/>
        </p:nvSpPr>
        <p:spPr>
          <a:xfrm>
            <a:off x="4153155" y="2433794"/>
            <a:ext cx="1827320" cy="636521"/>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maternity service users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a:t>
            </a:r>
            <a:r>
              <a:rPr lang="en-US" sz="1100" b="1" dirty="0">
                <a:solidFill>
                  <a:srgbClr val="6D276A"/>
                </a:solidFill>
                <a:latin typeface="Arial" panose="020B0604020202020204" pitchFamily="34" charset="0"/>
                <a:cs typeface="Arial" panose="020B0604020202020204" pitchFamily="34" charset="0"/>
              </a:rPr>
              <a:t>English as their main language. </a:t>
            </a:r>
            <a:endParaRPr lang="en-GB" sz="1100" b="1" dirty="0">
              <a:solidFill>
                <a:srgbClr val="6D276A"/>
              </a:solidFill>
              <a:latin typeface="Arial" panose="020B0604020202020204" pitchFamily="34" charset="0"/>
              <a:cs typeface="Arial" panose="020B0604020202020204" pitchFamily="34" charset="0"/>
            </a:endParaRPr>
          </a:p>
        </p:txBody>
      </p:sp>
      <p:pic>
        <p:nvPicPr>
          <p:cNvPr id="38" name="Graphic 37" descr="Chat outline">
            <a:extLst>
              <a:ext uri="{FF2B5EF4-FFF2-40B4-BE49-F238E27FC236}">
                <a16:creationId xmlns:a16="http://schemas.microsoft.com/office/drawing/2014/main" id="{2711986C-8170-B1E0-486C-D40C32F64D2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5326" y="1522575"/>
            <a:ext cx="387532" cy="387532"/>
          </a:xfrm>
          <a:prstGeom prst="rect">
            <a:avLst/>
          </a:prstGeom>
        </p:spPr>
      </p:pic>
      <p:pic>
        <p:nvPicPr>
          <p:cNvPr id="41" name="Graphic 40" descr="Chat bubble with solid fill">
            <a:extLst>
              <a:ext uri="{FF2B5EF4-FFF2-40B4-BE49-F238E27FC236}">
                <a16:creationId xmlns:a16="http://schemas.microsoft.com/office/drawing/2014/main" id="{508B2325-D7C2-5651-0DDD-7FCEA406C0F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10701" y="1537400"/>
            <a:ext cx="370264" cy="370264"/>
          </a:xfrm>
          <a:prstGeom prst="rect">
            <a:avLst/>
          </a:prstGeom>
        </p:spPr>
      </p:pic>
      <p:pic>
        <p:nvPicPr>
          <p:cNvPr id="42" name="Graphic 41" descr="Baby Onesie with solid fill">
            <a:extLst>
              <a:ext uri="{FF2B5EF4-FFF2-40B4-BE49-F238E27FC236}">
                <a16:creationId xmlns:a16="http://schemas.microsoft.com/office/drawing/2014/main" id="{C382E417-8678-34DC-D43F-C56F10150DE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70097" y="4136777"/>
            <a:ext cx="343767" cy="343767"/>
          </a:xfrm>
          <a:prstGeom prst="rect">
            <a:avLst/>
          </a:prstGeom>
        </p:spPr>
      </p:pic>
      <p:pic>
        <p:nvPicPr>
          <p:cNvPr id="43" name="Graphic 42" descr="Heart with pulse with solid fill">
            <a:extLst>
              <a:ext uri="{FF2B5EF4-FFF2-40B4-BE49-F238E27FC236}">
                <a16:creationId xmlns:a16="http://schemas.microsoft.com/office/drawing/2014/main" id="{2471D452-B9E6-99E7-F7D4-C5574D615CE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86540" y="4124666"/>
            <a:ext cx="417411" cy="417411"/>
          </a:xfrm>
          <a:prstGeom prst="rect">
            <a:avLst/>
          </a:prstGeom>
        </p:spPr>
      </p:pic>
      <p:graphicFrame>
        <p:nvGraphicFramePr>
          <p:cNvPr id="44" name="h5_1_to_18_ltc_chart" descr="Bar chart showing percentage with one long-term condition and 2 or more long term conditions for this NHS trust.">
            <a:extLst>
              <a:ext uri="{FF2B5EF4-FFF2-40B4-BE49-F238E27FC236}">
                <a16:creationId xmlns:a16="http://schemas.microsoft.com/office/drawing/2014/main" id="{C6E55698-93AD-0F15-5184-993CACECF21A}"/>
              </a:ext>
            </a:extLst>
          </p:cNvPr>
          <p:cNvGraphicFramePr/>
          <p:nvPr>
            <p:extLst>
              <p:ext uri="{D42A27DB-BD31-4B8C-83A1-F6EECF244321}">
                <p14:modId xmlns:p14="http://schemas.microsoft.com/office/powerpoint/2010/main" val="2711025182"/>
              </p:ext>
            </p:extLst>
          </p:nvPr>
        </p:nvGraphicFramePr>
        <p:xfrm>
          <a:off x="628191" y="4428023"/>
          <a:ext cx="1767840" cy="17640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5" name="h3_1_English_chart" descr="Bar chart showing percentage with one long-term condition and 2 or more long term conditions for this NHS trust.">
            <a:extLst>
              <a:ext uri="{FF2B5EF4-FFF2-40B4-BE49-F238E27FC236}">
                <a16:creationId xmlns:a16="http://schemas.microsoft.com/office/drawing/2014/main" id="{0DEF8D91-6EF3-3AB9-DF46-A9021E0E01BD}"/>
              </a:ext>
            </a:extLst>
          </p:cNvPr>
          <p:cNvGraphicFramePr>
            <a:graphicFrameLocks/>
          </p:cNvGraphicFramePr>
          <p:nvPr>
            <p:extLst>
              <p:ext uri="{D42A27DB-BD31-4B8C-83A1-F6EECF244321}">
                <p14:modId xmlns:p14="http://schemas.microsoft.com/office/powerpoint/2010/main" val="2583334914"/>
              </p:ext>
            </p:extLst>
          </p:nvPr>
        </p:nvGraphicFramePr>
        <p:xfrm>
          <a:off x="2329379" y="1998041"/>
          <a:ext cx="1764000" cy="1764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48" name="h11_chart" descr="Bar chart showing ethnicity breakdown for this NHS trust.">
            <a:extLst>
              <a:ext uri="{FF2B5EF4-FFF2-40B4-BE49-F238E27FC236}">
                <a16:creationId xmlns:a16="http://schemas.microsoft.com/office/drawing/2014/main" id="{EF7BB092-C45C-E4C6-42AA-AE25DB6FBB41}"/>
              </a:ext>
            </a:extLst>
          </p:cNvPr>
          <p:cNvGraphicFramePr>
            <a:graphicFrameLocks/>
          </p:cNvGraphicFramePr>
          <p:nvPr>
            <p:extLst>
              <p:ext uri="{D42A27DB-BD31-4B8C-83A1-F6EECF244321}">
                <p14:modId xmlns:p14="http://schemas.microsoft.com/office/powerpoint/2010/main" val="94233454"/>
              </p:ext>
            </p:extLst>
          </p:nvPr>
        </p:nvGraphicFramePr>
        <p:xfrm>
          <a:off x="5846422" y="1840347"/>
          <a:ext cx="3887995" cy="1989231"/>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49" name="h1_1_neonatal_chart" descr="Bar chart showing percentage with one long-term condition and 2 or more long term conditions for this NHS trust.">
            <a:extLst>
              <a:ext uri="{FF2B5EF4-FFF2-40B4-BE49-F238E27FC236}">
                <a16:creationId xmlns:a16="http://schemas.microsoft.com/office/drawing/2014/main" id="{3EC09FB5-A34F-3C83-59C9-DE7D64C48FB9}"/>
              </a:ext>
            </a:extLst>
          </p:cNvPr>
          <p:cNvGraphicFramePr>
            <a:graphicFrameLocks/>
          </p:cNvGraphicFramePr>
          <p:nvPr>
            <p:extLst>
              <p:ext uri="{D42A27DB-BD31-4B8C-83A1-F6EECF244321}">
                <p14:modId xmlns:p14="http://schemas.microsoft.com/office/powerpoint/2010/main" val="3473301428"/>
              </p:ext>
            </p:extLst>
          </p:nvPr>
        </p:nvGraphicFramePr>
        <p:xfrm>
          <a:off x="8157938" y="4739962"/>
          <a:ext cx="1764000" cy="1764000"/>
        </p:xfrm>
        <a:graphic>
          <a:graphicData uri="http://schemas.openxmlformats.org/drawingml/2006/chart">
            <c:chart xmlns:c="http://schemas.openxmlformats.org/drawingml/2006/chart" xmlns:r="http://schemas.openxmlformats.org/officeDocument/2006/relationships" r:id="rId16"/>
          </a:graphicData>
        </a:graphic>
      </p:graphicFrame>
      <p:sp>
        <p:nvSpPr>
          <p:cNvPr id="53" name="h5_1_to_18_ltc_%">
            <a:extLst>
              <a:ext uri="{FF2B5EF4-FFF2-40B4-BE49-F238E27FC236}">
                <a16:creationId xmlns:a16="http://schemas.microsoft.com/office/drawing/2014/main" id="{F938B34D-F810-16A7-65AE-45F94A9FAE10}"/>
              </a:ext>
            </a:extLst>
          </p:cNvPr>
          <p:cNvSpPr txBox="1"/>
          <p:nvPr/>
        </p:nvSpPr>
        <p:spPr>
          <a:xfrm>
            <a:off x="1035635" y="5255282"/>
            <a:ext cx="865417" cy="688394"/>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110000"/>
              </a:lnSpc>
              <a:spcBef>
                <a:spcPts val="400"/>
              </a:spcBef>
              <a:spcAft>
                <a:spcPts val="400"/>
              </a:spcAft>
              <a:buClrTx/>
              <a:buSzTx/>
              <a:buFontTx/>
              <a:buNone/>
              <a:tabLst/>
              <a:defRPr/>
            </a:pP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4" name="h1_1_to_6_neonatal_%">
            <a:extLst>
              <a:ext uri="{FF2B5EF4-FFF2-40B4-BE49-F238E27FC236}">
                <a16:creationId xmlns:a16="http://schemas.microsoft.com/office/drawing/2014/main" id="{B7464A66-A287-603B-F64B-D15F08CABFCB}"/>
              </a:ext>
            </a:extLst>
          </p:cNvPr>
          <p:cNvSpPr txBox="1"/>
          <p:nvPr/>
        </p:nvSpPr>
        <p:spPr>
          <a:xfrm>
            <a:off x="8529710" y="5347182"/>
            <a:ext cx="865417" cy="281103"/>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400"/>
              </a:spcBef>
              <a:spcAft>
                <a:spcPts val="400"/>
              </a:spcAft>
              <a:buClrTx/>
              <a:buSzTx/>
              <a:buFontTx/>
              <a:buNone/>
              <a:tabLst/>
              <a:defRPr/>
            </a:pPr>
            <a:r>
              <a:rPr kumimoji="0" lang="en-GB" b="1" i="0" u="none" strike="noStrike" kern="1200" cap="none" spc="0" normalizeH="0" baseline="0" noProof="0">
                <a:ln>
                  <a:noFill/>
                </a:ln>
                <a:solidFill>
                  <a:srgbClr val="6D276A"/>
                </a:solidFill>
                <a:effectLst/>
                <a:uLnTx/>
                <a:uFillTx/>
                <a:latin typeface="Arial"/>
                <a:ea typeface="+mn-ea"/>
                <a:cs typeface="+mn-cs"/>
              </a:rPr>
              <a:t>28%</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
        <p:nvSpPr>
          <p:cNvPr id="56" name="h3_1_English_%">
            <a:extLst>
              <a:ext uri="{FF2B5EF4-FFF2-40B4-BE49-F238E27FC236}">
                <a16:creationId xmlns:a16="http://schemas.microsoft.com/office/drawing/2014/main" id="{806D4219-80E2-BE60-A7A0-90912DA81D83}"/>
              </a:ext>
            </a:extLst>
          </p:cNvPr>
          <p:cNvSpPr txBox="1"/>
          <p:nvPr/>
        </p:nvSpPr>
        <p:spPr>
          <a:xfrm>
            <a:off x="2683286" y="2622954"/>
            <a:ext cx="865417" cy="28110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b="1">
                <a:solidFill>
                  <a:srgbClr val="6D276A"/>
                </a:solidFill>
                <a:latin typeface="Arial"/>
              </a:rPr>
              <a:t>92</a:t>
            </a:r>
            <a:r>
              <a:rPr kumimoji="0" lang="en-GB" b="1" i="0" u="none" strike="noStrike" kern="1200" cap="none" spc="0" normalizeH="0" baseline="0" noProof="0">
                <a:ln>
                  <a:noFill/>
                </a:ln>
                <a:solidFill>
                  <a:srgbClr val="6D276A"/>
                </a:solidFill>
                <a:effectLst/>
                <a:uLnTx/>
                <a:uFillTx/>
                <a:latin typeface="Arial"/>
                <a:ea typeface="+mn-ea"/>
                <a:cs typeface="+mn-cs"/>
              </a:rPr>
              <a:t>%</a:t>
            </a:r>
            <a:endParaRPr kumimoji="0" lang="en-GB" b="1"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195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4E5E7-854E-8895-2B4B-A0E98376D24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9458A7F-0348-8AB1-8EE7-6AF49EE7BBDB}"/>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131FE3F7-E194-57DC-345E-A1E4B729C46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7_sig" descr="Significant changes 2021 vs 2020&#10;Significant changes 2021 vs 2019" title="Significant changes">
            <a:extLst>
              <a:ext uri="{FF2B5EF4-FFF2-40B4-BE49-F238E27FC236}">
                <a16:creationId xmlns:a16="http://schemas.microsoft.com/office/drawing/2014/main" id="{40AD0B0B-C1A3-7CD9-1958-CA6448A65BAC}"/>
              </a:ext>
            </a:extLst>
          </p:cNvPr>
          <p:cNvGraphicFramePr>
            <a:graphicFrameLocks noGrp="1"/>
          </p:cNvGraphicFramePr>
          <p:nvPr>
            <p:extLst>
              <p:ext uri="{D42A27DB-BD31-4B8C-83A1-F6EECF244321}">
                <p14:modId xmlns:p14="http://schemas.microsoft.com/office/powerpoint/2010/main" val="16999263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D7_c" descr="Trust mean score trend data for Q7, plotted against the national average. ">
            <a:extLst>
              <a:ext uri="{FF2B5EF4-FFF2-40B4-BE49-F238E27FC236}">
                <a16:creationId xmlns:a16="http://schemas.microsoft.com/office/drawing/2014/main" id="{E0056B16-3178-73C3-F9C9-6A8F56537878}"/>
              </a:ext>
            </a:extLst>
          </p:cNvPr>
          <p:cNvGraphicFramePr/>
          <p:nvPr>
            <p:extLst>
              <p:ext uri="{D42A27DB-BD31-4B8C-83A1-F6EECF244321}">
                <p14:modId xmlns:p14="http://schemas.microsoft.com/office/powerpoint/2010/main" val="6494282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7_t">
            <a:extLst>
              <a:ext uri="{FF2B5EF4-FFF2-40B4-BE49-F238E27FC236}">
                <a16:creationId xmlns:a16="http://schemas.microsoft.com/office/drawing/2014/main" id="{192A8099-AE93-BD71-E83B-E89D00DD7A6E}"/>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need any help with pain relief or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6_c" descr="Trust mean score trend data for Q7, plotted against the national average. ">
            <a:extLst>
              <a:ext uri="{FF2B5EF4-FFF2-40B4-BE49-F238E27FC236}">
                <a16:creationId xmlns:a16="http://schemas.microsoft.com/office/drawing/2014/main" id="{9B9F9708-08B1-F42A-186C-02F685668525}"/>
              </a:ext>
            </a:extLst>
          </p:cNvPr>
          <p:cNvGraphicFramePr/>
          <p:nvPr>
            <p:extLst>
              <p:ext uri="{D42A27DB-BD31-4B8C-83A1-F6EECF244321}">
                <p14:modId xmlns:p14="http://schemas.microsoft.com/office/powerpoint/2010/main" val="336503756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6_sig" descr="Significant changes 2021 vs 2020&#10;Significant changes 2021 vs 2019" title="Significant changes">
            <a:extLst>
              <a:ext uri="{FF2B5EF4-FFF2-40B4-BE49-F238E27FC236}">
                <a16:creationId xmlns:a16="http://schemas.microsoft.com/office/drawing/2014/main" id="{A1976748-DFA9-79FA-C3F3-6B77AED5BD59}"/>
              </a:ext>
            </a:extLst>
          </p:cNvPr>
          <p:cNvGraphicFramePr>
            <a:graphicFrameLocks noGrp="1"/>
          </p:cNvGraphicFramePr>
          <p:nvPr>
            <p:extLst>
              <p:ext uri="{D42A27DB-BD31-4B8C-83A1-F6EECF244321}">
                <p14:modId xmlns:p14="http://schemas.microsoft.com/office/powerpoint/2010/main" val="300730463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6_t">
            <a:extLst>
              <a:ext uri="{FF2B5EF4-FFF2-40B4-BE49-F238E27FC236}">
                <a16:creationId xmlns:a16="http://schemas.microsoft.com/office/drawing/2014/main" id="{881057E9-B3CE-0612-5F81-225CD78B63F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2273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6F8D9-FA16-332A-F3E2-E842ED76DEF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8AF3DA-4A39-6338-2218-8D11D67570AE}"/>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81DD510F-0B90-3CF3-F30D-57DC21625A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101</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2FFE4812-74F0-639A-5D60-95A45DA4DC4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6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A4E25-C529-5EFE-6E21-6F25E64EC6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219A50B-FE7E-80DA-3BC5-256799DFA06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710C7B2-DE85-3491-E676-B8E6B1234D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8D2519B-F737-34E8-FC72-FF5F66CCCB1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Feeding your baby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E3_sig" descr="Significant changes 2021 vs 2020&#10;Significant changes 2021 vs 2019" title="Significant changes">
            <a:extLst>
              <a:ext uri="{FF2B5EF4-FFF2-40B4-BE49-F238E27FC236}">
                <a16:creationId xmlns:a16="http://schemas.microsoft.com/office/drawing/2014/main" id="{31D30EAE-594F-073D-AB0B-08BB90406379}"/>
              </a:ext>
            </a:extLst>
          </p:cNvPr>
          <p:cNvGraphicFramePr>
            <a:graphicFrameLocks noGrp="1"/>
          </p:cNvGraphicFramePr>
          <p:nvPr>
            <p:extLst>
              <p:ext uri="{D42A27DB-BD31-4B8C-83A1-F6EECF244321}">
                <p14:modId xmlns:p14="http://schemas.microsoft.com/office/powerpoint/2010/main" val="40002226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E3_c" descr="Trust mean score trend data for Q7, plotted against the national average. ">
            <a:extLst>
              <a:ext uri="{FF2B5EF4-FFF2-40B4-BE49-F238E27FC236}">
                <a16:creationId xmlns:a16="http://schemas.microsoft.com/office/drawing/2014/main" id="{A7E024FB-7183-CEB9-E8CA-DC104DDAEB8E}"/>
              </a:ext>
            </a:extLst>
          </p:cNvPr>
          <p:cNvGraphicFramePr/>
          <p:nvPr>
            <p:extLst>
              <p:ext uri="{D42A27DB-BD31-4B8C-83A1-F6EECF244321}">
                <p14:modId xmlns:p14="http://schemas.microsoft.com/office/powerpoint/2010/main" val="39932783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E3_t">
            <a:extLst>
              <a:ext uri="{FF2B5EF4-FFF2-40B4-BE49-F238E27FC236}">
                <a16:creationId xmlns:a16="http://schemas.microsoft.com/office/drawing/2014/main" id="{CBA702E4-656F-EC14-EA5A-C1FA7140860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E2_c" descr="Trust mean score trend data for Q7, plotted against the national average. ">
            <a:extLst>
              <a:ext uri="{FF2B5EF4-FFF2-40B4-BE49-F238E27FC236}">
                <a16:creationId xmlns:a16="http://schemas.microsoft.com/office/drawing/2014/main" id="{58ACFCDE-657D-6282-E8B1-053A186151A5}"/>
              </a:ext>
            </a:extLst>
          </p:cNvPr>
          <p:cNvGraphicFramePr/>
          <p:nvPr>
            <p:extLst>
              <p:ext uri="{D42A27DB-BD31-4B8C-83A1-F6EECF244321}">
                <p14:modId xmlns:p14="http://schemas.microsoft.com/office/powerpoint/2010/main" val="202990343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E2_sig" descr="Significant changes 2021 vs 2020&#10;Significant changes 2021 vs 2019" title="Significant changes">
            <a:extLst>
              <a:ext uri="{FF2B5EF4-FFF2-40B4-BE49-F238E27FC236}">
                <a16:creationId xmlns:a16="http://schemas.microsoft.com/office/drawing/2014/main" id="{2DC7B062-0E5B-9859-7B63-1B84C4BEFFDF}"/>
              </a:ext>
            </a:extLst>
          </p:cNvPr>
          <p:cNvGraphicFramePr>
            <a:graphicFrameLocks noGrp="1"/>
          </p:cNvGraphicFramePr>
          <p:nvPr>
            <p:extLst>
              <p:ext uri="{D42A27DB-BD31-4B8C-83A1-F6EECF244321}">
                <p14:modId xmlns:p14="http://schemas.microsoft.com/office/powerpoint/2010/main" val="117059269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E2_t">
            <a:extLst>
              <a:ext uri="{FF2B5EF4-FFF2-40B4-BE49-F238E27FC236}">
                <a16:creationId xmlns:a16="http://schemas.microsoft.com/office/drawing/2014/main" id="{93083C1F-69FA-316B-A33F-D9F0BF4EF0AB}"/>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17680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0F6C9-4953-8290-1671-8181C708088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00E985-2ED5-ABE7-9B15-BD4A2D23FED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A0BB416E-A6F4-C1DB-2315-84872C7A23B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EC32689-D704-58E0-3D43-2CAFD3007F3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2_sig" descr="Significant changes 2021 vs 2020&#10;Significant changes 2021 vs 2019" title="Significant changes">
            <a:extLst>
              <a:ext uri="{FF2B5EF4-FFF2-40B4-BE49-F238E27FC236}">
                <a16:creationId xmlns:a16="http://schemas.microsoft.com/office/drawing/2014/main" id="{A7D332CB-2917-EC33-8CF5-65AF8180FD84}"/>
              </a:ext>
            </a:extLst>
          </p:cNvPr>
          <p:cNvGraphicFramePr>
            <a:graphicFrameLocks noGrp="1"/>
          </p:cNvGraphicFramePr>
          <p:nvPr>
            <p:extLst>
              <p:ext uri="{D42A27DB-BD31-4B8C-83A1-F6EECF244321}">
                <p14:modId xmlns:p14="http://schemas.microsoft.com/office/powerpoint/2010/main" val="25175912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2_c" descr="Trust mean score trend data for Q7, plotted against the national average. ">
            <a:extLst>
              <a:ext uri="{FF2B5EF4-FFF2-40B4-BE49-F238E27FC236}">
                <a16:creationId xmlns:a16="http://schemas.microsoft.com/office/drawing/2014/main" id="{032E616A-ADC0-E557-57F1-2C7AF3C5F4F2}"/>
              </a:ext>
            </a:extLst>
          </p:cNvPr>
          <p:cNvGraphicFramePr/>
          <p:nvPr>
            <p:extLst>
              <p:ext uri="{D42A27DB-BD31-4B8C-83A1-F6EECF244321}">
                <p14:modId xmlns:p14="http://schemas.microsoft.com/office/powerpoint/2010/main" val="200718021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2_t">
            <a:extLst>
              <a:ext uri="{FF2B5EF4-FFF2-40B4-BE49-F238E27FC236}">
                <a16:creationId xmlns:a16="http://schemas.microsoft.com/office/drawing/2014/main" id="{09585260-47AE-066B-453A-637FF9D753F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 or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_c" descr="Trust mean score trend data for Q7, plotted against the national average. ">
            <a:extLst>
              <a:ext uri="{FF2B5EF4-FFF2-40B4-BE49-F238E27FC236}">
                <a16:creationId xmlns:a16="http://schemas.microsoft.com/office/drawing/2014/main" id="{E5280C09-4965-ABA8-5C7F-73C6149DADDC}"/>
              </a:ext>
            </a:extLst>
          </p:cNvPr>
          <p:cNvGraphicFramePr/>
          <p:nvPr>
            <p:extLst>
              <p:ext uri="{D42A27DB-BD31-4B8C-83A1-F6EECF244321}">
                <p14:modId xmlns:p14="http://schemas.microsoft.com/office/powerpoint/2010/main" val="423965825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_sig" descr="Significant changes 2021 vs 2020&#10;Significant changes 2021 vs 2019" title="Significant changes">
            <a:extLst>
              <a:ext uri="{FF2B5EF4-FFF2-40B4-BE49-F238E27FC236}">
                <a16:creationId xmlns:a16="http://schemas.microsoft.com/office/drawing/2014/main" id="{A0633AB9-C773-61BA-E129-48D314B467D2}"/>
              </a:ext>
            </a:extLst>
          </p:cNvPr>
          <p:cNvGraphicFramePr>
            <a:graphicFrameLocks noGrp="1"/>
          </p:cNvGraphicFramePr>
          <p:nvPr>
            <p:extLst>
              <p:ext uri="{D42A27DB-BD31-4B8C-83A1-F6EECF244321}">
                <p14:modId xmlns:p14="http://schemas.microsoft.com/office/powerpoint/2010/main" val="385086907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_t">
            <a:extLst>
              <a:ext uri="{FF2B5EF4-FFF2-40B4-BE49-F238E27FC236}">
                <a16:creationId xmlns:a16="http://schemas.microsoft.com/office/drawing/2014/main" id="{5A94A5F1-4C46-A016-29D1-C74558CB07CD}"/>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3737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EBC48-C891-DB6D-B316-133F0B5BE8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200CF0-E9A0-4C2E-9E12-4D82E9922614}"/>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FA998B7A-D0EB-CDA0-4A35-F2028F62E54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8D29C5E-C52A-1109-00B1-C6987D92026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5_sig" descr="Significant changes 2021 vs 2020&#10;Significant changes 2021 vs 2019" title="Significant changes">
            <a:extLst>
              <a:ext uri="{FF2B5EF4-FFF2-40B4-BE49-F238E27FC236}">
                <a16:creationId xmlns:a16="http://schemas.microsoft.com/office/drawing/2014/main" id="{AEB2BADF-3478-E94F-E101-65B792E381A3}"/>
              </a:ext>
            </a:extLst>
          </p:cNvPr>
          <p:cNvGraphicFramePr>
            <a:graphicFrameLocks noGrp="1"/>
          </p:cNvGraphicFramePr>
          <p:nvPr>
            <p:extLst>
              <p:ext uri="{D42A27DB-BD31-4B8C-83A1-F6EECF244321}">
                <p14:modId xmlns:p14="http://schemas.microsoft.com/office/powerpoint/2010/main" val="37953981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5_c" descr="Trust mean score trend data for Q7, plotted against the national average. ">
            <a:extLst>
              <a:ext uri="{FF2B5EF4-FFF2-40B4-BE49-F238E27FC236}">
                <a16:creationId xmlns:a16="http://schemas.microsoft.com/office/drawing/2014/main" id="{0BE70C6F-34D1-53CA-ACC9-07E6493D627A}"/>
              </a:ext>
            </a:extLst>
          </p:cNvPr>
          <p:cNvGraphicFramePr/>
          <p:nvPr>
            <p:extLst>
              <p:ext uri="{D42A27DB-BD31-4B8C-83A1-F6EECF244321}">
                <p14:modId xmlns:p14="http://schemas.microsoft.com/office/powerpoint/2010/main" val="42131031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5_t">
            <a:extLst>
              <a:ext uri="{FF2B5EF4-FFF2-40B4-BE49-F238E27FC236}">
                <a16:creationId xmlns:a16="http://schemas.microsoft.com/office/drawing/2014/main" id="{4EDBC986-16E2-3575-A6BE-CD841F6F3A3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4_c" descr="Trust mean score trend data for Q7, plotted against the national average. ">
            <a:extLst>
              <a:ext uri="{FF2B5EF4-FFF2-40B4-BE49-F238E27FC236}">
                <a16:creationId xmlns:a16="http://schemas.microsoft.com/office/drawing/2014/main" id="{870547FF-4F81-BAD7-AA32-3197C99D142B}"/>
              </a:ext>
            </a:extLst>
          </p:cNvPr>
          <p:cNvGraphicFramePr/>
          <p:nvPr>
            <p:extLst>
              <p:ext uri="{D42A27DB-BD31-4B8C-83A1-F6EECF244321}">
                <p14:modId xmlns:p14="http://schemas.microsoft.com/office/powerpoint/2010/main" val="311276823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4_sig" descr="Significant changes 2021 vs 2020&#10;Significant changes 2021 vs 2019" title="Significant changes">
            <a:extLst>
              <a:ext uri="{FF2B5EF4-FFF2-40B4-BE49-F238E27FC236}">
                <a16:creationId xmlns:a16="http://schemas.microsoft.com/office/drawing/2014/main" id="{89D8C19D-26CA-8CCF-B475-2900D8DFC9F8}"/>
              </a:ext>
            </a:extLst>
          </p:cNvPr>
          <p:cNvGraphicFramePr>
            <a:graphicFrameLocks noGrp="1"/>
          </p:cNvGraphicFramePr>
          <p:nvPr>
            <p:extLst>
              <p:ext uri="{D42A27DB-BD31-4B8C-83A1-F6EECF244321}">
                <p14:modId xmlns:p14="http://schemas.microsoft.com/office/powerpoint/2010/main" val="16034111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4_t">
            <a:extLst>
              <a:ext uri="{FF2B5EF4-FFF2-40B4-BE49-F238E27FC236}">
                <a16:creationId xmlns:a16="http://schemas.microsoft.com/office/drawing/2014/main" id="{E8C55E0C-B7C2-97CD-8A6E-D24E4FDB7ABC}"/>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864493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9900-B61A-6765-8C68-A2BE317541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8A81DAA-0BC5-E329-56E9-8F2924B4AB9F}"/>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C85A4D5-FC7B-5C3B-D90F-D94B9B816ED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C64448B-3FEF-91B6-6338-333B9CE8866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7_sig" descr="Significant changes 2021 vs 2020&#10;Significant changes 2021 vs 2019" title="Significant changes">
            <a:extLst>
              <a:ext uri="{FF2B5EF4-FFF2-40B4-BE49-F238E27FC236}">
                <a16:creationId xmlns:a16="http://schemas.microsoft.com/office/drawing/2014/main" id="{A0AC50AF-46B4-7A91-3EC3-86294D506AC2}"/>
              </a:ext>
            </a:extLst>
          </p:cNvPr>
          <p:cNvGraphicFramePr>
            <a:graphicFrameLocks noGrp="1"/>
          </p:cNvGraphicFramePr>
          <p:nvPr>
            <p:extLst>
              <p:ext uri="{D42A27DB-BD31-4B8C-83A1-F6EECF244321}">
                <p14:modId xmlns:p14="http://schemas.microsoft.com/office/powerpoint/2010/main" val="131908776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7_c" descr="Trust mean score trend data for Q7, plotted against the national average. ">
            <a:extLst>
              <a:ext uri="{FF2B5EF4-FFF2-40B4-BE49-F238E27FC236}">
                <a16:creationId xmlns:a16="http://schemas.microsoft.com/office/drawing/2014/main" id="{0AF3D6B5-133C-E5FD-F44A-9782B66F2690}"/>
              </a:ext>
            </a:extLst>
          </p:cNvPr>
          <p:cNvGraphicFramePr/>
          <p:nvPr>
            <p:extLst>
              <p:ext uri="{D42A27DB-BD31-4B8C-83A1-F6EECF244321}">
                <p14:modId xmlns:p14="http://schemas.microsoft.com/office/powerpoint/2010/main" val="42417000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7_t">
            <a:extLst>
              <a:ext uri="{FF2B5EF4-FFF2-40B4-BE49-F238E27FC236}">
                <a16:creationId xmlns:a16="http://schemas.microsoft.com/office/drawing/2014/main" id="{FEE0C080-F202-0978-2560-B353E7C3D271}"/>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6_c" descr="Trust mean score trend data for Q7, plotted against the national average. ">
            <a:extLst>
              <a:ext uri="{FF2B5EF4-FFF2-40B4-BE49-F238E27FC236}">
                <a16:creationId xmlns:a16="http://schemas.microsoft.com/office/drawing/2014/main" id="{E7BF060B-822F-2800-8A2E-051A3C1FE00C}"/>
              </a:ext>
            </a:extLst>
          </p:cNvPr>
          <p:cNvGraphicFramePr/>
          <p:nvPr>
            <p:extLst>
              <p:ext uri="{D42A27DB-BD31-4B8C-83A1-F6EECF244321}">
                <p14:modId xmlns:p14="http://schemas.microsoft.com/office/powerpoint/2010/main" val="418629337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6_sig" descr="Significant changes 2021 vs 2020&#10;Significant changes 2021 vs 2019" title="Significant changes">
            <a:extLst>
              <a:ext uri="{FF2B5EF4-FFF2-40B4-BE49-F238E27FC236}">
                <a16:creationId xmlns:a16="http://schemas.microsoft.com/office/drawing/2014/main" id="{0C737F15-7662-76B4-9660-1F57B7E6D91F}"/>
              </a:ext>
            </a:extLst>
          </p:cNvPr>
          <p:cNvGraphicFramePr>
            <a:graphicFrameLocks noGrp="1"/>
          </p:cNvGraphicFramePr>
          <p:nvPr>
            <p:extLst>
              <p:ext uri="{D42A27DB-BD31-4B8C-83A1-F6EECF244321}">
                <p14:modId xmlns:p14="http://schemas.microsoft.com/office/powerpoint/2010/main" val="405338535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6_t">
            <a:extLst>
              <a:ext uri="{FF2B5EF4-FFF2-40B4-BE49-F238E27FC236}">
                <a16:creationId xmlns:a16="http://schemas.microsoft.com/office/drawing/2014/main" id="{B1F97A30-5AE6-52C7-BFD0-5F6235C1EB75}"/>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9159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C6AE6-6D3C-D7FF-CF67-4EC446C2980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5F19D8A-214B-BAFF-1B72-53DD57E75D5D}"/>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5EA38B86-0680-5E8A-8999-EC75BD19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73A58AA-E445-EF24-1CD2-E22FD5005AD2}"/>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0_sig" descr="Significant changes 2021 vs 2020&#10;Significant changes 2021 vs 2019" title="Significant changes">
            <a:extLst>
              <a:ext uri="{FF2B5EF4-FFF2-40B4-BE49-F238E27FC236}">
                <a16:creationId xmlns:a16="http://schemas.microsoft.com/office/drawing/2014/main" id="{E347AAF9-C8A9-9262-85C9-C404DED5B415}"/>
              </a:ext>
            </a:extLst>
          </p:cNvPr>
          <p:cNvGraphicFramePr>
            <a:graphicFrameLocks noGrp="1"/>
          </p:cNvGraphicFramePr>
          <p:nvPr>
            <p:extLst>
              <p:ext uri="{D42A27DB-BD31-4B8C-83A1-F6EECF244321}">
                <p14:modId xmlns:p14="http://schemas.microsoft.com/office/powerpoint/2010/main" val="856316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G10_c" descr="Trust mean score trend data for Q7, plotted against the national average. ">
            <a:extLst>
              <a:ext uri="{FF2B5EF4-FFF2-40B4-BE49-F238E27FC236}">
                <a16:creationId xmlns:a16="http://schemas.microsoft.com/office/drawing/2014/main" id="{E047D669-353A-5D25-13A8-4ABC34149516}"/>
              </a:ext>
            </a:extLst>
          </p:cNvPr>
          <p:cNvGraphicFramePr/>
          <p:nvPr>
            <p:extLst>
              <p:ext uri="{D42A27DB-BD31-4B8C-83A1-F6EECF244321}">
                <p14:modId xmlns:p14="http://schemas.microsoft.com/office/powerpoint/2010/main" val="41623477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0_t">
            <a:extLst>
              <a:ext uri="{FF2B5EF4-FFF2-40B4-BE49-F238E27FC236}">
                <a16:creationId xmlns:a16="http://schemas.microsoft.com/office/drawing/2014/main" id="{954C1F43-3477-7ABF-05C8-CEEFB164010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8_c" descr="Trust mean score trend data for Q7, plotted against the national average. ">
            <a:extLst>
              <a:ext uri="{FF2B5EF4-FFF2-40B4-BE49-F238E27FC236}">
                <a16:creationId xmlns:a16="http://schemas.microsoft.com/office/drawing/2014/main" id="{0BA41DA9-D992-E098-BEBB-71DCF2AF3968}"/>
              </a:ext>
            </a:extLst>
          </p:cNvPr>
          <p:cNvGraphicFramePr/>
          <p:nvPr>
            <p:extLst>
              <p:ext uri="{D42A27DB-BD31-4B8C-83A1-F6EECF244321}">
                <p14:modId xmlns:p14="http://schemas.microsoft.com/office/powerpoint/2010/main" val="194915180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8_sig" descr="Significant changes 2021 vs 2020&#10;Significant changes 2021 vs 2019" title="Significant changes">
            <a:extLst>
              <a:ext uri="{FF2B5EF4-FFF2-40B4-BE49-F238E27FC236}">
                <a16:creationId xmlns:a16="http://schemas.microsoft.com/office/drawing/2014/main" id="{D1669800-D80E-837E-3426-530C7FAA6074}"/>
              </a:ext>
            </a:extLst>
          </p:cNvPr>
          <p:cNvGraphicFramePr>
            <a:graphicFrameLocks noGrp="1"/>
          </p:cNvGraphicFramePr>
          <p:nvPr>
            <p:extLst>
              <p:ext uri="{D42A27DB-BD31-4B8C-83A1-F6EECF244321}">
                <p14:modId xmlns:p14="http://schemas.microsoft.com/office/powerpoint/2010/main" val="131601322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8_t">
            <a:extLst>
              <a:ext uri="{FF2B5EF4-FFF2-40B4-BE49-F238E27FC236}">
                <a16:creationId xmlns:a16="http://schemas.microsoft.com/office/drawing/2014/main" id="{94106D13-4858-75CD-9B3A-507249A039F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515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D44B3-C27F-FCAE-FC9A-3F4D439E461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D723C27-62B8-D942-7839-AD5DA783B49E}"/>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1B78ED7F-5056-80EF-617C-E9DB2B36943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592160B-9C16-A773-D757-D5EE6164E0B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2_sig" descr="Significant changes 2021 vs 2020&#10;Significant changes 2021 vs 2019" title="Significant changes">
            <a:extLst>
              <a:ext uri="{FF2B5EF4-FFF2-40B4-BE49-F238E27FC236}">
                <a16:creationId xmlns:a16="http://schemas.microsoft.com/office/drawing/2014/main" id="{E251CCBE-48CA-C9BF-A31F-3859CEEC7A57}"/>
              </a:ext>
            </a:extLst>
          </p:cNvPr>
          <p:cNvGraphicFramePr>
            <a:graphicFrameLocks noGrp="1"/>
          </p:cNvGraphicFramePr>
          <p:nvPr>
            <p:extLst>
              <p:ext uri="{D42A27DB-BD31-4B8C-83A1-F6EECF244321}">
                <p14:modId xmlns:p14="http://schemas.microsoft.com/office/powerpoint/2010/main" val="44582486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2_c" descr="Trust mean score trend data for Q7, plotted against the national average. ">
            <a:extLst>
              <a:ext uri="{FF2B5EF4-FFF2-40B4-BE49-F238E27FC236}">
                <a16:creationId xmlns:a16="http://schemas.microsoft.com/office/drawing/2014/main" id="{EE8B16BE-5F56-40D6-D8F3-8D851B1440FB}"/>
              </a:ext>
            </a:extLst>
          </p:cNvPr>
          <p:cNvGraphicFramePr/>
          <p:nvPr>
            <p:extLst>
              <p:ext uri="{D42A27DB-BD31-4B8C-83A1-F6EECF244321}">
                <p14:modId xmlns:p14="http://schemas.microsoft.com/office/powerpoint/2010/main" val="150713753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2_t">
            <a:extLst>
              <a:ext uri="{FF2B5EF4-FFF2-40B4-BE49-F238E27FC236}">
                <a16:creationId xmlns:a16="http://schemas.microsoft.com/office/drawing/2014/main" id="{64C6C344-FD7A-ED24-0167-18F4BDFE96E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1_c" descr="Trust mean score trend data for Q7, plotted against the national average. ">
            <a:extLst>
              <a:ext uri="{FF2B5EF4-FFF2-40B4-BE49-F238E27FC236}">
                <a16:creationId xmlns:a16="http://schemas.microsoft.com/office/drawing/2014/main" id="{AD9AEA0D-3281-5F37-7F6F-82219B72C9E0}"/>
              </a:ext>
            </a:extLst>
          </p:cNvPr>
          <p:cNvGraphicFramePr/>
          <p:nvPr>
            <p:extLst>
              <p:ext uri="{D42A27DB-BD31-4B8C-83A1-F6EECF244321}">
                <p14:modId xmlns:p14="http://schemas.microsoft.com/office/powerpoint/2010/main" val="278288277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1_sig" descr="Significant changes 2021 vs 2020&#10;Significant changes 2021 vs 2019" title="Significant changes">
            <a:extLst>
              <a:ext uri="{FF2B5EF4-FFF2-40B4-BE49-F238E27FC236}">
                <a16:creationId xmlns:a16="http://schemas.microsoft.com/office/drawing/2014/main" id="{66B93AA3-506F-680B-D818-4E159B4C4A57}"/>
              </a:ext>
            </a:extLst>
          </p:cNvPr>
          <p:cNvGraphicFramePr>
            <a:graphicFrameLocks noGrp="1"/>
          </p:cNvGraphicFramePr>
          <p:nvPr>
            <p:extLst>
              <p:ext uri="{D42A27DB-BD31-4B8C-83A1-F6EECF244321}">
                <p14:modId xmlns:p14="http://schemas.microsoft.com/office/powerpoint/2010/main" val="381478150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G11_t">
            <a:extLst>
              <a:ext uri="{FF2B5EF4-FFF2-40B4-BE49-F238E27FC236}">
                <a16:creationId xmlns:a16="http://schemas.microsoft.com/office/drawing/2014/main" id="{1B9DF05D-6EC0-CC38-B081-17B61066262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351742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A0074-132F-DEB6-8B0D-2F51D60AA82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38D6C1-D8E9-0FF5-0FCB-0EB6BB0ADD91}"/>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6241A4E4-EC9B-0A84-BCC7-F4A59D7EA9D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F6437FE-6C0A-39BE-45C8-DF7E741F2E0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4_sig" descr="Significant changes 2021 vs 2020&#10;Significant changes 2021 vs 2019" title="Significant changes">
            <a:extLst>
              <a:ext uri="{FF2B5EF4-FFF2-40B4-BE49-F238E27FC236}">
                <a16:creationId xmlns:a16="http://schemas.microsoft.com/office/drawing/2014/main" id="{5037513F-7334-8088-5ED3-63BBA9044F6D}"/>
              </a:ext>
            </a:extLst>
          </p:cNvPr>
          <p:cNvGraphicFramePr>
            <a:graphicFrameLocks noGrp="1"/>
          </p:cNvGraphicFramePr>
          <p:nvPr>
            <p:extLst>
              <p:ext uri="{D42A27DB-BD31-4B8C-83A1-F6EECF244321}">
                <p14:modId xmlns:p14="http://schemas.microsoft.com/office/powerpoint/2010/main" val="279953171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4_c" descr="Trust mean score trend data for Q7, plotted against the national average. ">
            <a:extLst>
              <a:ext uri="{FF2B5EF4-FFF2-40B4-BE49-F238E27FC236}">
                <a16:creationId xmlns:a16="http://schemas.microsoft.com/office/drawing/2014/main" id="{1843DA58-80A3-CC83-D332-E921AF216B10}"/>
              </a:ext>
            </a:extLst>
          </p:cNvPr>
          <p:cNvGraphicFramePr/>
          <p:nvPr>
            <p:extLst>
              <p:ext uri="{D42A27DB-BD31-4B8C-83A1-F6EECF244321}">
                <p14:modId xmlns:p14="http://schemas.microsoft.com/office/powerpoint/2010/main" val="4132174534"/>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4_t">
            <a:extLst>
              <a:ext uri="{FF2B5EF4-FFF2-40B4-BE49-F238E27FC236}">
                <a16:creationId xmlns:a16="http://schemas.microsoft.com/office/drawing/2014/main" id="{36EC04A4-EE06-52AD-0865-6FC141CC48E6}"/>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3_c" descr="Trust mean score trend data for Q7, plotted against the national average. ">
            <a:extLst>
              <a:ext uri="{FF2B5EF4-FFF2-40B4-BE49-F238E27FC236}">
                <a16:creationId xmlns:a16="http://schemas.microsoft.com/office/drawing/2014/main" id="{293F663C-39B0-29A3-ABE0-788DB071D32E}"/>
              </a:ext>
            </a:extLst>
          </p:cNvPr>
          <p:cNvGraphicFramePr/>
          <p:nvPr>
            <p:extLst>
              <p:ext uri="{D42A27DB-BD31-4B8C-83A1-F6EECF244321}">
                <p14:modId xmlns:p14="http://schemas.microsoft.com/office/powerpoint/2010/main" val="11347411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3_sig" descr="Significant changes 2021 vs 2020&#10;Significant changes 2021 vs 2019" title="Significant changes">
            <a:extLst>
              <a:ext uri="{FF2B5EF4-FFF2-40B4-BE49-F238E27FC236}">
                <a16:creationId xmlns:a16="http://schemas.microsoft.com/office/drawing/2014/main" id="{5DA8A119-B251-F152-023B-F78D00AC4E60}"/>
              </a:ext>
            </a:extLst>
          </p:cNvPr>
          <p:cNvGraphicFramePr>
            <a:graphicFrameLocks noGrp="1"/>
          </p:cNvGraphicFramePr>
          <p:nvPr>
            <p:extLst>
              <p:ext uri="{D42A27DB-BD31-4B8C-83A1-F6EECF244321}">
                <p14:modId xmlns:p14="http://schemas.microsoft.com/office/powerpoint/2010/main" val="210588726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3_t">
            <a:extLst>
              <a:ext uri="{FF2B5EF4-FFF2-40B4-BE49-F238E27FC236}">
                <a16:creationId xmlns:a16="http://schemas.microsoft.com/office/drawing/2014/main" id="{595E9E84-DCB6-F077-CF89-6D73D1764CF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this information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0049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A0352-862E-C08E-F021-FB7F4A64AA2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EB5B01-3AB7-B022-B3E0-1A193E79EF7C}"/>
              </a:ext>
            </a:extLst>
          </p:cNvPr>
          <p:cNvSpPr>
            <a:spLocks noGrp="1"/>
          </p:cNvSpPr>
          <p:nvPr>
            <p:ph type="title"/>
          </p:nvPr>
        </p:nvSpPr>
        <p:spPr>
          <a:xfrm>
            <a:off x="419970" y="509078"/>
            <a:ext cx="11417697" cy="654856"/>
          </a:xfrm>
        </p:spPr>
        <p:txBody>
          <a:bodyPr>
            <a:normAutofit/>
          </a:bodyPr>
          <a:lstStyle/>
          <a:p>
            <a:r>
              <a:rPr lang="en-US" dirty="0"/>
              <a:t>Section 4. Postnatal Care</a:t>
            </a:r>
            <a:endParaRPr lang="en-GB" dirty="0"/>
          </a:p>
        </p:txBody>
      </p:sp>
      <p:sp>
        <p:nvSpPr>
          <p:cNvPr id="45" name="Slide Number Placeholder 1">
            <a:extLst>
              <a:ext uri="{FF2B5EF4-FFF2-40B4-BE49-F238E27FC236}">
                <a16:creationId xmlns:a16="http://schemas.microsoft.com/office/drawing/2014/main" id="{0DEA5C61-CE11-94C6-B33D-D649D43C1F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109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56F488A-22FD-9F3A-B0D3-6C5F9DFDCEB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Care at home after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G16_sig" descr="Significant changes 2021 vs 2020&#10;Significant changes 2021 vs 2019" title="Significant changes">
            <a:extLst>
              <a:ext uri="{FF2B5EF4-FFF2-40B4-BE49-F238E27FC236}">
                <a16:creationId xmlns:a16="http://schemas.microsoft.com/office/drawing/2014/main" id="{E219A496-E1AD-A94D-57C8-B6FCBC2C73A1}"/>
              </a:ext>
            </a:extLst>
          </p:cNvPr>
          <p:cNvGraphicFramePr>
            <a:graphicFrameLocks noGrp="1"/>
          </p:cNvGraphicFramePr>
          <p:nvPr>
            <p:extLst>
              <p:ext uri="{D42A27DB-BD31-4B8C-83A1-F6EECF244321}">
                <p14:modId xmlns:p14="http://schemas.microsoft.com/office/powerpoint/2010/main" val="136489644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G16_c" descr="Trust mean score trend data for Q7, plotted against the national average. ">
            <a:extLst>
              <a:ext uri="{FF2B5EF4-FFF2-40B4-BE49-F238E27FC236}">
                <a16:creationId xmlns:a16="http://schemas.microsoft.com/office/drawing/2014/main" id="{32C939F4-38CB-3501-E3B7-61131B0DB9C5}"/>
              </a:ext>
            </a:extLst>
          </p:cNvPr>
          <p:cNvGraphicFramePr/>
          <p:nvPr>
            <p:extLst>
              <p:ext uri="{D42A27DB-BD31-4B8C-83A1-F6EECF244321}">
                <p14:modId xmlns:p14="http://schemas.microsoft.com/office/powerpoint/2010/main" val="229202463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G16_t">
            <a:extLst>
              <a:ext uri="{FF2B5EF4-FFF2-40B4-BE49-F238E27FC236}">
                <a16:creationId xmlns:a16="http://schemas.microsoft.com/office/drawing/2014/main" id="{49B01986-C038-B93D-927B-720DA5BCA81A}"/>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didn't need any help and advice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G15_c" descr="Trust mean score trend data for Q7, plotted against the national average. ">
            <a:extLst>
              <a:ext uri="{FF2B5EF4-FFF2-40B4-BE49-F238E27FC236}">
                <a16:creationId xmlns:a16="http://schemas.microsoft.com/office/drawing/2014/main" id="{97F556A7-5C07-CFC4-6F7F-C079588E1765}"/>
              </a:ext>
            </a:extLst>
          </p:cNvPr>
          <p:cNvGraphicFramePr/>
          <p:nvPr>
            <p:extLst>
              <p:ext uri="{D42A27DB-BD31-4B8C-83A1-F6EECF244321}">
                <p14:modId xmlns:p14="http://schemas.microsoft.com/office/powerpoint/2010/main" val="9351410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G15_sig" descr="Significant changes 2021 vs 2020&#10;Significant changes 2021 vs 2019" title="Significant changes">
            <a:extLst>
              <a:ext uri="{FF2B5EF4-FFF2-40B4-BE49-F238E27FC236}">
                <a16:creationId xmlns:a16="http://schemas.microsoft.com/office/drawing/2014/main" id="{7571B22A-7A30-4FC0-3EF7-88F783A0166B}"/>
              </a:ext>
            </a:extLst>
          </p:cNvPr>
          <p:cNvGraphicFramePr>
            <a:graphicFrameLocks noGrp="1"/>
          </p:cNvGraphicFramePr>
          <p:nvPr>
            <p:extLst>
              <p:ext uri="{D42A27DB-BD31-4B8C-83A1-F6EECF244321}">
                <p14:modId xmlns:p14="http://schemas.microsoft.com/office/powerpoint/2010/main" val="313405277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G15_t">
            <a:extLst>
              <a:ext uri="{FF2B5EF4-FFF2-40B4-BE49-F238E27FC236}">
                <a16:creationId xmlns:a16="http://schemas.microsoft.com/office/drawing/2014/main" id="{6F24E552-F222-E8B0-06C6-60859002BC0D}"/>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need support or advice about feeding their baby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45;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62;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51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60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26" name="Rectangle 25">
            <a:extLst>
              <a:ext uri="{FF2B5EF4-FFF2-40B4-BE49-F238E27FC236}">
                <a16:creationId xmlns:a16="http://schemas.microsoft.com/office/drawing/2014/main" id="{C2145796-AFA4-4DC2-991C-1873D3F7877D}"/>
              </a:ext>
            </a:extLst>
          </p:cNvPr>
          <p:cNvSpPr/>
          <p:nvPr/>
        </p:nvSpPr>
        <p:spPr>
          <a:xfrm>
            <a:off x="390480" y="5823917"/>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kumimoji="0" lang="en-GB" sz="1200" b="0" i="0" strike="noStrike" kern="1200" cap="none" spc="0" normalizeH="0" baseline="0" noProof="0" dirty="0">
                <a:ln>
                  <a:noFill/>
                </a:ln>
                <a:effectLst/>
                <a:uLnTx/>
                <a:uFillTx/>
                <a:latin typeface="Arial"/>
              </a:rPr>
              <a:t>“</a:t>
            </a:r>
            <a:r>
              <a:rPr lang="en-GB" sz="1200" dirty="0">
                <a:solidFill>
                  <a:srgbClr val="0563C1"/>
                </a:solidFill>
                <a:latin typeface="Arial"/>
                <a:hlinkClick r:id="rId3" action="ppaction://hlinksldjump"/>
              </a:rPr>
              <a:t>C</a:t>
            </a:r>
            <a:r>
              <a:rPr kumimoji="0" lang="en-GB" sz="1200" b="0" i="0" strike="noStrike" kern="1200" cap="none" spc="0" normalizeH="0" baseline="0" noProof="0" dirty="0">
                <a:ln>
                  <a:noFill/>
                </a:ln>
                <a:solidFill>
                  <a:srgbClr val="0563C1"/>
                </a:solidFill>
                <a:effectLst/>
                <a:uLnTx/>
                <a:uFillTx/>
                <a:latin typeface="Arial"/>
                <a:hlinkClick r:id="rId3" action="ppaction://hlinksldjump"/>
              </a:rPr>
              <a:t>omparison to other Trusts</a:t>
            </a:r>
            <a:r>
              <a:rPr lang="en-GB" sz="1200" dirty="0">
                <a:solidFill>
                  <a:prstClr val="black"/>
                </a:solidFill>
                <a:latin typeface="Arial"/>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
        <p:nvSpPr>
          <p:cNvPr id="3" name="Rectangle 2" descr="Border box" title="Decorative">
            <a:extLst>
              <a:ext uri="{FF2B5EF4-FFF2-40B4-BE49-F238E27FC236}">
                <a16:creationId xmlns:a16="http://schemas.microsoft.com/office/drawing/2014/main" id="{80FB4F65-737F-3BC8-1946-1A21DC85EBCD}"/>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22005922-CF2A-E894-0DF5-D2E60D8361FC}"/>
              </a:ext>
            </a:extLst>
          </p:cNvPr>
          <p:cNvSpPr txBox="1"/>
          <p:nvPr/>
        </p:nvSpPr>
        <p:spPr>
          <a:xfrm>
            <a:off x="548475" y="1397766"/>
            <a:ext cx="529653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6" name="TextBox 5">
            <a:extLst>
              <a:ext uri="{FF2B5EF4-FFF2-40B4-BE49-F238E27FC236}">
                <a16:creationId xmlns:a16="http://schemas.microsoft.com/office/drawing/2014/main" id="{07D02708-6618-E936-1132-C66BDCC554C3}"/>
              </a:ext>
            </a:extLst>
          </p:cNvPr>
          <p:cNvSpPr txBox="1"/>
          <p:nvPr/>
        </p:nvSpPr>
        <p:spPr>
          <a:xfrm>
            <a:off x="553202" y="1754834"/>
            <a:ext cx="541052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band_count_chart" descr="Bar chart showing the number of questions at which this NHS trust performed better, worse, or about the same as other trusts.">
            <a:extLst>
              <a:ext uri="{FF2B5EF4-FFF2-40B4-BE49-F238E27FC236}">
                <a16:creationId xmlns:a16="http://schemas.microsoft.com/office/drawing/2014/main" id="{99B89ABC-D14D-EE2E-6A43-A1368FA5BE9B}"/>
              </a:ext>
            </a:extLst>
          </p:cNvPr>
          <p:cNvGraphicFramePr>
            <a:graphicFrameLocks/>
          </p:cNvGraphicFramePr>
          <p:nvPr>
            <p:extLst>
              <p:ext uri="{D42A27DB-BD31-4B8C-83A1-F6EECF244321}">
                <p14:modId xmlns:p14="http://schemas.microsoft.com/office/powerpoint/2010/main" val="2475350361"/>
              </p:ext>
            </p:extLst>
          </p:nvPr>
        </p:nvGraphicFramePr>
        <p:xfrm>
          <a:off x="443473" y="2392656"/>
          <a:ext cx="5604835" cy="320416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descr="Border box" title="Decorative">
            <a:extLst>
              <a:ext uri="{FF2B5EF4-FFF2-40B4-BE49-F238E27FC236}">
                <a16:creationId xmlns:a16="http://schemas.microsoft.com/office/drawing/2014/main" id="{9EF64128-039D-45BC-6A39-8660AC9DC6B9}"/>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TextBox 9">
            <a:extLst>
              <a:ext uri="{FF2B5EF4-FFF2-40B4-BE49-F238E27FC236}">
                <a16:creationId xmlns:a16="http://schemas.microsoft.com/office/drawing/2014/main" id="{C1F1AB21-44DA-986D-3D58-B90AEE3E80F9}"/>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1" name="Rectangle 10">
            <a:extLst>
              <a:ext uri="{FF2B5EF4-FFF2-40B4-BE49-F238E27FC236}">
                <a16:creationId xmlns:a16="http://schemas.microsoft.com/office/drawing/2014/main" id="{8CA8B0B0-06D8-7CD3-A454-7B7F6F70095F}"/>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2025 vs 2024.</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2"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6D7D6648-C3D4-6AF9-3302-4D7F7C0C88F7}"/>
              </a:ext>
            </a:extLst>
          </p:cNvPr>
          <p:cNvGraphicFramePr>
            <a:graphicFrameLocks/>
          </p:cNvGraphicFramePr>
          <p:nvPr>
            <p:extLst>
              <p:ext uri="{D42A27DB-BD31-4B8C-83A1-F6EECF244321}">
                <p14:modId xmlns:p14="http://schemas.microsoft.com/office/powerpoint/2010/main" val="137482055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822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303A5-71FA-C0B6-0755-58CE9D1A8DF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A4396F-F32B-39F2-2372-0101AE29D53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EB03BD54-BA4D-D8B6-5A67-6DC1BD30EAB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110</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EE01EC62-6547-7B9D-45FA-CCDD82720102}"/>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639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E6AAA-73BC-088B-F185-1CE6033CFD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9CE76A-7EED-2746-369B-DD6EAC112F9C}"/>
              </a:ext>
            </a:extLst>
          </p:cNvPr>
          <p:cNvSpPr>
            <a:spLocks noGrp="1"/>
          </p:cNvSpPr>
          <p:nvPr>
            <p:ph type="title"/>
          </p:nvPr>
        </p:nvSpPr>
        <p:spPr>
          <a:xfrm>
            <a:off x="457229" y="662497"/>
            <a:ext cx="11417697" cy="654856"/>
          </a:xfrm>
        </p:spPr>
        <p:txBody>
          <a:bodyPr>
            <a:normAutofit/>
          </a:bodyPr>
          <a:lstStyle/>
          <a:p>
            <a:r>
              <a:rPr lang="en-US" dirty="0"/>
              <a:t>Section 5. Triage: Assessment and Evaluation</a:t>
            </a:r>
            <a:endParaRPr lang="en-GB" dirty="0"/>
          </a:p>
        </p:txBody>
      </p:sp>
      <p:sp>
        <p:nvSpPr>
          <p:cNvPr id="45" name="Slide Number Placeholder 1">
            <a:extLst>
              <a:ext uri="{FF2B5EF4-FFF2-40B4-BE49-F238E27FC236}">
                <a16:creationId xmlns:a16="http://schemas.microsoft.com/office/drawing/2014/main" id="{132B1D99-184C-A029-FF6E-FDA90D9537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2" name="organisation_info">
            <a:extLst>
              <a:ext uri="{FF2B5EF4-FFF2-40B4-BE49-F238E27FC236}">
                <a16:creationId xmlns:a16="http://schemas.microsoft.com/office/drawing/2014/main" id="{D99C87FC-2A20-CB95-A628-254C66B5C459}"/>
              </a:ext>
            </a:extLst>
          </p:cNvPr>
          <p:cNvSpPr txBox="1">
            <a:spLocks/>
          </p:cNvSpPr>
          <p:nvPr/>
        </p:nvSpPr>
        <p:spPr>
          <a:xfrm>
            <a:off x="515938" y="1528368"/>
            <a:ext cx="11358988" cy="801511"/>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have been revised for 2025 and are no longer comparable to previous year’s data.</a:t>
            </a:r>
          </a:p>
          <a:p>
            <a:pPr>
              <a:defRPr/>
            </a:pP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125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CBAE9-F104-6012-0A34-24EA3ADCECA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D6AF331-62A9-50C4-A60D-A87238359EB7}"/>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B9319279-3EAD-A72F-99CC-E1BAABA87B3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112</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56D0E927-21EA-41DA-4C39-1E466DA69A85}"/>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332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847B4-6F3E-D7E1-F8C6-52A409E6C7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F440FA-3A73-354C-9BBA-5305FD2D5881}"/>
              </a:ext>
            </a:extLst>
          </p:cNvPr>
          <p:cNvSpPr>
            <a:spLocks noGrp="1"/>
          </p:cNvSpPr>
          <p:nvPr>
            <p:ph type="title"/>
          </p:nvPr>
        </p:nvSpPr>
        <p:spPr>
          <a:xfrm>
            <a:off x="419970" y="519823"/>
            <a:ext cx="11417697" cy="654856"/>
          </a:xfrm>
        </p:spPr>
        <p:txBody>
          <a:bodyPr>
            <a:normAutofit/>
          </a:bodyPr>
          <a:lstStyle/>
          <a:p>
            <a:r>
              <a:rPr lang="en-US" dirty="0"/>
              <a:t>Section 6. Complaints</a:t>
            </a:r>
            <a:endParaRPr lang="en-GB" dirty="0"/>
          </a:p>
        </p:txBody>
      </p:sp>
      <p:sp>
        <p:nvSpPr>
          <p:cNvPr id="45" name="Slide Number Placeholder 1">
            <a:extLst>
              <a:ext uri="{FF2B5EF4-FFF2-40B4-BE49-F238E27FC236}">
                <a16:creationId xmlns:a16="http://schemas.microsoft.com/office/drawing/2014/main" id="{AFA60228-D0F1-F753-C2C5-AD444E739C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113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2" name="G19_sig" descr="Significant changes 2021 vs 2020&#10;Significant changes 2021 vs 2019" title="Significant changes">
            <a:extLst>
              <a:ext uri="{FF2B5EF4-FFF2-40B4-BE49-F238E27FC236}">
                <a16:creationId xmlns:a16="http://schemas.microsoft.com/office/drawing/2014/main" id="{D966D58F-DD72-6429-E472-180F326A7372}"/>
              </a:ext>
            </a:extLst>
          </p:cNvPr>
          <p:cNvGraphicFramePr>
            <a:graphicFrameLocks noGrp="1"/>
          </p:cNvGraphicFramePr>
          <p:nvPr>
            <p:extLst>
              <p:ext uri="{D42A27DB-BD31-4B8C-83A1-F6EECF244321}">
                <p14:modId xmlns:p14="http://schemas.microsoft.com/office/powerpoint/2010/main" val="179649377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3" name="G19_c" descr="Trust mean score trend data for Q7, plotted against the national average. ">
            <a:extLst>
              <a:ext uri="{FF2B5EF4-FFF2-40B4-BE49-F238E27FC236}">
                <a16:creationId xmlns:a16="http://schemas.microsoft.com/office/drawing/2014/main" id="{2A77C895-F004-004F-0C2C-7A2D38212D79}"/>
              </a:ext>
            </a:extLst>
          </p:cNvPr>
          <p:cNvGraphicFramePr/>
          <p:nvPr>
            <p:extLst>
              <p:ext uri="{D42A27DB-BD31-4B8C-83A1-F6EECF244321}">
                <p14:modId xmlns:p14="http://schemas.microsoft.com/office/powerpoint/2010/main" val="222168965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G19_t">
            <a:extLst>
              <a:ext uri="{FF2B5EF4-FFF2-40B4-BE49-F238E27FC236}">
                <a16:creationId xmlns:a16="http://schemas.microsoft.com/office/drawing/2014/main" id="{E78E5504-0C91-57D7-DA89-D9DA0A6FE6B1}"/>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3097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5FD7826-F70C-0255-06D8-DFE51906C362}"/>
              </a:ext>
            </a:extLst>
          </p:cNvPr>
          <p:cNvSpPr>
            <a:spLocks noGrp="1"/>
          </p:cNvSpPr>
          <p:nvPr>
            <p:ph type="title"/>
          </p:nvPr>
        </p:nvSpPr>
        <p:spPr>
          <a:xfrm>
            <a:off x="515938" y="760595"/>
            <a:ext cx="7422765" cy="1107996"/>
          </a:xfrm>
        </p:spPr>
        <p:txBody>
          <a:bodyPr/>
          <a:lstStyle/>
          <a:p>
            <a:r>
              <a:rPr lang="en-GB" b="1" dirty="0">
                <a:cs typeface="Arial" panose="020B0604020202020204" pitchFamily="34" charset="0"/>
              </a:rPr>
              <a:t>Comparison to Other Trusts</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4033"/>
            <a:ext cx="11134169"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504353"/>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179C064-739B-0EFF-5017-85584E6045BC}"/>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199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92970024"/>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B2. Did you get enough information from either a midwife or doctor to help you decide where to have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B9. During your pregnancy, if you contacted a midwifery team, were you given the help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B12. During your pregnancy, did midwives provide relevant information about feeding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C6. At the start of your labour, did you feel that you were given appropriate advice and support when you contacted a midwife or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C10. Did the staff treating and examining you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During labour and birth, were you able to get a member of staff to help you when you needed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C14. Thinking about your care during labour and birth, did you feel that the midwives and / or doctors looking after you worked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C16. Thinking about your care during labour and birth, were you involved in decisions about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F2. Thinking about the last time you contacted the telephone triage line, did you feel that you got the advice you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G10. Did a midwife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G19. At any point during your maternity care journey, did you consider making a complaint about the care you received?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C93FF77-4AC8-0442-A265-C6BF323E75EE}"/>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8632"/>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02053237"/>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B6. During your antenatal check-ups, did your midwives listen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B7. During your antenatal check-ups, did your midwives ask you about your mental 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B8. Were you given enough support for your mental health during your pregnancy?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B13. Did you have confidence and trust in the staff caring for you during your antenatal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B15. If you raised a concern during your antenatal care, did you feel that it was taken seriously?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C11. Were you (and / or your partner or a companion) left alone by midwives or doctors at a time when it worried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C18. Did you have confidence and trust in the staff caring for you during your labour and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E3. Did you feel that midwives gave you enough support and advice to feed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G11. Were you given information about any changes you might experience to your mental health after having your baby?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G12. Were you told who you could contact if you needed advice about any changes you might experience to your mental health after the birth?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G15. If, during evenings, nights or weekends, you needed support or advice about feeding your baby, were you able to get this?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283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itle 3">
            <a:extLst>
              <a:ext uri="{FF2B5EF4-FFF2-40B4-BE49-F238E27FC236}">
                <a16:creationId xmlns:a16="http://schemas.microsoft.com/office/drawing/2014/main" id="{92C0EC41-5EC3-D186-0680-49836A10ED9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5175575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591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30883775"/>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86866D0B-F875-9476-53AA-65F9572FF1D1}"/>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2664440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Slide Number Placeholder 1">
            <a:extLst>
              <a:ext uri="{FF2B5EF4-FFF2-40B4-BE49-F238E27FC236}">
                <a16:creationId xmlns:a16="http://schemas.microsoft.com/office/drawing/2014/main" id="{18C4935C-1727-22FC-FC84-58C687E7BD8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79566BCB-425B-F8DF-B1E3-E16DE5431BA1}"/>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Rectangle 4">
            <a:extLst>
              <a:ext uri="{FF2B5EF4-FFF2-40B4-BE49-F238E27FC236}">
                <a16:creationId xmlns:a16="http://schemas.microsoft.com/office/drawing/2014/main" id="{8F4DB202-5C1B-1A1D-0BE0-DB366B36C98E}"/>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7" name="TextBox 6">
            <a:extLst>
              <a:ext uri="{FF2B5EF4-FFF2-40B4-BE49-F238E27FC236}">
                <a16:creationId xmlns:a16="http://schemas.microsoft.com/office/drawing/2014/main" id="{A16EE697-B2A3-8C34-56E1-754F0F93D8D9}"/>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a:t>
            </a:r>
            <a:r>
              <a:rPr kumimoji="0" lang="en-US"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1C855DAD-3BDF-1CA6-A55F-9774FFDFD740}"/>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9" name="Group 8">
            <a:extLst>
              <a:ext uri="{FF2B5EF4-FFF2-40B4-BE49-F238E27FC236}">
                <a16:creationId xmlns:a16="http://schemas.microsoft.com/office/drawing/2014/main" id="{D48BCE85-4244-AEDC-B7B1-5ABFF0218EA7}"/>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10" name="Rectangle 9">
              <a:extLst>
                <a:ext uri="{FF2B5EF4-FFF2-40B4-BE49-F238E27FC236}">
                  <a16:creationId xmlns:a16="http://schemas.microsoft.com/office/drawing/2014/main" id="{FC50FA16-6334-CA32-CC77-5A826B52C7A6}"/>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TextBox 10">
              <a:extLst>
                <a:ext uri="{FF2B5EF4-FFF2-40B4-BE49-F238E27FC236}">
                  <a16:creationId xmlns:a16="http://schemas.microsoft.com/office/drawing/2014/main" id="{4DA9C7BA-C30C-185B-4C22-551ECF9203EF}"/>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12" name="Rectangle 11">
              <a:extLst>
                <a:ext uri="{FF2B5EF4-FFF2-40B4-BE49-F238E27FC236}">
                  <a16:creationId xmlns:a16="http://schemas.microsoft.com/office/drawing/2014/main" id="{6EBF1D98-84ED-A50B-7E1B-FDAF909E27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TextBox 12">
              <a:extLst>
                <a:ext uri="{FF2B5EF4-FFF2-40B4-BE49-F238E27FC236}">
                  <a16:creationId xmlns:a16="http://schemas.microsoft.com/office/drawing/2014/main" id="{38FE7E9E-010C-C969-1DBF-CA9F1091CC0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top_scores_chart" descr="Bar chart showing the top five scores for this trust compared to the trust average.">
            <a:extLst>
              <a:ext uri="{FF2B5EF4-FFF2-40B4-BE49-F238E27FC236}">
                <a16:creationId xmlns:a16="http://schemas.microsoft.com/office/drawing/2014/main" id="{D65B88D3-CC22-D683-3413-6DCCFF3403BB}"/>
              </a:ext>
            </a:extLst>
          </p:cNvPr>
          <p:cNvGraphicFramePr/>
          <p:nvPr>
            <p:extLst>
              <p:ext uri="{D42A27DB-BD31-4B8C-83A1-F6EECF244321}">
                <p14:modId xmlns:p14="http://schemas.microsoft.com/office/powerpoint/2010/main" val="298166651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op_scores_table" descr="Top five scores chart" title="Top five scores chart">
            <a:extLst>
              <a:ext uri="{FF2B5EF4-FFF2-40B4-BE49-F238E27FC236}">
                <a16:creationId xmlns:a16="http://schemas.microsoft.com/office/drawing/2014/main" id="{292450B2-4030-65AD-FE63-97950EB95027}"/>
              </a:ext>
            </a:extLst>
          </p:cNvPr>
          <p:cNvGraphicFramePr>
            <a:graphicFrameLocks noGrp="1"/>
          </p:cNvGraphicFramePr>
          <p:nvPr>
            <p:extLst>
              <p:ext uri="{D42A27DB-BD31-4B8C-83A1-F6EECF244321}">
                <p14:modId xmlns:p14="http://schemas.microsoft.com/office/powerpoint/2010/main" val="26329470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During your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B12. During your pregnancy, did midwives provide relevant information about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Antenatal Care: The start of your care in pregnancy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B2. Did you get enough information from either a midwife or doctor to help you decide where to have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G15. If, during evenings, nights or weekends, you needed support or advice about feeding your baby, were you able to get this?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G4. Would you have liked to have seen or spoken to a midwife…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Complaints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G19. At any point during your maternity care journey, did you consider making a complaint about the care you received?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pSp>
        <p:nvGrpSpPr>
          <p:cNvPr id="15" name="Group 14">
            <a:extLst>
              <a:ext uri="{FF2B5EF4-FFF2-40B4-BE49-F238E27FC236}">
                <a16:creationId xmlns:a16="http://schemas.microsoft.com/office/drawing/2014/main" id="{81A01CA8-07A4-8347-0038-97356C9DF94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16" name="Rectangle 15">
              <a:extLst>
                <a:ext uri="{FF2B5EF4-FFF2-40B4-BE49-F238E27FC236}">
                  <a16:creationId xmlns:a16="http://schemas.microsoft.com/office/drawing/2014/main" id="{DC982D48-7EFA-1517-CE30-22630A4C9D42}"/>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TextBox 16">
              <a:extLst>
                <a:ext uri="{FF2B5EF4-FFF2-40B4-BE49-F238E27FC236}">
                  <a16:creationId xmlns:a16="http://schemas.microsoft.com/office/drawing/2014/main" id="{12FFFA8D-5D46-7B4B-9C69-8E66E292D4C2}"/>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2" name="Rectangle 21">
              <a:extLst>
                <a:ext uri="{FF2B5EF4-FFF2-40B4-BE49-F238E27FC236}">
                  <a16:creationId xmlns:a16="http://schemas.microsoft.com/office/drawing/2014/main" id="{31661CD2-6ACC-6D29-8239-ABEC7F64A1E1}"/>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D46B2549-CB8E-67FF-C3FF-30CF594A59E4}"/>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
        <p:nvSpPr>
          <p:cNvPr id="24" name="TextBox 23">
            <a:extLst>
              <a:ext uri="{FF2B5EF4-FFF2-40B4-BE49-F238E27FC236}">
                <a16:creationId xmlns:a16="http://schemas.microsoft.com/office/drawing/2014/main" id="{3B07C4F3-EE57-891B-CBBB-90CAFEEF253D}"/>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 name="bot_scores_chart" descr="Bar chart showing the top five scores for this trust compared to the trust average.">
            <a:extLst>
              <a:ext uri="{FF2B5EF4-FFF2-40B4-BE49-F238E27FC236}">
                <a16:creationId xmlns:a16="http://schemas.microsoft.com/office/drawing/2014/main" id="{1865BB8C-09EC-AF38-37C0-82A60F543B4B}"/>
              </a:ext>
            </a:extLst>
          </p:cNvPr>
          <p:cNvGraphicFramePr/>
          <p:nvPr>
            <p:extLst>
              <p:ext uri="{D42A27DB-BD31-4B8C-83A1-F6EECF244321}">
                <p14:modId xmlns:p14="http://schemas.microsoft.com/office/powerpoint/2010/main" val="1086510304"/>
              </p:ext>
            </p:extLst>
          </p:nvPr>
        </p:nvGraphicFramePr>
        <p:xfrm>
          <a:off x="6198342" y="2106995"/>
          <a:ext cx="5902654" cy="43324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bot_scores_table" descr="Bottom five scores chart" title="Bottom five scores chart">
            <a:extLst>
              <a:ext uri="{FF2B5EF4-FFF2-40B4-BE49-F238E27FC236}">
                <a16:creationId xmlns:a16="http://schemas.microsoft.com/office/drawing/2014/main" id="{CEFFD733-9CFE-5B74-2819-E06999276B04}"/>
              </a:ext>
            </a:extLst>
          </p:cNvPr>
          <p:cNvGraphicFramePr>
            <a:graphicFrameLocks noGrp="1"/>
          </p:cNvGraphicFramePr>
          <p:nvPr>
            <p:extLst>
              <p:ext uri="{D42A27DB-BD31-4B8C-83A1-F6EECF244321}">
                <p14:modId xmlns:p14="http://schemas.microsoft.com/office/powerpoint/2010/main" val="1270078597"/>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Care in the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D6. Thinking about your stay in hospital, if your partner or someone else close to you was involved in your care, were they able to stay with you as much as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Care at home after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G16. In the four weeks after the birth of your baby, did you receive help and advice from midwives about your baby’s health and progress?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Staff caring for you</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Thinking about your care during labour and birth, were you spoken to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Labour and Birth: Your labour and birth</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C9. If your partner or someone else close to you was involved in your care during labour and birth, were they able to be involved as much as they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Postnatal Care: Feeding your baby</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E2. Were your decisions about how you wanted to feed your baby respected by midwives?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387151" y="114311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where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082753578"/>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B700228C-543D-CE45-872B-6A2A4B6B005A}"/>
              </a:ext>
            </a:extLst>
          </p:cNvPr>
          <p:cNvSpPr txBox="1">
            <a:spLocks/>
          </p:cNvSpPr>
          <p:nvPr/>
        </p:nvSpPr>
        <p:spPr>
          <a:xfrm>
            <a:off x="387151" y="60413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GB" dirty="0"/>
              <a:t>Comparison to other trusts</a:t>
            </a:r>
          </a:p>
        </p:txBody>
      </p:sp>
    </p:spTree>
    <p:extLst>
      <p:ext uri="{BB962C8B-B14F-4D97-AF65-F5344CB8AC3E}">
        <p14:creationId xmlns:p14="http://schemas.microsoft.com/office/powerpoint/2010/main" val="40029298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437230" y="1939785"/>
            <a:ext cx="7422765" cy="553998"/>
          </a:xfrm>
        </p:spPr>
        <p:txBody>
          <a:bodyPr/>
          <a:lstStyle/>
          <a:p>
            <a:r>
              <a:rPr lang="en-GB" sz="4000" dirty="0"/>
              <a:t>For further information</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437230" y="3429000"/>
            <a:ext cx="6139985" cy="8309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dirty="0">
                <a:latin typeface="Arial" panose="020B0604020202020204" pitchFamily="34" charset="0"/>
                <a:cs typeface="Arial" panose="020B0604020202020204" pitchFamily="34" charset="0"/>
              </a:rPr>
              <a:t>Please contact the Survey Coordination Centre: </a:t>
            </a:r>
            <a:r>
              <a:rPr lang="en-GB" sz="2000" b="1" u="sng" dirty="0">
                <a:latin typeface="Arial" panose="020B0604020202020204" pitchFamily="34" charset="0"/>
                <a:cs typeface="Arial" panose="020B0604020202020204" pitchFamily="34" charset="0"/>
                <a:hlinkClick r:id="rId3"/>
              </a:rPr>
              <a:t>maternity@surveycoordination.com</a:t>
            </a:r>
            <a:endParaRPr lang="en-GB" sz="2000" b="1" u="sng" dirty="0">
              <a:latin typeface="Arial" panose="020B0604020202020204" pitchFamily="34" charset="0"/>
              <a:cs typeface="Arial" panose="020B0604020202020204" pitchFamily="34" charset="0"/>
            </a:endParaRPr>
          </a:p>
          <a:p>
            <a:endParaRPr lang="en-GB" sz="2000" b="1"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C25FFAE-5A11-1C77-C867-9A892A126838}"/>
              </a:ext>
            </a:extLst>
          </p:cNvPr>
          <p:cNvSpPr txBox="1">
            <a:spLocks/>
          </p:cNvSpPr>
          <p:nvPr/>
        </p:nvSpPr>
        <p:spPr>
          <a:xfrm>
            <a:off x="270762" y="733240"/>
            <a:ext cx="9584438" cy="4834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50" b="1" dirty="0">
                <a:solidFill>
                  <a:srgbClr val="005EB8"/>
                </a:solidFill>
                <a:latin typeface="Arial"/>
              </a:rPr>
              <a:t>2025 Maternity Survey</a:t>
            </a:r>
            <a:r>
              <a:rPr lang="en-GB" sz="2450" b="1" dirty="0">
                <a:solidFill>
                  <a:srgbClr val="005EB8"/>
                </a:solidFill>
                <a:latin typeface="Arial"/>
              </a:rPr>
              <a:t> </a:t>
            </a:r>
          </a:p>
        </p:txBody>
      </p:sp>
      <p:sp>
        <p:nvSpPr>
          <p:cNvPr id="3" name="trust_name">
            <a:extLst>
              <a:ext uri="{FF2B5EF4-FFF2-40B4-BE49-F238E27FC236}">
                <a16:creationId xmlns:a16="http://schemas.microsoft.com/office/drawing/2014/main" id="{01BC5983-517A-F7DD-24A8-DC03822CB873}"/>
              </a:ext>
            </a:extLst>
          </p:cNvPr>
          <p:cNvSpPr txBox="1">
            <a:spLocks/>
          </p:cNvSpPr>
          <p:nvPr/>
        </p:nvSpPr>
        <p:spPr>
          <a:xfrm>
            <a:off x="363823" y="1197195"/>
            <a:ext cx="11278090" cy="594840"/>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Torbay and South Devon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 name="Title 6">
            <a:extLst>
              <a:ext uri="{FF2B5EF4-FFF2-40B4-BE49-F238E27FC236}">
                <a16:creationId xmlns:a16="http://schemas.microsoft.com/office/drawing/2014/main" id="{5FF9F770-8C76-D259-0129-B0776102A7C8}"/>
              </a:ext>
            </a:extLst>
          </p:cNvPr>
          <p:cNvSpPr txBox="1">
            <a:spLocks/>
          </p:cNvSpPr>
          <p:nvPr/>
        </p:nvSpPr>
        <p:spPr>
          <a:xfrm>
            <a:off x="363823" y="145329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service user</a:t>
            </a:r>
            <a:r>
              <a:rPr lang="en-GB" sz="1800" dirty="0">
                <a:solidFill>
                  <a:prstClr val="black"/>
                </a:solidFill>
                <a:latin typeface="Arial"/>
              </a:rPr>
              <a:t>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5" name="best_results" descr="Displays the top five questions for your trust that are highest when compared with the national average. ">
            <a:extLst>
              <a:ext uri="{FF2B5EF4-FFF2-40B4-BE49-F238E27FC236}">
                <a16:creationId xmlns:a16="http://schemas.microsoft.com/office/drawing/2014/main" id="{078CE1B8-A294-A3D2-914F-D9380E79652D}"/>
              </a:ext>
            </a:extLst>
          </p:cNvPr>
          <p:cNvSpPr txBox="1">
            <a:spLocks/>
          </p:cNvSpPr>
          <p:nvPr/>
        </p:nvSpPr>
        <p:spPr>
          <a:xfrm>
            <a:off x="392420" y="1792035"/>
            <a:ext cx="5351538" cy="3392440"/>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a:ln>
                  <a:noFill/>
                </a:ln>
                <a:solidFill>
                  <a:prstClr val="black"/>
                </a:solidFill>
                <a:effectLst/>
                <a:uLnTx/>
                <a:uFillTx/>
                <a:latin typeface="Arial"/>
                <a:ea typeface="+mj-ea"/>
                <a:cs typeface="+mj-cs"/>
              </a:rPr>
              <a:t>Antenatal care: During your pregnancy</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Relevant information provided from midwives about feeding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Antenatal care: Start of your pregnancy: </a:t>
            </a:r>
            <a:r>
              <a:rPr kumimoji="0" lang="en-GB" sz="1400" b="0" i="0" u="none" strike="noStrike" kern="1200" cap="none" spc="0" normalizeH="0" baseline="0" noProof="0">
                <a:ln>
                  <a:noFill/>
                </a:ln>
                <a:solidFill>
                  <a:prstClr val="black"/>
                </a:solidFill>
                <a:effectLst/>
                <a:uLnTx/>
                <a:uFillTx/>
                <a:latin typeface="Arial"/>
                <a:ea typeface="+mj-ea"/>
                <a:cs typeface="+mj-cs"/>
              </a:rPr>
              <a:t>Information from midwife or doctor to help decide where to have their baby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Being able to get support or advice about feeding baby during evenings, nights or weekends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Postnatal Care: Care at home after birth: </a:t>
            </a:r>
            <a:r>
              <a:rPr lang="en-GB" sz="1400" b="0">
                <a:solidFill>
                  <a:prstClr val="black"/>
                </a:solidFill>
                <a:latin typeface="Arial"/>
              </a:rPr>
              <a:t>Frequency of seeing or speaking to a midwife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a:solidFill>
                  <a:prstClr val="black"/>
                </a:solidFill>
                <a:latin typeface="Arial"/>
              </a:rPr>
              <a:t>Complaints:</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Considering making a complaint about the care they received during their maternity journey</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6" name="Title 6">
            <a:extLst>
              <a:ext uri="{FF2B5EF4-FFF2-40B4-BE49-F238E27FC236}">
                <a16:creationId xmlns:a16="http://schemas.microsoft.com/office/drawing/2014/main" id="{DB9E2E90-751B-6AA3-7482-F58956567054}"/>
              </a:ext>
            </a:extLst>
          </p:cNvPr>
          <p:cNvSpPr txBox="1">
            <a:spLocks/>
          </p:cNvSpPr>
          <p:nvPr/>
        </p:nvSpPr>
        <p:spPr>
          <a:xfrm>
            <a:off x="6096000" y="1473128"/>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chemeClr val="tx1"/>
                </a:solidFill>
                <a:latin typeface="Arial"/>
              </a:rPr>
              <a:t>service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8" name="worst_results" descr="Displays the bottom five questions for your trust that are highest when compared with the national average. ">
            <a:extLst>
              <a:ext uri="{FF2B5EF4-FFF2-40B4-BE49-F238E27FC236}">
                <a16:creationId xmlns:a16="http://schemas.microsoft.com/office/drawing/2014/main" id="{E750250D-F236-2597-FDC2-B1EA6BBDA75D}"/>
              </a:ext>
            </a:extLst>
          </p:cNvPr>
          <p:cNvSpPr txBox="1">
            <a:spLocks/>
          </p:cNvSpPr>
          <p:nvPr/>
        </p:nvSpPr>
        <p:spPr>
          <a:xfrm>
            <a:off x="6096000" y="1792035"/>
            <a:ext cx="5703580" cy="3392439"/>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Care in the Ward</a:t>
            </a:r>
            <a:r>
              <a:rPr kumimoji="0" lang="en-GB" sz="1400" i="0" u="none" strike="noStrike" kern="1200" cap="none" spc="0" normalizeH="0" baseline="0" noProof="0">
                <a:ln>
                  <a:noFill/>
                </a:ln>
                <a:solidFill>
                  <a:prstClr val="black"/>
                </a:solidFill>
                <a:effectLst/>
                <a:uLnTx/>
                <a:uFillTx/>
                <a:latin typeface="Arial"/>
                <a:ea typeface="+mj-ea"/>
                <a:cs typeface="+mj-cs"/>
              </a:rPr>
              <a:t>:</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prstClr val="black"/>
                </a:solidFill>
                <a:latin typeface="Arial"/>
              </a:rPr>
              <a:t>Partner or someone else close to them being able to stay as much as they wanted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Care at home after birth: </a:t>
            </a:r>
            <a:r>
              <a:rPr kumimoji="0" lang="en-GB" sz="1400" b="0" i="0" u="none" strike="noStrike" kern="1200" cap="none" spc="0" normalizeH="0" baseline="0" noProof="0">
                <a:ln>
                  <a:noFill/>
                </a:ln>
                <a:solidFill>
                  <a:prstClr val="black"/>
                </a:solidFill>
                <a:effectLst/>
                <a:uLnTx/>
                <a:uFillTx/>
                <a:latin typeface="Arial"/>
                <a:ea typeface="+mj-ea"/>
                <a:cs typeface="+mj-cs"/>
              </a:rPr>
              <a:t>Receiving help and advice from a midwife about baby's health and progress in the 4 weeks after birth</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Staff caring for you: </a:t>
            </a:r>
            <a:r>
              <a:rPr lang="en-GB" sz="1400" b="0" noProof="0">
                <a:solidFill>
                  <a:prstClr val="black"/>
                </a:solidFill>
                <a:latin typeface="Arial"/>
              </a:rPr>
              <a:t>Being spoken to in a way they could understand</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Labour and Birth: Your labour and birth: </a:t>
            </a:r>
            <a:r>
              <a:rPr lang="en-GB" sz="1400" b="0">
                <a:solidFill>
                  <a:prstClr val="black"/>
                </a:solidFill>
                <a:latin typeface="Arial"/>
              </a:rPr>
              <a:t>Partner or someone else close to them was able to be involved as much as they wanted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400">
                <a:solidFill>
                  <a:prstClr val="black"/>
                </a:solidFill>
                <a:latin typeface="Arial"/>
              </a:rPr>
              <a:t>Postnatal Care: Feeding your baby:</a:t>
            </a:r>
            <a:r>
              <a:rPr kumimoji="0" lang="en-GB" sz="1400" b="0" i="0" u="none" strike="noStrike" kern="1200" cap="none" spc="0" normalizeH="0" baseline="0" noProof="0">
                <a:ln>
                  <a:noFill/>
                </a:ln>
                <a:solidFill>
                  <a:prstClr val="black"/>
                </a:solidFill>
                <a:effectLst/>
                <a:uLnTx/>
                <a:uFillTx/>
                <a:latin typeface="Arial"/>
                <a:ea typeface="+mj-ea"/>
                <a:cs typeface="+mj-cs"/>
              </a:rPr>
              <a:t> </a:t>
            </a:r>
            <a:r>
              <a:rPr lang="en-GB" sz="1400" b="0">
                <a:solidFill>
                  <a:schemeClr val="tx1"/>
                </a:solidFill>
                <a:latin typeface="Arial" panose="020B0604020202020204" pitchFamily="34" charset="0"/>
                <a:cs typeface="Arial" panose="020B0604020202020204" pitchFamily="34" charset="0"/>
              </a:rPr>
              <a:t>Decisions about how to feed their baby respected</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EC96615-ABF1-CC21-9331-E629F19E619A}"/>
              </a:ext>
            </a:extLst>
          </p:cNvPr>
          <p:cNvSpPr/>
          <p:nvPr/>
        </p:nvSpPr>
        <p:spPr>
          <a:xfrm>
            <a:off x="363823" y="5301993"/>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sp>
        <p:nvSpPr>
          <p:cNvPr id="10" name="extra_text">
            <a:extLst>
              <a:ext uri="{FF2B5EF4-FFF2-40B4-BE49-F238E27FC236}">
                <a16:creationId xmlns:a16="http://schemas.microsoft.com/office/drawing/2014/main" id="{CBE67778-1117-8CC3-0688-F70731D66632}"/>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service users who gave birth at the trust in January and/or February 2025. Between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April</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and July 2025</a:t>
            </a:r>
            <a:r>
              <a:rPr lang="en-GB" sz="1000" dirty="0">
                <a:solidFill>
                  <a:prstClr val="white"/>
                </a:solidFill>
                <a:latin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269</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service users who gave birth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Torbay and South Devon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122</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service users at this trust. If you have any questions about the survey and our results, please contact [NHS TRUST TO INSERT CONTACT DETAILS].</a:t>
            </a:r>
          </a:p>
        </p:txBody>
      </p:sp>
      <p:pic>
        <p:nvPicPr>
          <p:cNvPr id="94" name="Picture 93" title="Decorative">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Tree>
    <p:extLst>
      <p:ext uri="{BB962C8B-B14F-4D97-AF65-F5344CB8AC3E}">
        <p14:creationId xmlns:p14="http://schemas.microsoft.com/office/powerpoint/2010/main" val="946635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82B46AE9-63F7-1940-9404-B9D9BF994AF3}"/>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F5E60697-D523-0FB1-4695-8795ABC9C999}"/>
              </a:ext>
            </a:extLst>
          </p:cNvPr>
          <p:cNvSpPr txBox="1">
            <a:spLocks/>
          </p:cNvSpPr>
          <p:nvPr/>
        </p:nvSpPr>
        <p:spPr>
          <a:xfrm>
            <a:off x="515937" y="1764730"/>
            <a:ext cx="6494463" cy="257448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D3DEB52-6A25-A930-13F8-920ECE3C5616}"/>
              </a:ext>
            </a:extLst>
          </p:cNvPr>
          <p:cNvSpPr txBox="1"/>
          <p:nvPr/>
        </p:nvSpPr>
        <p:spPr>
          <a:xfrm>
            <a:off x="515937" y="5046714"/>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CB29E8B-26F4-650A-49A7-04D42CB27A11}"/>
              </a:ext>
            </a:extLst>
          </p:cNvPr>
          <p:cNvSpPr/>
          <p:nvPr/>
        </p:nvSpPr>
        <p:spPr>
          <a:xfrm>
            <a:off x="432214" y="1268520"/>
            <a:ext cx="11327572" cy="5324535"/>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maternity service user’s experience could be improved. A score of 0 is assigned to all responses that reflect considerable scope for improvement, whereas a score of 10 refers to the most positive maternity service user experience possible. Where a number of options lay between the negative and positive responses, they are placed at equal intervals along the scale. Where options were provided that did not have any bearing on the trust’s performance in terms of maternity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B9 “</a:t>
            </a:r>
            <a:r>
              <a:rPr lang="en-US" sz="1200" dirty="0">
                <a:latin typeface="Arial" panose="020B0604020202020204" pitchFamily="34" charset="0"/>
                <a:cs typeface="Arial" panose="020B0604020202020204" pitchFamily="34" charset="0"/>
              </a:rPr>
              <a:t>During your pregnancy, if you contacted a midwifery team, were you given the help you needed?</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maternity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codes “No” and “</a:t>
            </a:r>
            <a:r>
              <a:rPr lang="en-US" sz="1200" dirty="0">
                <a:latin typeface="Arial" panose="020B0604020202020204" pitchFamily="34" charset="0"/>
                <a:cs typeface="Arial" panose="020B0604020202020204" pitchFamily="34" charset="0"/>
              </a:rPr>
              <a:t>No, as I was not able to contact a midwifery team”</a:t>
            </a:r>
            <a:r>
              <a:rPr lang="en-GB" sz="1200" dirty="0">
                <a:latin typeface="Arial" panose="020B0604020202020204" pitchFamily="34" charset="0"/>
                <a:cs typeface="Arial" panose="020B0604020202020204" pitchFamily="34" charset="0"/>
              </a:rPr>
              <a:t> would be given a score of 0, as these responses reflect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a:t>
            </a:r>
            <a:r>
              <a:rPr lang="en-US" sz="1200" dirty="0">
                <a:latin typeface="Arial" panose="020B0604020202020204" pitchFamily="34" charset="0"/>
                <a:cs typeface="Arial" panose="020B0604020202020204" pitchFamily="34" charset="0"/>
              </a:rPr>
              <a:t>I did not contact a midwifery team</a:t>
            </a:r>
            <a:r>
              <a:rPr lang="en-GB" sz="1200" dirty="0">
                <a:latin typeface="Arial" panose="020B0604020202020204" pitchFamily="34" charset="0"/>
                <a:cs typeface="Arial" panose="020B0604020202020204" pitchFamily="34" charset="0"/>
              </a:rPr>
              <a:t>” would not be scored, as they do not have a clear bearing on the trust’s performance in terms of maternity service user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Rectangle 2">
            <a:extLst>
              <a:ext uri="{FF2B5EF4-FFF2-40B4-BE49-F238E27FC236}">
                <a16:creationId xmlns:a16="http://schemas.microsoft.com/office/drawing/2014/main" id="{3DC1FBD9-59C5-148E-965D-9B9ED65A5725}"/>
              </a:ext>
            </a:extLst>
          </p:cNvPr>
          <p:cNvSpPr/>
          <p:nvPr/>
        </p:nvSpPr>
        <p:spPr>
          <a:xfrm>
            <a:off x="422156" y="1271578"/>
            <a:ext cx="5254032" cy="5201424"/>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a:t>
            </a:r>
            <a:r>
              <a:rPr lang="en-GB" sz="1200" dirty="0">
                <a:latin typeface="Arial" panose="020B0604020202020204" pitchFamily="34" charset="0"/>
                <a:cs typeface="Arial" panose="020B0604020202020204" pitchFamily="34" charset="0"/>
                <a:hlinkClick r:id="rId3" action="ppaction://hlinksldjump"/>
              </a:rPr>
              <a:t>expected range</a:t>
            </a:r>
            <a:r>
              <a:rPr lang="en-GB" sz="1200" dirty="0">
                <a:latin typeface="Arial" panose="020B0604020202020204" pitchFamily="34" charset="0"/>
                <a:cs typeface="Arial" panose="020B0604020202020204" pitchFamily="34" charset="0"/>
              </a:rPr>
              <a:t>’ technique.</a:t>
            </a:r>
          </a:p>
        </p:txBody>
      </p:sp>
      <p:sp>
        <p:nvSpPr>
          <p:cNvPr id="9" name="Rectangle 8" descr="Border box" title="Decorative">
            <a:extLst>
              <a:ext uri="{FF2B5EF4-FFF2-40B4-BE49-F238E27FC236}">
                <a16:creationId xmlns:a16="http://schemas.microsoft.com/office/drawing/2014/main" id="{4EBB0EEB-C795-352C-6661-04ABEFCB5BEF}"/>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 name="Rectangle 9" descr="Border box" title="Decorative">
            <a:extLst>
              <a:ext uri="{FF2B5EF4-FFF2-40B4-BE49-F238E27FC236}">
                <a16:creationId xmlns:a16="http://schemas.microsoft.com/office/drawing/2014/main" id="{42E57C53-5F0A-1780-6B3C-BAAB4DD38286}"/>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97534827-644B-23DF-2AA6-6F7254DF2557}"/>
              </a:ext>
            </a:extLst>
          </p:cNvPr>
          <p:cNvPicPr>
            <a:picLocks noChangeAspect="1"/>
          </p:cNvPicPr>
          <p:nvPr/>
        </p:nvPicPr>
        <p:blipFill>
          <a:blip r:embed="rId4"/>
          <a:stretch>
            <a:fillRect/>
          </a:stretch>
        </p:blipFill>
        <p:spPr>
          <a:xfrm>
            <a:off x="6930006" y="1577253"/>
            <a:ext cx="3653843" cy="2624307"/>
          </a:xfrm>
          <a:prstGeom prst="rect">
            <a:avLst/>
          </a:prstGeom>
        </p:spPr>
      </p:pic>
      <p:pic>
        <p:nvPicPr>
          <p:cNvPr id="5" name="Picture 4">
            <a:extLst>
              <a:ext uri="{FF2B5EF4-FFF2-40B4-BE49-F238E27FC236}">
                <a16:creationId xmlns:a16="http://schemas.microsoft.com/office/drawing/2014/main" id="{89A92E43-AC7B-4DA2-3EAC-7EFF9669B327}"/>
              </a:ext>
            </a:extLst>
          </p:cNvPr>
          <p:cNvPicPr>
            <a:picLocks noChangeAspect="1"/>
          </p:cNvPicPr>
          <p:nvPr/>
        </p:nvPicPr>
        <p:blipFill>
          <a:blip r:embed="rId5"/>
          <a:stretch>
            <a:fillRect/>
          </a:stretch>
        </p:blipFill>
        <p:spPr>
          <a:xfrm>
            <a:off x="6390349" y="4605023"/>
            <a:ext cx="5011680" cy="1834263"/>
          </a:xfrm>
          <a:prstGeom prst="rect">
            <a:avLst/>
          </a:prstGeom>
        </p:spPr>
      </p:pic>
    </p:spTree>
    <p:extLst>
      <p:ext uri="{BB962C8B-B14F-4D97-AF65-F5344CB8AC3E}">
        <p14:creationId xmlns:p14="http://schemas.microsoft.com/office/powerpoint/2010/main" val="1286043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E7953029-2FB8-4D2A-0E7B-5AC0028ADC38}"/>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875476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7893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52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535271"/>
            <a:ext cx="11417697" cy="543952"/>
          </a:xfrm>
        </p:spPr>
        <p:txBody>
          <a:bodyPr>
            <a:normAutofit/>
          </a:bodyPr>
          <a:lstStyle/>
          <a:p>
            <a:r>
              <a:rPr lang="en-US" dirty="0"/>
              <a:t>The start of your care in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‘the start of your care in pregnancy’ is calculated from questions B1 and B2.</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5" name="Title 6">
            <a:extLst>
              <a:ext uri="{FF2B5EF4-FFF2-40B4-BE49-F238E27FC236}">
                <a16:creationId xmlns:a16="http://schemas.microsoft.com/office/drawing/2014/main" id="{1A1C3D7E-DEC5-769C-0798-66E2DE1087C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6">
            <a:extLst>
              <a:ext uri="{FF2B5EF4-FFF2-40B4-BE49-F238E27FC236}">
                <a16:creationId xmlns:a16="http://schemas.microsoft.com/office/drawing/2014/main" id="{7140C7FC-1F55-A180-65A2-82426925B6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7" name="high_chart" descr="A bar chart showing the top five trust results within your region.">
            <a:extLst>
              <a:ext uri="{FF2B5EF4-FFF2-40B4-BE49-F238E27FC236}">
                <a16:creationId xmlns:a16="http://schemas.microsoft.com/office/drawing/2014/main" id="{12DEB920-68AE-9098-1554-881045C9862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4935798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6">
            <a:extLst>
              <a:ext uri="{FF2B5EF4-FFF2-40B4-BE49-F238E27FC236}">
                <a16:creationId xmlns:a16="http://schemas.microsoft.com/office/drawing/2014/main" id="{2BF79726-B731-49E1-9EBB-EA34C4195FA7}"/>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1158465751"/>
              </p:ext>
            </p:extLst>
          </p:nvPr>
        </p:nvGraphicFramePr>
        <p:xfrm>
          <a:off x="317930" y="2060026"/>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5208">
                  <a:extLst>
                    <a:ext uri="{9D8B030D-6E8A-4147-A177-3AD203B41FA5}">
                      <a16:colId xmlns:a16="http://schemas.microsoft.com/office/drawing/2014/main" val="20001"/>
                    </a:ext>
                  </a:extLst>
                </a:gridCol>
                <a:gridCol w="768184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C110848B-9C69-39F8-20AE-B53436CB833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01_1" descr="A bar chart showing the range of section scores for all NHS trusts for Section 1 (Health and social care workers).">
            <a:extLst>
              <a:ext uri="{FF2B5EF4-FFF2-40B4-BE49-F238E27FC236}">
                <a16:creationId xmlns:a16="http://schemas.microsoft.com/office/drawing/2014/main" id="{B3031A14-BDD3-6E15-AE66-7AFCDD34935C}"/>
              </a:ext>
            </a:extLst>
          </p:cNvPr>
          <p:cNvGraphicFramePr/>
          <p:nvPr>
            <p:extLst>
              <p:ext uri="{D42A27DB-BD31-4B8C-83A1-F6EECF244321}">
                <p14:modId xmlns:p14="http://schemas.microsoft.com/office/powerpoint/2010/main" val="42551897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low_chart" descr="A bar chart showing the top five trust results within your region.">
            <a:extLst>
              <a:ext uri="{FF2B5EF4-FFF2-40B4-BE49-F238E27FC236}">
                <a16:creationId xmlns:a16="http://schemas.microsoft.com/office/drawing/2014/main" id="{32BDDA2C-A1E0-B777-A775-5BCD8268259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071201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432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Right 1">
            <a:extLst>
              <a:ext uri="{FF2B5EF4-FFF2-40B4-BE49-F238E27FC236}">
                <a16:creationId xmlns:a16="http://schemas.microsoft.com/office/drawing/2014/main" id="{06EB8981-E0FF-E897-2E78-BFD995A502AC}"/>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496888" y="6482618"/>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1" name="Straight Connector 40">
            <a:extLst>
              <a:ext uri="{FF2B5EF4-FFF2-40B4-BE49-F238E27FC236}">
                <a16:creationId xmlns:a16="http://schemas.microsoft.com/office/drawing/2014/main" id="{1AF015DF-2ECA-8091-7395-644D87CDDFAA}"/>
              </a:ext>
            </a:extLst>
          </p:cNvPr>
          <p:cNvCxnSpPr>
            <a:cxnSpLocks/>
          </p:cNvCxnSpPr>
          <p:nvPr/>
        </p:nvCxnSpPr>
        <p:spPr>
          <a:xfrm>
            <a:off x="5750621" y="1542996"/>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itle 6" descr="Contents">
            <a:extLst>
              <a:ext uri="{FF2B5EF4-FFF2-40B4-BE49-F238E27FC236}">
                <a16:creationId xmlns:a16="http://schemas.microsoft.com/office/drawing/2014/main" id="{7E5697A7-5A85-EF97-6082-26D6BD93A746}"/>
              </a:ext>
            </a:extLst>
          </p:cNvPr>
          <p:cNvSpPr txBox="1">
            <a:spLocks/>
          </p:cNvSpPr>
          <p:nvPr/>
        </p:nvSpPr>
        <p:spPr>
          <a:xfrm>
            <a:off x="112800" y="508610"/>
            <a:ext cx="8341964" cy="484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6D276A"/>
                </a:solidFill>
                <a:latin typeface="Arial"/>
              </a:rPr>
              <a:t>Contents</a:t>
            </a:r>
          </a:p>
        </p:txBody>
      </p:sp>
      <p:sp>
        <p:nvSpPr>
          <p:cNvPr id="48" name="Rectangle 47" descr="Background &amp; methodology&#10;" title="Section 1">
            <a:hlinkClick r:id="rId3" action="ppaction://hlinksldjump"/>
            <a:extLst>
              <a:ext uri="{FF2B5EF4-FFF2-40B4-BE49-F238E27FC236}">
                <a16:creationId xmlns:a16="http://schemas.microsoft.com/office/drawing/2014/main" id="{9872E50B-55F0-ED21-273F-D288D420EFF7}"/>
              </a:ext>
            </a:extLst>
          </p:cNvPr>
          <p:cNvSpPr/>
          <p:nvPr/>
        </p:nvSpPr>
        <p:spPr>
          <a:xfrm>
            <a:off x="500786" y="93695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49" name="Rectangle 48" descr="Headline results" title="Section 2">
            <a:hlinkClick r:id="rId4" action="ppaction://hlinksldjump"/>
            <a:extLst>
              <a:ext uri="{FF2B5EF4-FFF2-40B4-BE49-F238E27FC236}">
                <a16:creationId xmlns:a16="http://schemas.microsoft.com/office/drawing/2014/main" id="{736D2C4B-7920-2FE3-A384-F024598B93A6}"/>
              </a:ext>
            </a:extLst>
          </p:cNvPr>
          <p:cNvSpPr/>
          <p:nvPr/>
        </p:nvSpPr>
        <p:spPr>
          <a:xfrm>
            <a:off x="2185426" y="944564"/>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a:p>
            <a:pPr algn="ctr"/>
            <a:endParaRPr lang="en-GB" sz="1200" b="1" dirty="0">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30DB360-E0C8-E09F-E14C-E78EC3689450}"/>
              </a:ext>
            </a:extLst>
          </p:cNvPr>
          <p:cNvSpPr txBox="1"/>
          <p:nvPr/>
        </p:nvSpPr>
        <p:spPr>
          <a:xfrm>
            <a:off x="561095" y="4953076"/>
            <a:ext cx="3210805" cy="1569660"/>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 Care Quality Commission 2025</a:t>
            </a:r>
          </a:p>
          <a:p>
            <a:r>
              <a:rPr lang="en-GB" sz="1200" dirty="0">
                <a:latin typeface="Arial" panose="020B0604020202020204" pitchFamily="34" charset="0"/>
                <a:cs typeface="Arial" panose="020B0604020202020204" pitchFamily="34" charset="0"/>
              </a:rPr>
              <a:t> </a:t>
            </a:r>
          </a:p>
        </p:txBody>
      </p:sp>
      <p:sp>
        <p:nvSpPr>
          <p:cNvPr id="52" name="Rectangle 51" descr="Appendix" title="Section 5">
            <a:hlinkClick r:id="rId5" action="ppaction://hlinksldjump"/>
            <a:extLst>
              <a:ext uri="{FF2B5EF4-FFF2-40B4-BE49-F238E27FC236}">
                <a16:creationId xmlns:a16="http://schemas.microsoft.com/office/drawing/2014/main" id="{7900FDEB-8983-8A96-A503-A7CE5C67CE4B}"/>
              </a:ext>
            </a:extLst>
          </p:cNvPr>
          <p:cNvSpPr/>
          <p:nvPr/>
        </p:nvSpPr>
        <p:spPr>
          <a:xfrm>
            <a:off x="9855043" y="944652"/>
            <a:ext cx="15804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a:t>
            </a:r>
          </a:p>
          <a:p>
            <a:pPr algn="ctr"/>
            <a:r>
              <a:rPr lang="en-GB" sz="1200" b="1" dirty="0">
                <a:latin typeface="Arial" panose="020B0604020202020204" pitchFamily="34" charset="0"/>
                <a:cs typeface="Arial" panose="020B0604020202020204" pitchFamily="34" charset="0"/>
              </a:rPr>
              <a:t>Comparison to other trusts</a:t>
            </a:r>
          </a:p>
        </p:txBody>
      </p:sp>
      <p:grpSp>
        <p:nvGrpSpPr>
          <p:cNvPr id="53" name="Group 52" descr="12 sections included in benchmarking section" title="Sections in benchmarking section">
            <a:extLst>
              <a:ext uri="{FF2B5EF4-FFF2-40B4-BE49-F238E27FC236}">
                <a16:creationId xmlns:a16="http://schemas.microsoft.com/office/drawing/2014/main" id="{40E535F0-484E-1C9E-7923-C4467255E786}"/>
              </a:ext>
            </a:extLst>
          </p:cNvPr>
          <p:cNvGrpSpPr/>
          <p:nvPr/>
        </p:nvGrpSpPr>
        <p:grpSpPr>
          <a:xfrm>
            <a:off x="496888" y="1594326"/>
            <a:ext cx="1580401" cy="1285668"/>
            <a:chOff x="5032818" y="2070653"/>
            <a:chExt cx="1944001" cy="1285668"/>
          </a:xfrm>
        </p:grpSpPr>
        <p:sp>
          <p:nvSpPr>
            <p:cNvPr id="54" name="Rectangle 53">
              <a:hlinkClick r:id="rId6" action="ppaction://hlinksldjump"/>
              <a:extLst>
                <a:ext uri="{FF2B5EF4-FFF2-40B4-BE49-F238E27FC236}">
                  <a16:creationId xmlns:a16="http://schemas.microsoft.com/office/drawing/2014/main" id="{E9B9D1C6-0E3A-FF5C-D8C4-65A3FB33BAF4}"/>
                </a:ext>
              </a:extLst>
            </p:cNvPr>
            <p:cNvSpPr/>
            <p:nvPr/>
          </p:nvSpPr>
          <p:spPr>
            <a:xfrm>
              <a:off x="5032818" y="2070653"/>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7" name="Rectangle 56">
              <a:hlinkClick r:id="rId7" action="ppaction://hlinksldjump"/>
              <a:extLst>
                <a:ext uri="{FF2B5EF4-FFF2-40B4-BE49-F238E27FC236}">
                  <a16:creationId xmlns:a16="http://schemas.microsoft.com/office/drawing/2014/main" id="{B734350C-A5C9-33A6-1040-D5DCE6A9DA0C}"/>
                </a:ext>
              </a:extLst>
            </p:cNvPr>
            <p:cNvSpPr/>
            <p:nvPr/>
          </p:nvSpPr>
          <p:spPr>
            <a:xfrm>
              <a:off x="5032819" y="2479487"/>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58" name="Rectangle 57">
              <a:hlinkClick r:id="rId8" action="ppaction://hlinksldjump"/>
              <a:extLst>
                <a:ext uri="{FF2B5EF4-FFF2-40B4-BE49-F238E27FC236}">
                  <a16:creationId xmlns:a16="http://schemas.microsoft.com/office/drawing/2014/main" id="{1B4B7FC7-24EF-ACB5-2886-1EF459C24E2F}"/>
                </a:ext>
              </a:extLst>
            </p:cNvPr>
            <p:cNvSpPr/>
            <p:nvPr/>
          </p:nvSpPr>
          <p:spPr>
            <a:xfrm>
              <a:off x="5032819" y="2888321"/>
              <a:ext cx="1944000" cy="468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grpSp>
        <p:nvGrpSpPr>
          <p:cNvPr id="59" name="Group 58" descr="12 sections included in benchmarking section" title="Sections in benchmarking section">
            <a:extLst>
              <a:ext uri="{FF2B5EF4-FFF2-40B4-BE49-F238E27FC236}">
                <a16:creationId xmlns:a16="http://schemas.microsoft.com/office/drawing/2014/main" id="{D0F07278-C247-3E5A-B70E-4E8EA5619C31}"/>
              </a:ext>
            </a:extLst>
          </p:cNvPr>
          <p:cNvGrpSpPr/>
          <p:nvPr/>
        </p:nvGrpSpPr>
        <p:grpSpPr>
          <a:xfrm>
            <a:off x="2185426" y="1596164"/>
            <a:ext cx="1580400" cy="1360838"/>
            <a:chOff x="5225379" y="2035260"/>
            <a:chExt cx="1580400" cy="1496030"/>
          </a:xfrm>
        </p:grpSpPr>
        <p:sp>
          <p:nvSpPr>
            <p:cNvPr id="60" name="Rectangle 59">
              <a:hlinkClick r:id="rId9" action="ppaction://hlinksldjump"/>
              <a:extLst>
                <a:ext uri="{FF2B5EF4-FFF2-40B4-BE49-F238E27FC236}">
                  <a16:creationId xmlns:a16="http://schemas.microsoft.com/office/drawing/2014/main" id="{8A3E1E4E-4B64-F650-7179-F99CAF86822A}"/>
                </a:ext>
              </a:extLst>
            </p:cNvPr>
            <p:cNvSpPr/>
            <p:nvPr/>
          </p:nvSpPr>
          <p:spPr>
            <a:xfrm>
              <a:off x="5225379" y="2035260"/>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61" name="Rectangle 60">
              <a:hlinkClick r:id="rId10" action="ppaction://hlinksldjump"/>
              <a:extLst>
                <a:ext uri="{FF2B5EF4-FFF2-40B4-BE49-F238E27FC236}">
                  <a16:creationId xmlns:a16="http://schemas.microsoft.com/office/drawing/2014/main" id="{C2F8F48B-8C17-EF91-5783-D75A5409314B}"/>
                </a:ext>
              </a:extLst>
            </p:cNvPr>
            <p:cNvSpPr/>
            <p:nvPr/>
          </p:nvSpPr>
          <p:spPr>
            <a:xfrm>
              <a:off x="5225379" y="2505486"/>
              <a:ext cx="1580400" cy="47092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62" name="Rectangle 61">
              <a:hlinkClick r:id="rId11" action="ppaction://hlinksldjump"/>
              <a:extLst>
                <a:ext uri="{FF2B5EF4-FFF2-40B4-BE49-F238E27FC236}">
                  <a16:creationId xmlns:a16="http://schemas.microsoft.com/office/drawing/2014/main" id="{810C6518-1325-76EA-3A91-07E46150686E}"/>
                </a:ext>
              </a:extLst>
            </p:cNvPr>
            <p:cNvSpPr/>
            <p:nvPr/>
          </p:nvSpPr>
          <p:spPr>
            <a:xfrm>
              <a:off x="5225379" y="2977220"/>
              <a:ext cx="1580400" cy="55407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grpSp>
      <p:sp>
        <p:nvSpPr>
          <p:cNvPr id="63" name="Rectangle 62">
            <a:hlinkClick r:id="rId5" action="ppaction://hlinksldjump"/>
            <a:extLst>
              <a:ext uri="{FF2B5EF4-FFF2-40B4-BE49-F238E27FC236}">
                <a16:creationId xmlns:a16="http://schemas.microsoft.com/office/drawing/2014/main" id="{A0B4DD67-13D7-8AEE-1ACA-DE9DEF80DE5A}"/>
              </a:ext>
            </a:extLst>
          </p:cNvPr>
          <p:cNvSpPr/>
          <p:nvPr/>
        </p:nvSpPr>
        <p:spPr>
          <a:xfrm>
            <a:off x="9853764" y="1574465"/>
            <a:ext cx="1580400" cy="4710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sp>
        <p:nvSpPr>
          <p:cNvPr id="64" name="Rectangle 63">
            <a:hlinkClick r:id="rId12" action="ppaction://hlinksldjump"/>
            <a:extLst>
              <a:ext uri="{FF2B5EF4-FFF2-40B4-BE49-F238E27FC236}">
                <a16:creationId xmlns:a16="http://schemas.microsoft.com/office/drawing/2014/main" id="{B9961DEF-9D7A-2C72-43FD-6BC01056DBC8}"/>
              </a:ext>
            </a:extLst>
          </p:cNvPr>
          <p:cNvSpPr/>
          <p:nvPr/>
        </p:nvSpPr>
        <p:spPr>
          <a:xfrm>
            <a:off x="2185426" y="2936728"/>
            <a:ext cx="15804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65" name="Rectangle 64">
            <a:hlinkClick r:id="rId13" action="ppaction://hlinksldjump"/>
            <a:extLst>
              <a:ext uri="{FF2B5EF4-FFF2-40B4-BE49-F238E27FC236}">
                <a16:creationId xmlns:a16="http://schemas.microsoft.com/office/drawing/2014/main" id="{A18987AB-6D89-B727-0C6E-CBEFF93635DC}"/>
              </a:ext>
            </a:extLst>
          </p:cNvPr>
          <p:cNvSpPr/>
          <p:nvPr/>
        </p:nvSpPr>
        <p:spPr>
          <a:xfrm>
            <a:off x="3860912" y="1863495"/>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66" name="Rectangle 65">
            <a:hlinkClick r:id="rId14" action="ppaction://hlinksldjump"/>
            <a:extLst>
              <a:ext uri="{FF2B5EF4-FFF2-40B4-BE49-F238E27FC236}">
                <a16:creationId xmlns:a16="http://schemas.microsoft.com/office/drawing/2014/main" id="{5F1018D1-95F2-13BD-9197-7F99CDE830A3}"/>
              </a:ext>
            </a:extLst>
          </p:cNvPr>
          <p:cNvSpPr/>
          <p:nvPr/>
        </p:nvSpPr>
        <p:spPr>
          <a:xfrm>
            <a:off x="3859718" y="1599632"/>
            <a:ext cx="1909535" cy="2772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67" name="Rectangle 66" descr="Benchmarking" title="Section 3">
            <a:hlinkClick r:id="rId15" action="ppaction://hlinksldjump"/>
            <a:extLst>
              <a:ext uri="{FF2B5EF4-FFF2-40B4-BE49-F238E27FC236}">
                <a16:creationId xmlns:a16="http://schemas.microsoft.com/office/drawing/2014/main" id="{492DBD64-6AE7-D484-F048-41D4CB22AD98}"/>
              </a:ext>
            </a:extLst>
          </p:cNvPr>
          <p:cNvSpPr/>
          <p:nvPr/>
        </p:nvSpPr>
        <p:spPr>
          <a:xfrm>
            <a:off x="3863614" y="94489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sp>
        <p:nvSpPr>
          <p:cNvPr id="68" name="Rectangle 67">
            <a:hlinkClick r:id="rId16" action="ppaction://hlinksldjump"/>
            <a:extLst>
              <a:ext uri="{FF2B5EF4-FFF2-40B4-BE49-F238E27FC236}">
                <a16:creationId xmlns:a16="http://schemas.microsoft.com/office/drawing/2014/main" id="{805C1E78-E439-3C56-B70B-2309BF9541D3}"/>
              </a:ext>
            </a:extLst>
          </p:cNvPr>
          <p:cNvSpPr/>
          <p:nvPr/>
        </p:nvSpPr>
        <p:spPr>
          <a:xfrm>
            <a:off x="3859063" y="2199020"/>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70" name="Rectangle 69">
            <a:hlinkClick r:id="rId17" action="ppaction://hlinksldjump"/>
            <a:extLst>
              <a:ext uri="{FF2B5EF4-FFF2-40B4-BE49-F238E27FC236}">
                <a16:creationId xmlns:a16="http://schemas.microsoft.com/office/drawing/2014/main" id="{63024DC5-6718-9BEB-B85C-9415D4CB01F6}"/>
              </a:ext>
            </a:extLst>
          </p:cNvPr>
          <p:cNvSpPr/>
          <p:nvPr/>
        </p:nvSpPr>
        <p:spPr>
          <a:xfrm>
            <a:off x="3858993" y="2573696"/>
            <a:ext cx="19080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71" name="Rectangle 70">
            <a:hlinkClick r:id="rId18" action="ppaction://hlinksldjump"/>
            <a:extLst>
              <a:ext uri="{FF2B5EF4-FFF2-40B4-BE49-F238E27FC236}">
                <a16:creationId xmlns:a16="http://schemas.microsoft.com/office/drawing/2014/main" id="{0E8E75B6-3337-8D47-87A9-B30E8CED36B8}"/>
              </a:ext>
            </a:extLst>
          </p:cNvPr>
          <p:cNvSpPr/>
          <p:nvPr/>
        </p:nvSpPr>
        <p:spPr>
          <a:xfrm>
            <a:off x="3861370" y="4334600"/>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72" name="Rectangle 71">
            <a:hlinkClick r:id="rId19" action="ppaction://hlinksldjump"/>
            <a:extLst>
              <a:ext uri="{FF2B5EF4-FFF2-40B4-BE49-F238E27FC236}">
                <a16:creationId xmlns:a16="http://schemas.microsoft.com/office/drawing/2014/main" id="{7C77D23C-20E9-AAC4-F3A2-E152BBFAF572}"/>
              </a:ext>
            </a:extLst>
          </p:cNvPr>
          <p:cNvSpPr/>
          <p:nvPr/>
        </p:nvSpPr>
        <p:spPr>
          <a:xfrm>
            <a:off x="3859176" y="3185965"/>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73" name="Rectangle 72">
            <a:hlinkClick r:id="rId20" action="ppaction://hlinksldjump"/>
            <a:extLst>
              <a:ext uri="{FF2B5EF4-FFF2-40B4-BE49-F238E27FC236}">
                <a16:creationId xmlns:a16="http://schemas.microsoft.com/office/drawing/2014/main" id="{BE1D5EE4-F81D-0249-4DF4-081DBC32B7B2}"/>
              </a:ext>
            </a:extLst>
          </p:cNvPr>
          <p:cNvSpPr/>
          <p:nvPr/>
        </p:nvSpPr>
        <p:spPr>
          <a:xfrm>
            <a:off x="3868410" y="3454599"/>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74" name="Rectangle 73">
            <a:hlinkClick r:id="rId21" action="ppaction://hlinksldjump"/>
            <a:extLst>
              <a:ext uri="{FF2B5EF4-FFF2-40B4-BE49-F238E27FC236}">
                <a16:creationId xmlns:a16="http://schemas.microsoft.com/office/drawing/2014/main" id="{830C1C04-2AC3-A3C8-37AA-F62C5B0C5C5A}"/>
              </a:ext>
            </a:extLst>
          </p:cNvPr>
          <p:cNvSpPr/>
          <p:nvPr/>
        </p:nvSpPr>
        <p:spPr>
          <a:xfrm>
            <a:off x="3860912" y="4075101"/>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75" name="Rectangle 74">
            <a:hlinkClick r:id="rId22" action="ppaction://hlinksldjump"/>
            <a:extLst>
              <a:ext uri="{FF2B5EF4-FFF2-40B4-BE49-F238E27FC236}">
                <a16:creationId xmlns:a16="http://schemas.microsoft.com/office/drawing/2014/main" id="{29D7CA21-18C3-B744-7E2B-6168DB857FF2}"/>
              </a:ext>
            </a:extLst>
          </p:cNvPr>
          <p:cNvSpPr/>
          <p:nvPr/>
        </p:nvSpPr>
        <p:spPr>
          <a:xfrm>
            <a:off x="3859174" y="2924659"/>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76" name="Rectangle 75">
            <a:hlinkClick r:id="rId23" action="ppaction://hlinksldjump"/>
            <a:extLst>
              <a:ext uri="{FF2B5EF4-FFF2-40B4-BE49-F238E27FC236}">
                <a16:creationId xmlns:a16="http://schemas.microsoft.com/office/drawing/2014/main" id="{A5B89AEC-C1FF-CE84-05BD-315675BC9745}"/>
              </a:ext>
            </a:extLst>
          </p:cNvPr>
          <p:cNvSpPr/>
          <p:nvPr/>
        </p:nvSpPr>
        <p:spPr>
          <a:xfrm>
            <a:off x="3860954" y="4700337"/>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77" name="Rectangle 76">
            <a:hlinkClick r:id="rId24" action="ppaction://hlinksldjump"/>
            <a:extLst>
              <a:ext uri="{FF2B5EF4-FFF2-40B4-BE49-F238E27FC236}">
                <a16:creationId xmlns:a16="http://schemas.microsoft.com/office/drawing/2014/main" id="{0EC8CA1E-BFF8-5728-CCA1-67644C3E70D5}"/>
              </a:ext>
            </a:extLst>
          </p:cNvPr>
          <p:cNvSpPr/>
          <p:nvPr/>
        </p:nvSpPr>
        <p:spPr>
          <a:xfrm>
            <a:off x="3863614" y="5312740"/>
            <a:ext cx="19080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78" name="Rectangle 77">
            <a:hlinkClick r:id="rId25" action="ppaction://hlinksldjump"/>
            <a:extLst>
              <a:ext uri="{FF2B5EF4-FFF2-40B4-BE49-F238E27FC236}">
                <a16:creationId xmlns:a16="http://schemas.microsoft.com/office/drawing/2014/main" id="{80D860C6-2672-109F-2C6B-E20566498C64}"/>
              </a:ext>
            </a:extLst>
          </p:cNvPr>
          <p:cNvSpPr/>
          <p:nvPr/>
        </p:nvSpPr>
        <p:spPr>
          <a:xfrm>
            <a:off x="3859379" y="3829889"/>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79" name="Rectangle 78">
            <a:hlinkClick r:id="rId26" action="ppaction://hlinksldjump"/>
            <a:extLst>
              <a:ext uri="{FF2B5EF4-FFF2-40B4-BE49-F238E27FC236}">
                <a16:creationId xmlns:a16="http://schemas.microsoft.com/office/drawing/2014/main" id="{97FB9408-601A-B71F-31F5-633F650795E2}"/>
              </a:ext>
            </a:extLst>
          </p:cNvPr>
          <p:cNvSpPr/>
          <p:nvPr/>
        </p:nvSpPr>
        <p:spPr>
          <a:xfrm>
            <a:off x="3860080" y="5059886"/>
            <a:ext cx="19080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80" name="Rectangle 79" descr="Benchmarking" title="Section 3">
            <a:hlinkClick r:id="rId27" action="ppaction://hlinksldjump"/>
            <a:extLst>
              <a:ext uri="{FF2B5EF4-FFF2-40B4-BE49-F238E27FC236}">
                <a16:creationId xmlns:a16="http://schemas.microsoft.com/office/drawing/2014/main" id="{FAEE4614-9F41-41CD-B79F-F6D51C618D26}"/>
              </a:ext>
            </a:extLst>
          </p:cNvPr>
          <p:cNvSpPr/>
          <p:nvPr/>
        </p:nvSpPr>
        <p:spPr>
          <a:xfrm>
            <a:off x="7868249" y="939152"/>
            <a:ext cx="1898473"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a:t>
            </a:r>
          </a:p>
          <a:p>
            <a:pPr algn="ctr"/>
            <a:r>
              <a:rPr lang="en-GB" sz="1200" b="1" dirty="0">
                <a:latin typeface="Arial" panose="020B0604020202020204" pitchFamily="34" charset="0"/>
                <a:cs typeface="Arial" panose="020B0604020202020204" pitchFamily="34" charset="0"/>
              </a:rPr>
              <a:t>Change over time</a:t>
            </a:r>
          </a:p>
          <a:p>
            <a:pPr algn="ctr"/>
            <a:r>
              <a:rPr lang="en-GB" sz="1200" b="1" dirty="0">
                <a:latin typeface="Arial" panose="020B0604020202020204" pitchFamily="34" charset="0"/>
                <a:cs typeface="Arial" panose="020B0604020202020204" pitchFamily="34" charset="0"/>
              </a:rPr>
              <a:t> </a:t>
            </a:r>
          </a:p>
        </p:txBody>
      </p:sp>
      <p:sp>
        <p:nvSpPr>
          <p:cNvPr id="81" name="Rectangle 80">
            <a:hlinkClick r:id="rId28" action="ppaction://hlinksldjump"/>
            <a:extLst>
              <a:ext uri="{FF2B5EF4-FFF2-40B4-BE49-F238E27FC236}">
                <a16:creationId xmlns:a16="http://schemas.microsoft.com/office/drawing/2014/main" id="{D7F55B6A-2619-CEEB-380E-039FD9827DDF}"/>
              </a:ext>
            </a:extLst>
          </p:cNvPr>
          <p:cNvSpPr/>
          <p:nvPr/>
        </p:nvSpPr>
        <p:spPr>
          <a:xfrm>
            <a:off x="3860912" y="5604679"/>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83" name="Rectangle 82">
            <a:hlinkClick r:id="rId29" action="ppaction://hlinksldjump"/>
            <a:extLst>
              <a:ext uri="{FF2B5EF4-FFF2-40B4-BE49-F238E27FC236}">
                <a16:creationId xmlns:a16="http://schemas.microsoft.com/office/drawing/2014/main" id="{BAE3AA64-BD81-C233-D308-38EDA46C10AD}"/>
              </a:ext>
            </a:extLst>
          </p:cNvPr>
          <p:cNvSpPr/>
          <p:nvPr/>
        </p:nvSpPr>
        <p:spPr>
          <a:xfrm>
            <a:off x="3858993" y="597876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
        <p:nvSpPr>
          <p:cNvPr id="84" name="Rectangle 83">
            <a:hlinkClick r:id="rId30" action="ppaction://hlinksldjump"/>
            <a:extLst>
              <a:ext uri="{FF2B5EF4-FFF2-40B4-BE49-F238E27FC236}">
                <a16:creationId xmlns:a16="http://schemas.microsoft.com/office/drawing/2014/main" id="{3282E769-7BD7-B094-3C93-E70A022F78B2}"/>
              </a:ext>
            </a:extLst>
          </p:cNvPr>
          <p:cNvSpPr/>
          <p:nvPr/>
        </p:nvSpPr>
        <p:spPr>
          <a:xfrm>
            <a:off x="7868248" y="1577936"/>
            <a:ext cx="1898473" cy="423727"/>
          </a:xfrm>
          <a:prstGeom prst="rect">
            <a:avLst/>
          </a:prstGeom>
          <a:solidFill>
            <a:srgbClr val="74628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
        <p:nvSpPr>
          <p:cNvPr id="85" name="Rectangle 84">
            <a:hlinkClick r:id="rId31" action="ppaction://hlinksldjump"/>
            <a:extLst>
              <a:ext uri="{FF2B5EF4-FFF2-40B4-BE49-F238E27FC236}">
                <a16:creationId xmlns:a16="http://schemas.microsoft.com/office/drawing/2014/main" id="{DA3CDC87-ACF0-E4BF-5320-66A7642C3BCE}"/>
              </a:ext>
            </a:extLst>
          </p:cNvPr>
          <p:cNvSpPr/>
          <p:nvPr/>
        </p:nvSpPr>
        <p:spPr>
          <a:xfrm>
            <a:off x="7867572" y="2001663"/>
            <a:ext cx="18972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86" name="Rectangle 85">
            <a:hlinkClick r:id="rId32" action="ppaction://hlinksldjump"/>
            <a:extLst>
              <a:ext uri="{FF2B5EF4-FFF2-40B4-BE49-F238E27FC236}">
                <a16:creationId xmlns:a16="http://schemas.microsoft.com/office/drawing/2014/main" id="{32251B51-BC18-07D4-28F9-C21FC60BFD41}"/>
              </a:ext>
            </a:extLst>
          </p:cNvPr>
          <p:cNvSpPr/>
          <p:nvPr/>
        </p:nvSpPr>
        <p:spPr>
          <a:xfrm>
            <a:off x="7867502" y="2376339"/>
            <a:ext cx="1897200" cy="3600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The start of your care in pregnancy</a:t>
            </a:r>
            <a:endParaRPr lang="en-GB" sz="1000" dirty="0">
              <a:latin typeface="Arial" panose="020B0604020202020204" pitchFamily="34" charset="0"/>
              <a:cs typeface="Arial" panose="020B0604020202020204" pitchFamily="34" charset="0"/>
            </a:endParaRPr>
          </a:p>
        </p:txBody>
      </p:sp>
      <p:sp>
        <p:nvSpPr>
          <p:cNvPr id="87" name="Rectangle 86">
            <a:hlinkClick r:id="rId33" action="ppaction://hlinksldjump"/>
            <a:extLst>
              <a:ext uri="{FF2B5EF4-FFF2-40B4-BE49-F238E27FC236}">
                <a16:creationId xmlns:a16="http://schemas.microsoft.com/office/drawing/2014/main" id="{239C018A-65DC-E073-ED3A-26609AA452BC}"/>
              </a:ext>
            </a:extLst>
          </p:cNvPr>
          <p:cNvSpPr/>
          <p:nvPr/>
        </p:nvSpPr>
        <p:spPr>
          <a:xfrm>
            <a:off x="7869879" y="4137243"/>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88" name="Rectangle 87">
            <a:hlinkClick r:id="rId34" action="ppaction://hlinksldjump"/>
            <a:extLst>
              <a:ext uri="{FF2B5EF4-FFF2-40B4-BE49-F238E27FC236}">
                <a16:creationId xmlns:a16="http://schemas.microsoft.com/office/drawing/2014/main" id="{38041C88-6C23-CF9E-B4D1-ABC0625AB820}"/>
              </a:ext>
            </a:extLst>
          </p:cNvPr>
          <p:cNvSpPr/>
          <p:nvPr/>
        </p:nvSpPr>
        <p:spPr>
          <a:xfrm>
            <a:off x="7867685" y="2988608"/>
            <a:ext cx="19044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During your pregnancy</a:t>
            </a:r>
          </a:p>
        </p:txBody>
      </p:sp>
      <p:sp>
        <p:nvSpPr>
          <p:cNvPr id="89" name="Rectangle 88">
            <a:hlinkClick r:id="rId35" action="ppaction://hlinksldjump"/>
            <a:extLst>
              <a:ext uri="{FF2B5EF4-FFF2-40B4-BE49-F238E27FC236}">
                <a16:creationId xmlns:a16="http://schemas.microsoft.com/office/drawing/2014/main" id="{2CC7D6A7-D6CF-992C-F74B-FF006603F5C8}"/>
              </a:ext>
            </a:extLst>
          </p:cNvPr>
          <p:cNvSpPr/>
          <p:nvPr/>
        </p:nvSpPr>
        <p:spPr>
          <a:xfrm>
            <a:off x="7869421" y="325737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90" name="Rectangle 89">
            <a:hlinkClick r:id="rId36" action="ppaction://hlinksldjump"/>
            <a:extLst>
              <a:ext uri="{FF2B5EF4-FFF2-40B4-BE49-F238E27FC236}">
                <a16:creationId xmlns:a16="http://schemas.microsoft.com/office/drawing/2014/main" id="{DC4A0C98-F038-4CE3-F2BF-24C6D3E7E1CF}"/>
              </a:ext>
            </a:extLst>
          </p:cNvPr>
          <p:cNvSpPr/>
          <p:nvPr/>
        </p:nvSpPr>
        <p:spPr>
          <a:xfrm>
            <a:off x="7869421" y="3877744"/>
            <a:ext cx="18972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91" name="Rectangle 90">
            <a:hlinkClick r:id="rId37" action="ppaction://hlinksldjump"/>
            <a:extLst>
              <a:ext uri="{FF2B5EF4-FFF2-40B4-BE49-F238E27FC236}">
                <a16:creationId xmlns:a16="http://schemas.microsoft.com/office/drawing/2014/main" id="{F9504F38-03EE-606F-D66C-F7DDA4F76BF3}"/>
              </a:ext>
            </a:extLst>
          </p:cNvPr>
          <p:cNvSpPr/>
          <p:nvPr/>
        </p:nvSpPr>
        <p:spPr>
          <a:xfrm>
            <a:off x="7867684" y="2727302"/>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Antenatal check ups</a:t>
            </a:r>
            <a:endParaRPr lang="en-GB" sz="1000" dirty="0">
              <a:latin typeface="Arial" panose="020B0604020202020204" pitchFamily="34" charset="0"/>
              <a:cs typeface="Arial" panose="020B0604020202020204" pitchFamily="34" charset="0"/>
            </a:endParaRPr>
          </a:p>
        </p:txBody>
      </p:sp>
      <p:sp>
        <p:nvSpPr>
          <p:cNvPr id="92" name="Rectangle 91">
            <a:hlinkClick r:id="rId38" action="ppaction://hlinksldjump"/>
            <a:extLst>
              <a:ext uri="{FF2B5EF4-FFF2-40B4-BE49-F238E27FC236}">
                <a16:creationId xmlns:a16="http://schemas.microsoft.com/office/drawing/2014/main" id="{D65F7AD6-97F0-2211-3B75-6219F222EFC1}"/>
              </a:ext>
            </a:extLst>
          </p:cNvPr>
          <p:cNvSpPr/>
          <p:nvPr/>
        </p:nvSpPr>
        <p:spPr>
          <a:xfrm>
            <a:off x="7869463" y="4502980"/>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93" name="Rectangle 92">
            <a:hlinkClick r:id="rId39" action="ppaction://hlinksldjump"/>
            <a:extLst>
              <a:ext uri="{FF2B5EF4-FFF2-40B4-BE49-F238E27FC236}">
                <a16:creationId xmlns:a16="http://schemas.microsoft.com/office/drawing/2014/main" id="{A1F80CBB-7FF1-163A-ADC3-0470E3973EE4}"/>
              </a:ext>
            </a:extLst>
          </p:cNvPr>
          <p:cNvSpPr/>
          <p:nvPr/>
        </p:nvSpPr>
        <p:spPr>
          <a:xfrm>
            <a:off x="7872877" y="5101486"/>
            <a:ext cx="1897200" cy="31118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Care at home after birth</a:t>
            </a:r>
            <a:endParaRPr lang="en-GB" sz="1000" dirty="0">
              <a:latin typeface="Arial" panose="020B0604020202020204" pitchFamily="34" charset="0"/>
              <a:cs typeface="Arial" panose="020B0604020202020204" pitchFamily="34" charset="0"/>
            </a:endParaRPr>
          </a:p>
        </p:txBody>
      </p:sp>
      <p:sp>
        <p:nvSpPr>
          <p:cNvPr id="94" name="Rectangle 93">
            <a:hlinkClick r:id="rId40" action="ppaction://hlinksldjump"/>
            <a:extLst>
              <a:ext uri="{FF2B5EF4-FFF2-40B4-BE49-F238E27FC236}">
                <a16:creationId xmlns:a16="http://schemas.microsoft.com/office/drawing/2014/main" id="{B7807B4F-53A4-9F6C-9920-8CA0E0B3F3FD}"/>
              </a:ext>
            </a:extLst>
          </p:cNvPr>
          <p:cNvSpPr/>
          <p:nvPr/>
        </p:nvSpPr>
        <p:spPr>
          <a:xfrm>
            <a:off x="7870278" y="3629933"/>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95" name="Rectangle 94">
            <a:hlinkClick r:id="rId41" action="ppaction://hlinksldjump"/>
            <a:extLst>
              <a:ext uri="{FF2B5EF4-FFF2-40B4-BE49-F238E27FC236}">
                <a16:creationId xmlns:a16="http://schemas.microsoft.com/office/drawing/2014/main" id="{63F5C380-D2BA-A6C1-F892-D0379485B17F}"/>
              </a:ext>
            </a:extLst>
          </p:cNvPr>
          <p:cNvSpPr/>
          <p:nvPr/>
        </p:nvSpPr>
        <p:spPr>
          <a:xfrm>
            <a:off x="7866640" y="4850969"/>
            <a:ext cx="1897200"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Feeding your baby</a:t>
            </a:r>
          </a:p>
        </p:txBody>
      </p:sp>
      <p:sp>
        <p:nvSpPr>
          <p:cNvPr id="96" name="Rectangle 95">
            <a:hlinkClick r:id="rId42" action="ppaction://hlinksldjump"/>
            <a:extLst>
              <a:ext uri="{FF2B5EF4-FFF2-40B4-BE49-F238E27FC236}">
                <a16:creationId xmlns:a16="http://schemas.microsoft.com/office/drawing/2014/main" id="{498CCA63-38FE-B6E9-3841-6976BD417D70}"/>
              </a:ext>
            </a:extLst>
          </p:cNvPr>
          <p:cNvSpPr/>
          <p:nvPr/>
        </p:nvSpPr>
        <p:spPr>
          <a:xfrm>
            <a:off x="7870174" y="53934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98" name="Rectangle 97">
            <a:hlinkClick r:id="rId43" action="ppaction://hlinksldjump"/>
            <a:extLst>
              <a:ext uri="{FF2B5EF4-FFF2-40B4-BE49-F238E27FC236}">
                <a16:creationId xmlns:a16="http://schemas.microsoft.com/office/drawing/2014/main" id="{C87372E1-C6DC-FBEA-36FE-18CA13F3F750}"/>
              </a:ext>
            </a:extLst>
          </p:cNvPr>
          <p:cNvSpPr/>
          <p:nvPr/>
        </p:nvSpPr>
        <p:spPr>
          <a:xfrm>
            <a:off x="7866640" y="5775025"/>
            <a:ext cx="18972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cxnSp>
        <p:nvCxnSpPr>
          <p:cNvPr id="3" name="Straight Connector 2">
            <a:extLst>
              <a:ext uri="{FF2B5EF4-FFF2-40B4-BE49-F238E27FC236}">
                <a16:creationId xmlns:a16="http://schemas.microsoft.com/office/drawing/2014/main" id="{40B2B43B-346E-26E9-AA44-81CA696476CA}"/>
              </a:ext>
            </a:extLst>
          </p:cNvPr>
          <p:cNvCxnSpPr>
            <a:cxnSpLocks/>
          </p:cNvCxnSpPr>
          <p:nvPr/>
        </p:nvCxnSpPr>
        <p:spPr>
          <a:xfrm>
            <a:off x="7803263" y="1582321"/>
            <a:ext cx="6835" cy="4836327"/>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descr="Benchmarking" title="Section 3">
            <a:hlinkClick r:id="rId44" action="ppaction://hlinksldjump"/>
            <a:extLst>
              <a:ext uri="{FF2B5EF4-FFF2-40B4-BE49-F238E27FC236}">
                <a16:creationId xmlns:a16="http://schemas.microsoft.com/office/drawing/2014/main" id="{4FC83707-8A20-F59F-63D1-6DFF4029E7DC}"/>
              </a:ext>
            </a:extLst>
          </p:cNvPr>
          <p:cNvSpPr/>
          <p:nvPr/>
        </p:nvSpPr>
        <p:spPr>
          <a:xfrm>
            <a:off x="5867082" y="944564"/>
            <a:ext cx="1908000"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Trust and site results</a:t>
            </a:r>
          </a:p>
          <a:p>
            <a:pPr algn="ctr"/>
            <a:endParaRPr lang="en-GB" sz="1200" b="1" dirty="0">
              <a:latin typeface="Arial" panose="020B0604020202020204" pitchFamily="34" charset="0"/>
              <a:cs typeface="Arial" panose="020B0604020202020204" pitchFamily="34" charset="0"/>
            </a:endParaRPr>
          </a:p>
        </p:txBody>
      </p:sp>
      <p:sp>
        <p:nvSpPr>
          <p:cNvPr id="7" name="Rectangle 6">
            <a:hlinkClick r:id="rId45" action="ppaction://hlinksldjump"/>
            <a:extLst>
              <a:ext uri="{FF2B5EF4-FFF2-40B4-BE49-F238E27FC236}">
                <a16:creationId xmlns:a16="http://schemas.microsoft.com/office/drawing/2014/main" id="{25D08D44-CC67-B570-F36D-AF90EC5802A9}"/>
              </a:ext>
            </a:extLst>
          </p:cNvPr>
          <p:cNvSpPr/>
          <p:nvPr/>
        </p:nvSpPr>
        <p:spPr>
          <a:xfrm>
            <a:off x="5872914" y="1600038"/>
            <a:ext cx="1908000" cy="381600"/>
          </a:xfrm>
          <a:prstGeom prst="rect">
            <a:avLst/>
          </a:prstGeom>
          <a:solidFill>
            <a:srgbClr val="7462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1. Antenatal Care</a:t>
            </a:r>
            <a:endParaRPr lang="en-GB" sz="1000" b="1" dirty="0">
              <a:latin typeface="Arial" panose="020B0604020202020204" pitchFamily="34" charset="0"/>
              <a:cs typeface="Arial" panose="020B0604020202020204" pitchFamily="34" charset="0"/>
            </a:endParaRPr>
          </a:p>
        </p:txBody>
      </p:sp>
      <p:sp>
        <p:nvSpPr>
          <p:cNvPr id="9" name="Rectangle 8">
            <a:hlinkClick r:id="rId46" action="ppaction://hlinksldjump"/>
            <a:extLst>
              <a:ext uri="{FF2B5EF4-FFF2-40B4-BE49-F238E27FC236}">
                <a16:creationId xmlns:a16="http://schemas.microsoft.com/office/drawing/2014/main" id="{ED6CB8A8-8513-041D-6AE8-59E7D21D3789}"/>
              </a:ext>
            </a:extLst>
          </p:cNvPr>
          <p:cNvSpPr/>
          <p:nvPr/>
        </p:nvSpPr>
        <p:spPr>
          <a:xfrm>
            <a:off x="5865721" y="2861639"/>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3. Care in the ward after birth</a:t>
            </a:r>
          </a:p>
        </p:txBody>
      </p:sp>
      <p:sp>
        <p:nvSpPr>
          <p:cNvPr id="11" name="Rectangle 10">
            <a:hlinkClick r:id="rId47" action="ppaction://hlinksldjump"/>
            <a:extLst>
              <a:ext uri="{FF2B5EF4-FFF2-40B4-BE49-F238E27FC236}">
                <a16:creationId xmlns:a16="http://schemas.microsoft.com/office/drawing/2014/main" id="{58E7FB53-43FC-6DDB-13BC-49D12FBECC26}"/>
              </a:ext>
            </a:extLst>
          </p:cNvPr>
          <p:cNvSpPr/>
          <p:nvPr/>
        </p:nvSpPr>
        <p:spPr>
          <a:xfrm>
            <a:off x="5872761" y="1981638"/>
            <a:ext cx="1908829"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2. Labour and Birth</a:t>
            </a:r>
          </a:p>
        </p:txBody>
      </p:sp>
      <p:sp>
        <p:nvSpPr>
          <p:cNvPr id="12" name="Rectangle 11">
            <a:hlinkClick r:id="rId48" action="ppaction://hlinksldjump"/>
            <a:extLst>
              <a:ext uri="{FF2B5EF4-FFF2-40B4-BE49-F238E27FC236}">
                <a16:creationId xmlns:a16="http://schemas.microsoft.com/office/drawing/2014/main" id="{115A9043-EE52-F7EA-495B-903D8B5669F3}"/>
              </a:ext>
            </a:extLst>
          </p:cNvPr>
          <p:cNvSpPr/>
          <p:nvPr/>
        </p:nvSpPr>
        <p:spPr>
          <a:xfrm>
            <a:off x="5865263" y="2602140"/>
            <a:ext cx="1908000" cy="28050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Staff caring for you</a:t>
            </a:r>
          </a:p>
        </p:txBody>
      </p:sp>
      <p:sp>
        <p:nvSpPr>
          <p:cNvPr id="14" name="Rectangle 13">
            <a:hlinkClick r:id="rId49" action="ppaction://hlinksldjump"/>
            <a:extLst>
              <a:ext uri="{FF2B5EF4-FFF2-40B4-BE49-F238E27FC236}">
                <a16:creationId xmlns:a16="http://schemas.microsoft.com/office/drawing/2014/main" id="{AEF8F3E4-424C-D676-1E88-4FE83D2CAD9F}"/>
              </a:ext>
            </a:extLst>
          </p:cNvPr>
          <p:cNvSpPr/>
          <p:nvPr/>
        </p:nvSpPr>
        <p:spPr>
          <a:xfrm>
            <a:off x="5865305" y="3227376"/>
            <a:ext cx="1909533"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b="1" dirty="0">
                <a:latin typeface="Arial" panose="020B0604020202020204" pitchFamily="34" charset="0"/>
                <a:cs typeface="Arial" panose="020B0604020202020204" pitchFamily="34" charset="0"/>
              </a:rPr>
              <a:t>Section 4. Postnatal Care</a:t>
            </a:r>
          </a:p>
        </p:txBody>
      </p:sp>
      <p:sp>
        <p:nvSpPr>
          <p:cNvPr id="16" name="Rectangle 15">
            <a:hlinkClick r:id="rId50" action="ppaction://hlinksldjump"/>
            <a:extLst>
              <a:ext uri="{FF2B5EF4-FFF2-40B4-BE49-F238E27FC236}">
                <a16:creationId xmlns:a16="http://schemas.microsoft.com/office/drawing/2014/main" id="{36B04020-D13D-8039-4ED6-57E8617E732C}"/>
              </a:ext>
            </a:extLst>
          </p:cNvPr>
          <p:cNvSpPr/>
          <p:nvPr/>
        </p:nvSpPr>
        <p:spPr>
          <a:xfrm>
            <a:off x="5863730" y="2356928"/>
            <a:ext cx="1909533" cy="27779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Your labour and birth</a:t>
            </a:r>
          </a:p>
        </p:txBody>
      </p:sp>
      <p:sp>
        <p:nvSpPr>
          <p:cNvPr id="18" name="Rectangle 17">
            <a:hlinkClick r:id="rId51" action="ppaction://hlinksldjump"/>
            <a:extLst>
              <a:ext uri="{FF2B5EF4-FFF2-40B4-BE49-F238E27FC236}">
                <a16:creationId xmlns:a16="http://schemas.microsoft.com/office/drawing/2014/main" id="{4F20748D-EEC8-9F98-0871-A4935ACC5117}"/>
              </a:ext>
            </a:extLst>
          </p:cNvPr>
          <p:cNvSpPr/>
          <p:nvPr/>
        </p:nvSpPr>
        <p:spPr>
          <a:xfrm>
            <a:off x="5865263" y="3593113"/>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5: Triage: Assessment and Evaluation</a:t>
            </a:r>
            <a:endParaRPr lang="en-GB" sz="1000" b="1" dirty="0">
              <a:latin typeface="Arial" panose="020B0604020202020204" pitchFamily="34" charset="0"/>
              <a:cs typeface="Arial" panose="020B0604020202020204" pitchFamily="34" charset="0"/>
            </a:endParaRPr>
          </a:p>
        </p:txBody>
      </p:sp>
      <p:sp>
        <p:nvSpPr>
          <p:cNvPr id="20" name="Rectangle 19">
            <a:hlinkClick r:id="rId52" action="ppaction://hlinksldjump"/>
            <a:extLst>
              <a:ext uri="{FF2B5EF4-FFF2-40B4-BE49-F238E27FC236}">
                <a16:creationId xmlns:a16="http://schemas.microsoft.com/office/drawing/2014/main" id="{261CA80C-CCAC-46DF-7A18-BFEFCE38D0D1}"/>
              </a:ext>
            </a:extLst>
          </p:cNvPr>
          <p:cNvSpPr/>
          <p:nvPr/>
        </p:nvSpPr>
        <p:spPr>
          <a:xfrm>
            <a:off x="5865263" y="3974006"/>
            <a:ext cx="1908000" cy="38160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latin typeface="Arial" panose="020B0604020202020204" pitchFamily="34" charset="0"/>
                <a:cs typeface="Arial" panose="020B0604020202020204" pitchFamily="34" charset="0"/>
              </a:rPr>
              <a:t>Section 6: Complaints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The start of your care in pregnancy</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EDD8E6-07AC-A2D9-95D0-EFD329762BE8}"/>
              </a:ext>
            </a:extLst>
          </p:cNvPr>
          <p:cNvGraphicFramePr>
            <a:graphicFrameLocks noGrp="1"/>
          </p:cNvGraphicFramePr>
          <p:nvPr>
            <p:extLst>
              <p:ext uri="{D42A27DB-BD31-4B8C-83A1-F6EECF244321}">
                <p14:modId xmlns:p14="http://schemas.microsoft.com/office/powerpoint/2010/main" val="335396407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B2" descr="A chart showing how your Trust scored for Q13 compared with other trusts that took part; using the ‘expected range’ analysis technique. ">
            <a:extLst>
              <a:ext uri="{FF2B5EF4-FFF2-40B4-BE49-F238E27FC236}">
                <a16:creationId xmlns:a16="http://schemas.microsoft.com/office/drawing/2014/main" id="{737AE8F7-A5E3-10D7-3F7B-EFADCCBCE036}"/>
              </a:ext>
            </a:extLst>
          </p:cNvPr>
          <p:cNvGraphicFramePr>
            <a:graphicFrameLocks/>
          </p:cNvGraphicFramePr>
          <p:nvPr>
            <p:extLst>
              <p:ext uri="{D42A27DB-BD31-4B8C-83A1-F6EECF244321}">
                <p14:modId xmlns:p14="http://schemas.microsoft.com/office/powerpoint/2010/main" val="60347936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6" name="Group 5" descr="A chart showing how your Trust scored for Q38 compared with other trusts that took part; using the ‘expected range’ analysis technique. ">
            <a:extLst>
              <a:ext uri="{FF2B5EF4-FFF2-40B4-BE49-F238E27FC236}">
                <a16:creationId xmlns:a16="http://schemas.microsoft.com/office/drawing/2014/main" id="{E6C02438-DDAC-EEEC-C672-0159F92B4842}"/>
              </a:ext>
            </a:extLst>
          </p:cNvPr>
          <p:cNvGrpSpPr/>
          <p:nvPr/>
        </p:nvGrpSpPr>
        <p:grpSpPr>
          <a:xfrm>
            <a:off x="229991" y="1999646"/>
            <a:ext cx="8246527" cy="1795331"/>
            <a:chOff x="380078" y="1522176"/>
            <a:chExt cx="8246527" cy="1512887"/>
          </a:xfrm>
        </p:grpSpPr>
        <p:graphicFrame>
          <p:nvGraphicFramePr>
            <p:cNvPr id="12" name="B1">
              <a:extLst>
                <a:ext uri="{FF2B5EF4-FFF2-40B4-BE49-F238E27FC236}">
                  <a16:creationId xmlns:a16="http://schemas.microsoft.com/office/drawing/2014/main" id="{536742FA-A862-9E95-97A3-02E79E3A5F38}"/>
                </a:ext>
              </a:extLst>
            </p:cNvPr>
            <p:cNvGraphicFramePr/>
            <p:nvPr>
              <p:extLst>
                <p:ext uri="{D42A27DB-BD31-4B8C-83A1-F6EECF244321}">
                  <p14:modId xmlns:p14="http://schemas.microsoft.com/office/powerpoint/2010/main" val="181533097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6FFD22BD-359B-0EA1-BB60-F7B5026D5A4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0383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54806"/>
            <a:ext cx="11417697" cy="624417"/>
          </a:xfrm>
        </p:spPr>
        <p:txBody>
          <a:bodyPr>
            <a:normAutofit/>
          </a:bodyPr>
          <a:lstStyle/>
          <a:p>
            <a:r>
              <a:rPr lang="en-US" dirty="0"/>
              <a:t>Antenatal check-ups</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092296"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‘antenatal check-ups’ is calculated from questions B4 to B7.</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46292" y="6047869"/>
            <a:ext cx="3405099"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a:t>
            </a:r>
            <a:r>
              <a:rPr lang="en-GB" sz="1050" dirty="0">
                <a:latin typeface="Arial" panose="020B0604020202020204" pitchFamily="34" charset="0"/>
                <a:cs typeface="Arial" panose="020B0604020202020204" pitchFamily="34" charset="0"/>
              </a:rPr>
              <a:t>individual</a:t>
            </a:r>
            <a:r>
              <a:rPr lang="en-GB" sz="1100" dirty="0">
                <a:latin typeface="Arial" panose="020B0604020202020204" pitchFamily="34" charset="0"/>
                <a:cs typeface="Arial" panose="020B0604020202020204" pitchFamily="34" charset="0"/>
              </a:rPr>
              <a:t> NHS trust</a:t>
            </a:r>
          </a:p>
        </p:txBody>
      </p:sp>
      <p:graphicFrame>
        <p:nvGraphicFramePr>
          <p:cNvPr id="8" name="S01_2"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358552699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39573324"/>
              </p:ext>
            </p:extLst>
          </p:nvPr>
        </p:nvGraphicFramePr>
        <p:xfrm>
          <a:off x="317930" y="1980200"/>
          <a:ext cx="10696202" cy="49872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54677">
                  <a:extLst>
                    <a:ext uri="{9D8B030D-6E8A-4147-A177-3AD203B41FA5}">
                      <a16:colId xmlns:a16="http://schemas.microsoft.com/office/drawing/2014/main" val="20001"/>
                    </a:ext>
                  </a:extLst>
                </a:gridCol>
                <a:gridCol w="75323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4A9C3F4E-160F-2174-7A0C-F6F36D204BA2}"/>
              </a:ext>
            </a:extLst>
          </p:cNvPr>
          <p:cNvSpPr txBox="1"/>
          <p:nvPr/>
        </p:nvSpPr>
        <p:spPr>
          <a:xfrm>
            <a:off x="1142240"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7DDCEBF1-C8D7-6B8E-DD07-921644C4C33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02467C2-80C4-2212-586C-5F3B5ABBF6F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C2C11073-F816-B0DD-42C6-1191D78352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8725719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6015F9C-DFDE-46B5-B337-E620FC6E53F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095AD9E2-2061-2EE5-5BDD-2361E9ADD5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0819635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0649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B7" descr="A chart showing how your Trust scored for Q13 compared with other trusts that took part; using the ‘expected range’ analysis technique. ">
            <a:extLst>
              <a:ext uri="{FF2B5EF4-FFF2-40B4-BE49-F238E27FC236}">
                <a16:creationId xmlns:a16="http://schemas.microsoft.com/office/drawing/2014/main" id="{AF1AE31E-D9E8-373A-97CC-196B0530C36A}"/>
              </a:ext>
            </a:extLst>
          </p:cNvPr>
          <p:cNvGraphicFramePr>
            <a:graphicFrameLocks/>
          </p:cNvGraphicFramePr>
          <p:nvPr>
            <p:extLst>
              <p:ext uri="{D42A27DB-BD31-4B8C-83A1-F6EECF244321}">
                <p14:modId xmlns:p14="http://schemas.microsoft.com/office/powerpoint/2010/main" val="4291097468"/>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B6" descr="A chart showing how your Trust scored for Q13 compared with other trusts that took part; using the ‘expected range’ analysis technique. ">
            <a:extLst>
              <a:ext uri="{FF2B5EF4-FFF2-40B4-BE49-F238E27FC236}">
                <a16:creationId xmlns:a16="http://schemas.microsoft.com/office/drawing/2014/main" id="{7272D35C-CA7D-894E-6C01-C996B0B7943B}"/>
              </a:ext>
            </a:extLst>
          </p:cNvPr>
          <p:cNvGraphicFramePr>
            <a:graphicFrameLocks/>
          </p:cNvGraphicFramePr>
          <p:nvPr>
            <p:extLst>
              <p:ext uri="{D42A27DB-BD31-4B8C-83A1-F6EECF244321}">
                <p14:modId xmlns:p14="http://schemas.microsoft.com/office/powerpoint/2010/main" val="141052952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Antenatal check-ups</a:t>
            </a:r>
            <a:endParaRPr lang="en-GB" sz="2000" dirty="0">
              <a:solidFill>
                <a:schemeClr val="tx1"/>
              </a:solidFill>
            </a:endParaRPr>
          </a:p>
        </p:txBody>
      </p:sp>
      <p:graphicFrame>
        <p:nvGraphicFramePr>
          <p:cNvPr id="8" name="table" descr="Number of respondents, Trust score, National average, lowest trust score, highest trust score shown for Q32, Q33 Q34 and Q35." title="Summary of scores">
            <a:extLst>
              <a:ext uri="{FF2B5EF4-FFF2-40B4-BE49-F238E27FC236}">
                <a16:creationId xmlns:a16="http://schemas.microsoft.com/office/drawing/2014/main" id="{93E70008-D9F3-F7EE-C83A-2DFDB91FE0DA}"/>
              </a:ext>
            </a:extLst>
          </p:cNvPr>
          <p:cNvGraphicFramePr>
            <a:graphicFrameLocks noGrp="1"/>
          </p:cNvGraphicFramePr>
          <p:nvPr>
            <p:extLst>
              <p:ext uri="{D42A27DB-BD31-4B8C-83A1-F6EECF244321}">
                <p14:modId xmlns:p14="http://schemas.microsoft.com/office/powerpoint/2010/main" val="248428690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3" name="B5" descr="A chart showing how your Trust scored for Q13 compared with other trusts that took part; using the ‘expected range’ analysis technique. ">
            <a:extLst>
              <a:ext uri="{FF2B5EF4-FFF2-40B4-BE49-F238E27FC236}">
                <a16:creationId xmlns:a16="http://schemas.microsoft.com/office/drawing/2014/main" id="{46030C72-3EBC-CA17-AFC5-E4EEDB4E6279}"/>
              </a:ext>
            </a:extLst>
          </p:cNvPr>
          <p:cNvGraphicFramePr>
            <a:graphicFrameLocks/>
          </p:cNvGraphicFramePr>
          <p:nvPr>
            <p:extLst>
              <p:ext uri="{D42A27DB-BD31-4B8C-83A1-F6EECF244321}">
                <p14:modId xmlns:p14="http://schemas.microsoft.com/office/powerpoint/2010/main" val="6063985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4" name="Group 13" descr="A chart showing how your Trust scored for Q38 compared with other trusts that took part; using the ‘expected range’ analysis technique. ">
            <a:extLst>
              <a:ext uri="{FF2B5EF4-FFF2-40B4-BE49-F238E27FC236}">
                <a16:creationId xmlns:a16="http://schemas.microsoft.com/office/drawing/2014/main" id="{63DB2061-5C1A-489D-7211-433FF1043E6B}"/>
              </a:ext>
            </a:extLst>
          </p:cNvPr>
          <p:cNvGrpSpPr/>
          <p:nvPr/>
        </p:nvGrpSpPr>
        <p:grpSpPr>
          <a:xfrm>
            <a:off x="229991" y="1999646"/>
            <a:ext cx="8246527" cy="1795331"/>
            <a:chOff x="380078" y="1522176"/>
            <a:chExt cx="8246527" cy="1512887"/>
          </a:xfrm>
        </p:grpSpPr>
        <p:graphicFrame>
          <p:nvGraphicFramePr>
            <p:cNvPr id="17" name="B4">
              <a:extLst>
                <a:ext uri="{FF2B5EF4-FFF2-40B4-BE49-F238E27FC236}">
                  <a16:creationId xmlns:a16="http://schemas.microsoft.com/office/drawing/2014/main" id="{374DC641-F6AF-FF59-CB50-448D9A57AD9E}"/>
                </a:ext>
              </a:extLst>
            </p:cNvPr>
            <p:cNvGraphicFramePr/>
            <p:nvPr>
              <p:extLst>
                <p:ext uri="{D42A27DB-BD31-4B8C-83A1-F6EECF244321}">
                  <p14:modId xmlns:p14="http://schemas.microsoft.com/office/powerpoint/2010/main" val="293213211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CBD9418B-E4BF-FE7E-031D-DE1125B6E37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635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87151" y="454806"/>
            <a:ext cx="11417697" cy="624417"/>
          </a:xfrm>
        </p:spPr>
        <p:txBody>
          <a:bodyPr>
            <a:normAutofit/>
          </a:bodyPr>
          <a:lstStyle/>
          <a:p>
            <a:r>
              <a:rPr lang="en-US" dirty="0"/>
              <a:t>During your pregnancy</a:t>
            </a:r>
            <a:endParaRPr lang="en-GB" dirty="0"/>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66517"/>
            <a:ext cx="11384878"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a:t>
            </a:r>
            <a:r>
              <a:rPr lang="en-US" sz="1200" dirty="0">
                <a:solidFill>
                  <a:prstClr val="black"/>
                </a:solidFill>
                <a:latin typeface="Arial" panose="020B0604020202020204" pitchFamily="34" charset="0"/>
                <a:cs typeface="Arial" panose="020B0604020202020204" pitchFamily="34" charset="0"/>
              </a:rPr>
              <a:t>included in the survey that submitted attribution data for antenatal care received</a:t>
            </a:r>
            <a:r>
              <a:rPr lang="en-GB" sz="1200" dirty="0">
                <a:solidFill>
                  <a:prstClr val="black"/>
                </a:solidFill>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‘during your pregnancy’ is calculated from questions B8 to B16.</a:t>
            </a:r>
            <a:r>
              <a:rPr lang="en-GB" sz="1200" dirty="0">
                <a:solidFill>
                  <a:prstClr val="black"/>
                </a:solidFill>
                <a:latin typeface="Arial" panose="020B0604020202020204" pitchFamily="34" charset="0"/>
                <a:cs typeface="Arial" panose="020B0604020202020204" pitchFamily="34" charset="0"/>
              </a:rPr>
              <a:t>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A9C98ACC-20AE-4EE0-AA3A-275548677E72}"/>
              </a:ext>
            </a:extLst>
          </p:cNvPr>
          <p:cNvSpPr txBox="1"/>
          <p:nvPr/>
        </p:nvSpPr>
        <p:spPr>
          <a:xfrm>
            <a:off x="1633468" y="603575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_3" descr="A bar chart showing the range of section scores for all NHS trusts for Section 1 (Health and social care workers).">
            <a:extLst>
              <a:ext uri="{FF2B5EF4-FFF2-40B4-BE49-F238E27FC236}">
                <a16:creationId xmlns:a16="http://schemas.microsoft.com/office/drawing/2014/main" id="{71676C97-9C01-496F-BA4A-E177732A5F09}"/>
              </a:ext>
            </a:extLst>
          </p:cNvPr>
          <p:cNvGraphicFramePr/>
          <p:nvPr>
            <p:extLst>
              <p:ext uri="{D42A27DB-BD31-4B8C-83A1-F6EECF244321}">
                <p14:modId xmlns:p14="http://schemas.microsoft.com/office/powerpoint/2010/main" val="4397775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section_table">
            <a:extLst>
              <a:ext uri="{FF2B5EF4-FFF2-40B4-BE49-F238E27FC236}">
                <a16:creationId xmlns:a16="http://schemas.microsoft.com/office/drawing/2014/main" id="{97EBADF3-ABC9-DBE0-3741-95E358DC6514}"/>
              </a:ext>
            </a:extLst>
          </p:cNvPr>
          <p:cNvGraphicFramePr>
            <a:graphicFrameLocks noGrp="1"/>
          </p:cNvGraphicFramePr>
          <p:nvPr>
            <p:extLst>
              <p:ext uri="{D42A27DB-BD31-4B8C-83A1-F6EECF244321}">
                <p14:modId xmlns:p14="http://schemas.microsoft.com/office/powerpoint/2010/main" val="3526106829"/>
              </p:ext>
            </p:extLst>
          </p:nvPr>
        </p:nvGraphicFramePr>
        <p:xfrm>
          <a:off x="317930" y="1993463"/>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1339">
                  <a:extLst>
                    <a:ext uri="{9D8B030D-6E8A-4147-A177-3AD203B41FA5}">
                      <a16:colId xmlns:a16="http://schemas.microsoft.com/office/drawing/2014/main" val="20001"/>
                    </a:ext>
                  </a:extLst>
                </a:gridCol>
                <a:gridCol w="768571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Box 3">
            <a:extLst>
              <a:ext uri="{FF2B5EF4-FFF2-40B4-BE49-F238E27FC236}">
                <a16:creationId xmlns:a16="http://schemas.microsoft.com/office/drawing/2014/main" id="{D003CDBD-1055-BFA6-344D-4D72B1FD398F}"/>
              </a:ext>
            </a:extLst>
          </p:cNvPr>
          <p:cNvSpPr txBox="1"/>
          <p:nvPr/>
        </p:nvSpPr>
        <p:spPr>
          <a:xfrm>
            <a:off x="1271879" y="6272389"/>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2" name="Title 6">
            <a:extLst>
              <a:ext uri="{FF2B5EF4-FFF2-40B4-BE49-F238E27FC236}">
                <a16:creationId xmlns:a16="http://schemas.microsoft.com/office/drawing/2014/main" id="{F357CA23-2E66-4453-BBB8-D6160DA1841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D685AE08-F0F6-E436-8BA6-C6C65A8C365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AF4E3086-59AE-80C0-B935-0CF640A4231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83700277"/>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E9F70C29-994D-FBAC-2ED8-B4A829DA2E2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E0379C6F-FB46-5F8F-6D92-6BBF3E63EE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07019748"/>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41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55DC0966-1E8B-26FE-685D-C49F3F7B07D9}"/>
              </a:ext>
            </a:extLst>
          </p:cNvPr>
          <p:cNvGraphicFramePr>
            <a:graphicFrameLocks noGrp="1"/>
          </p:cNvGraphicFramePr>
          <p:nvPr>
            <p:extLst>
              <p:ext uri="{D42A27DB-BD31-4B8C-83A1-F6EECF244321}">
                <p14:modId xmlns:p14="http://schemas.microsoft.com/office/powerpoint/2010/main" val="364477858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9" descr="A chart showing how your Trust scored for Q13 compared with other trusts that took part; using the ‘expected range’ analysis technique. ">
            <a:extLst>
              <a:ext uri="{FF2B5EF4-FFF2-40B4-BE49-F238E27FC236}">
                <a16:creationId xmlns:a16="http://schemas.microsoft.com/office/drawing/2014/main" id="{9E204B7F-0669-AB44-6860-C6DC4B568D22}"/>
              </a:ext>
            </a:extLst>
          </p:cNvPr>
          <p:cNvGraphicFramePr>
            <a:graphicFrameLocks/>
          </p:cNvGraphicFramePr>
          <p:nvPr>
            <p:extLst>
              <p:ext uri="{D42A27DB-BD31-4B8C-83A1-F6EECF244321}">
                <p14:modId xmlns:p14="http://schemas.microsoft.com/office/powerpoint/2010/main" val="1758385822"/>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AE2E038B-1AA7-166C-8F4D-62DB87D3F5E6}"/>
              </a:ext>
            </a:extLst>
          </p:cNvPr>
          <p:cNvGrpSpPr/>
          <p:nvPr/>
        </p:nvGrpSpPr>
        <p:grpSpPr>
          <a:xfrm>
            <a:off x="229991" y="1999646"/>
            <a:ext cx="8246527" cy="1795331"/>
            <a:chOff x="380078" y="1522176"/>
            <a:chExt cx="8246527" cy="1512887"/>
          </a:xfrm>
        </p:grpSpPr>
        <p:graphicFrame>
          <p:nvGraphicFramePr>
            <p:cNvPr id="9" name="B8">
              <a:extLst>
                <a:ext uri="{FF2B5EF4-FFF2-40B4-BE49-F238E27FC236}">
                  <a16:creationId xmlns:a16="http://schemas.microsoft.com/office/drawing/2014/main" id="{E3698CCA-EF66-2696-E671-25A8CB2B509A}"/>
                </a:ext>
              </a:extLst>
            </p:cNvPr>
            <p:cNvGraphicFramePr/>
            <p:nvPr>
              <p:extLst>
                <p:ext uri="{D42A27DB-BD31-4B8C-83A1-F6EECF244321}">
                  <p14:modId xmlns:p14="http://schemas.microsoft.com/office/powerpoint/2010/main" val="305483745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ECA2D01-9318-143A-E162-42C4245A69D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B10" descr="A chart showing how your Trust scored for Q13 compared with other trusts that took part; using the ‘expected range’ analysis technique. ">
            <a:extLst>
              <a:ext uri="{FF2B5EF4-FFF2-40B4-BE49-F238E27FC236}">
                <a16:creationId xmlns:a16="http://schemas.microsoft.com/office/drawing/2014/main" id="{4B6ABC27-951D-A81A-5BB7-D1B5B6F1B521}"/>
              </a:ext>
            </a:extLst>
          </p:cNvPr>
          <p:cNvGraphicFramePr>
            <a:graphicFrameLocks/>
          </p:cNvGraphicFramePr>
          <p:nvPr>
            <p:extLst>
              <p:ext uri="{D42A27DB-BD31-4B8C-83A1-F6EECF244321}">
                <p14:modId xmlns:p14="http://schemas.microsoft.com/office/powerpoint/2010/main" val="553154741"/>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606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7DE811CC-6B67-5C14-A0B4-B8B16227CA14}"/>
              </a:ext>
            </a:extLst>
          </p:cNvPr>
          <p:cNvGraphicFramePr>
            <a:graphicFrameLocks noGrp="1"/>
          </p:cNvGraphicFramePr>
          <p:nvPr>
            <p:extLst>
              <p:ext uri="{D42A27DB-BD31-4B8C-83A1-F6EECF244321}">
                <p14:modId xmlns:p14="http://schemas.microsoft.com/office/powerpoint/2010/main" val="339785937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2" descr="A chart showing how your Trust scored for Q13 compared with other trusts that took part; using the ‘expected range’ analysis technique. ">
            <a:extLst>
              <a:ext uri="{FF2B5EF4-FFF2-40B4-BE49-F238E27FC236}">
                <a16:creationId xmlns:a16="http://schemas.microsoft.com/office/drawing/2014/main" id="{D07FA6ED-8618-5FCD-35F6-1F3E6B484E0D}"/>
              </a:ext>
            </a:extLst>
          </p:cNvPr>
          <p:cNvGraphicFramePr>
            <a:graphicFrameLocks/>
          </p:cNvGraphicFramePr>
          <p:nvPr>
            <p:extLst>
              <p:ext uri="{D42A27DB-BD31-4B8C-83A1-F6EECF244321}">
                <p14:modId xmlns:p14="http://schemas.microsoft.com/office/powerpoint/2010/main" val="41332400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853CB072-94A7-8200-7CDC-AE9AE248D191}"/>
              </a:ext>
            </a:extLst>
          </p:cNvPr>
          <p:cNvGrpSpPr/>
          <p:nvPr/>
        </p:nvGrpSpPr>
        <p:grpSpPr>
          <a:xfrm>
            <a:off x="229991" y="1999646"/>
            <a:ext cx="8246527" cy="1795331"/>
            <a:chOff x="380078" y="1522176"/>
            <a:chExt cx="8246527" cy="1512887"/>
          </a:xfrm>
        </p:grpSpPr>
        <p:graphicFrame>
          <p:nvGraphicFramePr>
            <p:cNvPr id="11" name="B11">
              <a:extLst>
                <a:ext uri="{FF2B5EF4-FFF2-40B4-BE49-F238E27FC236}">
                  <a16:creationId xmlns:a16="http://schemas.microsoft.com/office/drawing/2014/main" id="{A888E4CD-AF9E-8B19-AD64-49A8DBCF05E0}"/>
                </a:ext>
              </a:extLst>
            </p:cNvPr>
            <p:cNvGraphicFramePr/>
            <p:nvPr>
              <p:extLst>
                <p:ext uri="{D42A27DB-BD31-4B8C-83A1-F6EECF244321}">
                  <p14:modId xmlns:p14="http://schemas.microsoft.com/office/powerpoint/2010/main" val="1306732166"/>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1F130D07-9EB7-C801-9C76-64338D77B7A5}"/>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4" name="B13" descr="A chart showing how your Trust scored for Q13 compared with other trusts that took part; using the ‘expected range’ analysis technique. ">
            <a:extLst>
              <a:ext uri="{FF2B5EF4-FFF2-40B4-BE49-F238E27FC236}">
                <a16:creationId xmlns:a16="http://schemas.microsoft.com/office/drawing/2014/main" id="{400952DE-C88E-40EA-7A80-F388CFAC7D33}"/>
              </a:ext>
            </a:extLst>
          </p:cNvPr>
          <p:cNvGraphicFramePr>
            <a:graphicFrameLocks/>
          </p:cNvGraphicFramePr>
          <p:nvPr>
            <p:extLst>
              <p:ext uri="{D42A27DB-BD31-4B8C-83A1-F6EECF244321}">
                <p14:modId xmlns:p14="http://schemas.microsoft.com/office/powerpoint/2010/main" val="428393152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106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B16" descr="A chart showing how your Trust scored for Q13 compared with other trusts that took part; using the ‘expected range’ analysis technique. ">
            <a:extLst>
              <a:ext uri="{FF2B5EF4-FFF2-40B4-BE49-F238E27FC236}">
                <a16:creationId xmlns:a16="http://schemas.microsoft.com/office/drawing/2014/main" id="{C66F7A23-493C-1AA0-A047-5B058B241489}"/>
              </a:ext>
            </a:extLst>
          </p:cNvPr>
          <p:cNvGraphicFramePr>
            <a:graphicFrameLocks/>
          </p:cNvGraphicFramePr>
          <p:nvPr>
            <p:extLst>
              <p:ext uri="{D42A27DB-BD31-4B8C-83A1-F6EECF244321}">
                <p14:modId xmlns:p14="http://schemas.microsoft.com/office/powerpoint/2010/main" val="2851446832"/>
              </p:ext>
            </p:extLst>
          </p:nvPr>
        </p:nvGraphicFramePr>
        <p:xfrm>
          <a:off x="229991" y="3794976"/>
          <a:ext cx="8246527" cy="160849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1. </a:t>
            </a:r>
            <a:r>
              <a:rPr lang="en-US" dirty="0"/>
              <a:t>Antenatal Care (continued)</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During your pregnancy</a:t>
            </a:r>
            <a:endParaRPr lang="en-GB" sz="2000" dirty="0">
              <a:solidFill>
                <a:schemeClr val="tx1"/>
              </a:solidFill>
            </a:endParaRPr>
          </a:p>
        </p:txBody>
      </p:sp>
      <p:graphicFrame>
        <p:nvGraphicFramePr>
          <p:cNvPr id="6" name="table" descr="Number of respondents, Trust score, National average, lowest trust score, highest trust score shown for Q32, Q33 Q34 and Q35." title="Summary of scores">
            <a:extLst>
              <a:ext uri="{FF2B5EF4-FFF2-40B4-BE49-F238E27FC236}">
                <a16:creationId xmlns:a16="http://schemas.microsoft.com/office/drawing/2014/main" id="{89A72126-6519-8478-84A9-1EE4097CBA66}"/>
              </a:ext>
            </a:extLst>
          </p:cNvPr>
          <p:cNvGraphicFramePr>
            <a:graphicFrameLocks noGrp="1"/>
          </p:cNvGraphicFramePr>
          <p:nvPr>
            <p:extLst>
              <p:ext uri="{D42A27DB-BD31-4B8C-83A1-F6EECF244321}">
                <p14:modId xmlns:p14="http://schemas.microsoft.com/office/powerpoint/2010/main" val="265468203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7" name="B15" descr="A chart showing how your Trust scored for Q13 compared with other trusts that took part; using the ‘expected range’ analysis technique. ">
            <a:extLst>
              <a:ext uri="{FF2B5EF4-FFF2-40B4-BE49-F238E27FC236}">
                <a16:creationId xmlns:a16="http://schemas.microsoft.com/office/drawing/2014/main" id="{5EB92871-4620-46A0-8FF3-28616416912F}"/>
              </a:ext>
            </a:extLst>
          </p:cNvPr>
          <p:cNvGraphicFramePr>
            <a:graphicFrameLocks/>
          </p:cNvGraphicFramePr>
          <p:nvPr>
            <p:extLst>
              <p:ext uri="{D42A27DB-BD31-4B8C-83A1-F6EECF244321}">
                <p14:modId xmlns:p14="http://schemas.microsoft.com/office/powerpoint/2010/main" val="15524459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9" descr="A chart showing how your Trust scored for Q38 compared with other trusts that took part; using the ‘expected range’ analysis technique. ">
            <a:extLst>
              <a:ext uri="{FF2B5EF4-FFF2-40B4-BE49-F238E27FC236}">
                <a16:creationId xmlns:a16="http://schemas.microsoft.com/office/drawing/2014/main" id="{0D3E5E1D-9AB5-1D3B-A32B-889E39534C7C}"/>
              </a:ext>
            </a:extLst>
          </p:cNvPr>
          <p:cNvGrpSpPr/>
          <p:nvPr/>
        </p:nvGrpSpPr>
        <p:grpSpPr>
          <a:xfrm>
            <a:off x="229991" y="1999646"/>
            <a:ext cx="8246527" cy="1795331"/>
            <a:chOff x="380078" y="1522176"/>
            <a:chExt cx="8246527" cy="1512887"/>
          </a:xfrm>
        </p:grpSpPr>
        <p:graphicFrame>
          <p:nvGraphicFramePr>
            <p:cNvPr id="11" name="B14">
              <a:extLst>
                <a:ext uri="{FF2B5EF4-FFF2-40B4-BE49-F238E27FC236}">
                  <a16:creationId xmlns:a16="http://schemas.microsoft.com/office/drawing/2014/main" id="{EF6886BA-9FB3-2333-7C58-7B4C7BC12811}"/>
                </a:ext>
              </a:extLst>
            </p:cNvPr>
            <p:cNvGraphicFramePr/>
            <p:nvPr>
              <p:extLst>
                <p:ext uri="{D42A27DB-BD31-4B8C-83A1-F6EECF244321}">
                  <p14:modId xmlns:p14="http://schemas.microsoft.com/office/powerpoint/2010/main" val="169267302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id="{69A63FB4-7F58-3411-089F-C8BE45543080}"/>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61685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6"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017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354333" y="495587"/>
            <a:ext cx="11417697" cy="568558"/>
          </a:xfrm>
        </p:spPr>
        <p:txBody>
          <a:bodyPr>
            <a:normAutofit/>
          </a:bodyPr>
          <a:lstStyle/>
          <a:p>
            <a:r>
              <a:rPr lang="en-GB" dirty="0"/>
              <a:t>Your labour and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‘your labour and birth’ is calculated from questions C4 and C6 to C9.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0830471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1"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8481094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3E3A1D1-D337-9DAC-733F-DC1EFC9ED5F5}"/>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D90396ED-6BFD-67AD-EECD-32C4E21138C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414CCEC-D14F-13A2-B7D3-E94BE2CD820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D3111D7-232A-4B4B-8F48-8291F5F3A13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84871655"/>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8342F1AB-6743-0E6F-BB1A-348345E7A298}"/>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44F2925E-06F0-727B-1264-027FE575EEF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81767552"/>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31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7" descr="A chart showing how your Trust scored for Q13 compared with other trusts that took part; using the ‘expected range’ analysis technique. ">
            <a:extLst>
              <a:ext uri="{FF2B5EF4-FFF2-40B4-BE49-F238E27FC236}">
                <a16:creationId xmlns:a16="http://schemas.microsoft.com/office/drawing/2014/main" id="{BE4E3277-DD3E-518E-3750-6D19355E1859}"/>
              </a:ext>
            </a:extLst>
          </p:cNvPr>
          <p:cNvGraphicFramePr>
            <a:graphicFrameLocks/>
          </p:cNvGraphicFramePr>
          <p:nvPr>
            <p:extLst>
              <p:ext uri="{D42A27DB-BD31-4B8C-83A1-F6EECF244321}">
                <p14:modId xmlns:p14="http://schemas.microsoft.com/office/powerpoint/2010/main" val="2776865283"/>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25DCAD1D-B8FC-597E-E96D-E3CDB9F10C76}"/>
              </a:ext>
            </a:extLst>
          </p:cNvPr>
          <p:cNvGraphicFramePr>
            <a:graphicFrameLocks noGrp="1"/>
          </p:cNvGraphicFramePr>
          <p:nvPr>
            <p:extLst>
              <p:ext uri="{D42A27DB-BD31-4B8C-83A1-F6EECF244321}">
                <p14:modId xmlns:p14="http://schemas.microsoft.com/office/powerpoint/2010/main" val="2597145163"/>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6" descr="A chart showing how your Trust scored for Q13 compared with other trusts that took part; using the ‘expected range’ analysis technique. ">
            <a:extLst>
              <a:ext uri="{FF2B5EF4-FFF2-40B4-BE49-F238E27FC236}">
                <a16:creationId xmlns:a16="http://schemas.microsoft.com/office/drawing/2014/main" id="{F89ADBD6-C55E-0D27-1C1A-44DFA78E191A}"/>
              </a:ext>
            </a:extLst>
          </p:cNvPr>
          <p:cNvGraphicFramePr>
            <a:graphicFrameLocks/>
          </p:cNvGraphicFramePr>
          <p:nvPr>
            <p:extLst>
              <p:ext uri="{D42A27DB-BD31-4B8C-83A1-F6EECF244321}">
                <p14:modId xmlns:p14="http://schemas.microsoft.com/office/powerpoint/2010/main" val="28680175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6BDEC6FB-8694-3CF5-58C3-3FA207B67589}"/>
              </a:ext>
            </a:extLst>
          </p:cNvPr>
          <p:cNvGrpSpPr/>
          <p:nvPr/>
        </p:nvGrpSpPr>
        <p:grpSpPr>
          <a:xfrm>
            <a:off x="229991" y="1999646"/>
            <a:ext cx="8246527" cy="1795331"/>
            <a:chOff x="380078" y="1522176"/>
            <a:chExt cx="8246527" cy="1512887"/>
          </a:xfrm>
        </p:grpSpPr>
        <p:graphicFrame>
          <p:nvGraphicFramePr>
            <p:cNvPr id="8" name="C4">
              <a:extLst>
                <a:ext uri="{FF2B5EF4-FFF2-40B4-BE49-F238E27FC236}">
                  <a16:creationId xmlns:a16="http://schemas.microsoft.com/office/drawing/2014/main" id="{F6753D07-91D0-9232-30F4-186608038FC2}"/>
                </a:ext>
              </a:extLst>
            </p:cNvPr>
            <p:cNvGraphicFramePr/>
            <p:nvPr>
              <p:extLst>
                <p:ext uri="{D42A27DB-BD31-4B8C-83A1-F6EECF244321}">
                  <p14:modId xmlns:p14="http://schemas.microsoft.com/office/powerpoint/2010/main" val="277541533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1CCEF5B6-372E-0D8B-6FD1-092D6852C20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15154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885313"/>
            <a:ext cx="8723396" cy="553998"/>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515938" y="1776044"/>
            <a:ext cx="6572758" cy="19743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2025 Maternity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Your labour and birth</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5768A72E-A3A1-41B6-5377-370D9FBEFE43}"/>
              </a:ext>
            </a:extLst>
          </p:cNvPr>
          <p:cNvGraphicFramePr>
            <a:graphicFrameLocks noGrp="1"/>
          </p:cNvGraphicFramePr>
          <p:nvPr>
            <p:extLst>
              <p:ext uri="{D42A27DB-BD31-4B8C-83A1-F6EECF244321}">
                <p14:modId xmlns:p14="http://schemas.microsoft.com/office/powerpoint/2010/main" val="2727936491"/>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C9" descr="A chart showing how your Trust scored for Q13 compared with other trusts that took part; using the ‘expected range’ analysis technique. ">
            <a:extLst>
              <a:ext uri="{FF2B5EF4-FFF2-40B4-BE49-F238E27FC236}">
                <a16:creationId xmlns:a16="http://schemas.microsoft.com/office/drawing/2014/main" id="{F10E6FEF-C030-6148-F2D1-F534D9785F9C}"/>
              </a:ext>
            </a:extLst>
          </p:cNvPr>
          <p:cNvGraphicFramePr>
            <a:graphicFrameLocks/>
          </p:cNvGraphicFramePr>
          <p:nvPr>
            <p:extLst>
              <p:ext uri="{D42A27DB-BD31-4B8C-83A1-F6EECF244321}">
                <p14:modId xmlns:p14="http://schemas.microsoft.com/office/powerpoint/2010/main" val="222344539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27EA1E3D-737F-46FF-25CC-16E45B468B74}"/>
              </a:ext>
            </a:extLst>
          </p:cNvPr>
          <p:cNvGrpSpPr/>
          <p:nvPr/>
        </p:nvGrpSpPr>
        <p:grpSpPr>
          <a:xfrm>
            <a:off x="229991" y="1999646"/>
            <a:ext cx="8246527" cy="1795331"/>
            <a:chOff x="380078" y="1522176"/>
            <a:chExt cx="8246527" cy="1512887"/>
          </a:xfrm>
        </p:grpSpPr>
        <p:graphicFrame>
          <p:nvGraphicFramePr>
            <p:cNvPr id="8" name="C8">
              <a:extLst>
                <a:ext uri="{FF2B5EF4-FFF2-40B4-BE49-F238E27FC236}">
                  <a16:creationId xmlns:a16="http://schemas.microsoft.com/office/drawing/2014/main" id="{2848612A-25F7-C2D4-2619-4E71F2CCD220}"/>
                </a:ext>
              </a:extLst>
            </p:cNvPr>
            <p:cNvGraphicFramePr/>
            <p:nvPr>
              <p:extLst>
                <p:ext uri="{D42A27DB-BD31-4B8C-83A1-F6EECF244321}">
                  <p14:modId xmlns:p14="http://schemas.microsoft.com/office/powerpoint/2010/main" val="342341104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230D3056-2D6D-8764-1CBF-EABAA846B48F}"/>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6219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68558"/>
          </a:xfrm>
        </p:spPr>
        <p:txBody>
          <a:bodyPr>
            <a:normAutofit/>
          </a:bodyPr>
          <a:lstStyle/>
          <a:p>
            <a:r>
              <a:rPr lang="en-GB" dirty="0"/>
              <a:t>Staff caring for you</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69" y="1004617"/>
            <a:ext cx="11450251"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‘staff caring for you’ is calculated from questions C10 to C21.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75380475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15389">
                  <a:extLst>
                    <a:ext uri="{9D8B030D-6E8A-4147-A177-3AD203B41FA5}">
                      <a16:colId xmlns:a16="http://schemas.microsoft.com/office/drawing/2014/main" val="20001"/>
                    </a:ext>
                  </a:extLst>
                </a:gridCol>
                <a:gridCol w="767166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819FEDF-ADCA-2B98-4FBE-AA44A0FE6AA4}"/>
              </a:ext>
            </a:extLst>
          </p:cNvPr>
          <p:cNvSpPr txBox="1"/>
          <p:nvPr/>
        </p:nvSpPr>
        <p:spPr>
          <a:xfrm>
            <a:off x="1633468" y="6057212"/>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2_2" descr="A bar chart showing the range of section scores for all NHS trusts for Section 1 (Health and social care workers).">
            <a:extLst>
              <a:ext uri="{FF2B5EF4-FFF2-40B4-BE49-F238E27FC236}">
                <a16:creationId xmlns:a16="http://schemas.microsoft.com/office/drawing/2014/main" id="{2720A5C7-C13E-E300-6F2F-C42620E1A693}"/>
              </a:ext>
            </a:extLst>
          </p:cNvPr>
          <p:cNvGraphicFramePr/>
          <p:nvPr>
            <p:extLst>
              <p:ext uri="{D42A27DB-BD31-4B8C-83A1-F6EECF244321}">
                <p14:modId xmlns:p14="http://schemas.microsoft.com/office/powerpoint/2010/main" val="126786943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E44B3CD6-C268-0338-F1AF-41C498509F72}"/>
              </a:ext>
            </a:extLst>
          </p:cNvPr>
          <p:cNvSpPr txBox="1"/>
          <p:nvPr/>
        </p:nvSpPr>
        <p:spPr>
          <a:xfrm>
            <a:off x="1275728" y="6240997"/>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BF516811-239B-09A9-65DE-B9C99294090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32EFFA81-2D84-E586-3AB6-459255536F3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EA2ACC47-6A3A-8863-422A-A8EE2F149AD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126000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5484B8A-D83F-7A14-0275-2EDA1EC6DA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A710DE5B-2124-36D5-CB1B-0E5E9CDD57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919485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270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13" descr="A chart showing how your Trust scored for Q13 compared with other trusts that took part; using the ‘expected range’ analysis technique. ">
            <a:extLst>
              <a:ext uri="{FF2B5EF4-FFF2-40B4-BE49-F238E27FC236}">
                <a16:creationId xmlns:a16="http://schemas.microsoft.com/office/drawing/2014/main" id="{8188A0F0-7D73-3C4A-E520-C1B3E1FB5E16}"/>
              </a:ext>
            </a:extLst>
          </p:cNvPr>
          <p:cNvGraphicFramePr>
            <a:graphicFrameLocks/>
          </p:cNvGraphicFramePr>
          <p:nvPr>
            <p:extLst>
              <p:ext uri="{D42A27DB-BD31-4B8C-83A1-F6EECF244321}">
                <p14:modId xmlns:p14="http://schemas.microsoft.com/office/powerpoint/2010/main" val="1615714712"/>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2" descr="A chart showing how your Trust scored for Q13 compared with other trusts that took part; using the ‘expected range’ analysis technique. ">
            <a:extLst>
              <a:ext uri="{FF2B5EF4-FFF2-40B4-BE49-F238E27FC236}">
                <a16:creationId xmlns:a16="http://schemas.microsoft.com/office/drawing/2014/main" id="{BC1D3AD1-12CA-063E-D7D3-C8E040FBAE32}"/>
              </a:ext>
            </a:extLst>
          </p:cNvPr>
          <p:cNvGraphicFramePr>
            <a:graphicFrameLocks/>
          </p:cNvGraphicFramePr>
          <p:nvPr>
            <p:extLst>
              <p:ext uri="{D42A27DB-BD31-4B8C-83A1-F6EECF244321}">
                <p14:modId xmlns:p14="http://schemas.microsoft.com/office/powerpoint/2010/main" val="2594780014"/>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533F4082-9993-1CC2-7E0C-211DC683F4B9}"/>
              </a:ext>
            </a:extLst>
          </p:cNvPr>
          <p:cNvGraphicFramePr>
            <a:graphicFrameLocks noGrp="1"/>
          </p:cNvGraphicFramePr>
          <p:nvPr>
            <p:extLst>
              <p:ext uri="{D42A27DB-BD31-4B8C-83A1-F6EECF244321}">
                <p14:modId xmlns:p14="http://schemas.microsoft.com/office/powerpoint/2010/main" val="77455502"/>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1" descr="A chart showing how your Trust scored for Q13 compared with other trusts that took part; using the ‘expected range’ analysis technique. ">
            <a:extLst>
              <a:ext uri="{FF2B5EF4-FFF2-40B4-BE49-F238E27FC236}">
                <a16:creationId xmlns:a16="http://schemas.microsoft.com/office/drawing/2014/main" id="{D6D3D1B0-BA34-C225-44D2-403C3EABA01F}"/>
              </a:ext>
            </a:extLst>
          </p:cNvPr>
          <p:cNvGraphicFramePr>
            <a:graphicFrameLocks/>
          </p:cNvGraphicFramePr>
          <p:nvPr>
            <p:extLst>
              <p:ext uri="{D42A27DB-BD31-4B8C-83A1-F6EECF244321}">
                <p14:modId xmlns:p14="http://schemas.microsoft.com/office/powerpoint/2010/main" val="3879248304"/>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7C1B4DC9-8BE6-FEFD-CE14-44752541AE10}"/>
              </a:ext>
            </a:extLst>
          </p:cNvPr>
          <p:cNvGrpSpPr/>
          <p:nvPr/>
        </p:nvGrpSpPr>
        <p:grpSpPr>
          <a:xfrm>
            <a:off x="229991" y="1999646"/>
            <a:ext cx="8246527" cy="1795331"/>
            <a:chOff x="380078" y="1522176"/>
            <a:chExt cx="8246527" cy="1512887"/>
          </a:xfrm>
        </p:grpSpPr>
        <p:graphicFrame>
          <p:nvGraphicFramePr>
            <p:cNvPr id="16" name="C10">
              <a:extLst>
                <a:ext uri="{FF2B5EF4-FFF2-40B4-BE49-F238E27FC236}">
                  <a16:creationId xmlns:a16="http://schemas.microsoft.com/office/drawing/2014/main" id="{9CDBC646-EB45-4ADC-E96B-F5346D7DC087}"/>
                </a:ext>
              </a:extLst>
            </p:cNvPr>
            <p:cNvGraphicFramePr/>
            <p:nvPr>
              <p:extLst>
                <p:ext uri="{D42A27DB-BD31-4B8C-83A1-F6EECF244321}">
                  <p14:modId xmlns:p14="http://schemas.microsoft.com/office/powerpoint/2010/main" val="191876932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5505F170-A536-05F5-A77A-53B142B8938B}"/>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02020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17" descr="A chart showing how your Trust scored for Q13 compared with other trusts that took part; using the ‘expected range’ analysis technique. ">
            <a:extLst>
              <a:ext uri="{FF2B5EF4-FFF2-40B4-BE49-F238E27FC236}">
                <a16:creationId xmlns:a16="http://schemas.microsoft.com/office/drawing/2014/main" id="{EF06F8C2-AACD-852E-11DB-A8F018E6F44E}"/>
              </a:ext>
            </a:extLst>
          </p:cNvPr>
          <p:cNvGraphicFramePr>
            <a:graphicFrameLocks/>
          </p:cNvGraphicFramePr>
          <p:nvPr>
            <p:extLst>
              <p:ext uri="{D42A27DB-BD31-4B8C-83A1-F6EECF244321}">
                <p14:modId xmlns:p14="http://schemas.microsoft.com/office/powerpoint/2010/main" val="292069903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16" descr="A chart showing how your Trust scored for Q13 compared with other trusts that took part; using the ‘expected range’ analysis technique. ">
            <a:extLst>
              <a:ext uri="{FF2B5EF4-FFF2-40B4-BE49-F238E27FC236}">
                <a16:creationId xmlns:a16="http://schemas.microsoft.com/office/drawing/2014/main" id="{D085640A-D475-5B99-21C9-7D0082BD8DCA}"/>
              </a:ext>
            </a:extLst>
          </p:cNvPr>
          <p:cNvGraphicFramePr>
            <a:graphicFrameLocks/>
          </p:cNvGraphicFramePr>
          <p:nvPr>
            <p:extLst>
              <p:ext uri="{D42A27DB-BD31-4B8C-83A1-F6EECF244321}">
                <p14:modId xmlns:p14="http://schemas.microsoft.com/office/powerpoint/2010/main" val="35204768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2AA8D111-7FEE-4656-C233-AC8F594D55F2}"/>
              </a:ext>
            </a:extLst>
          </p:cNvPr>
          <p:cNvGraphicFramePr>
            <a:graphicFrameLocks noGrp="1"/>
          </p:cNvGraphicFramePr>
          <p:nvPr>
            <p:extLst>
              <p:ext uri="{D42A27DB-BD31-4B8C-83A1-F6EECF244321}">
                <p14:modId xmlns:p14="http://schemas.microsoft.com/office/powerpoint/2010/main" val="37766472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C15" descr="A chart showing how your Trust scored for Q13 compared with other trusts that took part; using the ‘expected range’ analysis technique. ">
            <a:extLst>
              <a:ext uri="{FF2B5EF4-FFF2-40B4-BE49-F238E27FC236}">
                <a16:creationId xmlns:a16="http://schemas.microsoft.com/office/drawing/2014/main" id="{454E0ADE-00C8-84F8-9E00-88279670EAD1}"/>
              </a:ext>
            </a:extLst>
          </p:cNvPr>
          <p:cNvGraphicFramePr>
            <a:graphicFrameLocks/>
          </p:cNvGraphicFramePr>
          <p:nvPr>
            <p:extLst>
              <p:ext uri="{D42A27DB-BD31-4B8C-83A1-F6EECF244321}">
                <p14:modId xmlns:p14="http://schemas.microsoft.com/office/powerpoint/2010/main" val="258460022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1AA4F5AA-7C2A-CFE3-B480-BBEABDD1A7FC}"/>
              </a:ext>
            </a:extLst>
          </p:cNvPr>
          <p:cNvGrpSpPr/>
          <p:nvPr/>
        </p:nvGrpSpPr>
        <p:grpSpPr>
          <a:xfrm>
            <a:off x="229991" y="1999646"/>
            <a:ext cx="8246527" cy="1795331"/>
            <a:chOff x="380078" y="1522176"/>
            <a:chExt cx="8246527" cy="1512887"/>
          </a:xfrm>
        </p:grpSpPr>
        <p:graphicFrame>
          <p:nvGraphicFramePr>
            <p:cNvPr id="13" name="C14">
              <a:extLst>
                <a:ext uri="{FF2B5EF4-FFF2-40B4-BE49-F238E27FC236}">
                  <a16:creationId xmlns:a16="http://schemas.microsoft.com/office/drawing/2014/main" id="{3D858847-53D7-B721-37C0-A9B2F3A8F6DE}"/>
                </a:ext>
              </a:extLst>
            </p:cNvPr>
            <p:cNvGraphicFramePr/>
            <p:nvPr>
              <p:extLst>
                <p:ext uri="{D42A27DB-BD31-4B8C-83A1-F6EECF244321}">
                  <p14:modId xmlns:p14="http://schemas.microsoft.com/office/powerpoint/2010/main" val="5944567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B5B322B5-67AF-2D3B-A117-E5803F3B262C}"/>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973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21" descr="A chart showing how your Trust scored for Q13 compared with other trusts that took part; using the ‘expected range’ analysis technique. ">
            <a:extLst>
              <a:ext uri="{FF2B5EF4-FFF2-40B4-BE49-F238E27FC236}">
                <a16:creationId xmlns:a16="http://schemas.microsoft.com/office/drawing/2014/main" id="{D38D63F8-249A-ABD0-0F6F-B70EC2CCD732}"/>
              </a:ext>
            </a:extLst>
          </p:cNvPr>
          <p:cNvGraphicFramePr>
            <a:graphicFrameLocks/>
          </p:cNvGraphicFramePr>
          <p:nvPr>
            <p:extLst>
              <p:ext uri="{D42A27DB-BD31-4B8C-83A1-F6EECF244321}">
                <p14:modId xmlns:p14="http://schemas.microsoft.com/office/powerpoint/2010/main" val="627727419"/>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 descr="A chart showing how your Trust scored for Q13 compared with other trusts that took part; using the ‘expected range’ analysis technique. ">
            <a:extLst>
              <a:ext uri="{FF2B5EF4-FFF2-40B4-BE49-F238E27FC236}">
                <a16:creationId xmlns:a16="http://schemas.microsoft.com/office/drawing/2014/main" id="{A00E2CB3-6F73-36BB-D260-18D2307FEB6F}"/>
              </a:ext>
            </a:extLst>
          </p:cNvPr>
          <p:cNvGraphicFramePr>
            <a:graphicFrameLocks/>
          </p:cNvGraphicFramePr>
          <p:nvPr>
            <p:extLst>
              <p:ext uri="{D42A27DB-BD31-4B8C-83A1-F6EECF244321}">
                <p14:modId xmlns:p14="http://schemas.microsoft.com/office/powerpoint/2010/main" val="497414502"/>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A335624-3193-F389-8FF8-F1B88149F86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Staff caring for you</a:t>
            </a:r>
            <a:endParaRPr lang="en-GB" sz="2000" dirty="0">
              <a:solidFill>
                <a:schemeClr val="tx1"/>
              </a:solidFill>
            </a:endParaRP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Labour and Birth (continued)</a:t>
            </a: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061F4945-A386-DC0B-3291-4084D89C123C}"/>
              </a:ext>
            </a:extLst>
          </p:cNvPr>
          <p:cNvGraphicFramePr>
            <a:graphicFrameLocks noGrp="1"/>
          </p:cNvGraphicFramePr>
          <p:nvPr>
            <p:extLst>
              <p:ext uri="{D42A27DB-BD31-4B8C-83A1-F6EECF244321}">
                <p14:modId xmlns:p14="http://schemas.microsoft.com/office/powerpoint/2010/main" val="657883969"/>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4" name="C19" descr="A chart showing how your Trust scored for Q13 compared with other trusts that took part; using the ‘expected range’ analysis technique. ">
            <a:extLst>
              <a:ext uri="{FF2B5EF4-FFF2-40B4-BE49-F238E27FC236}">
                <a16:creationId xmlns:a16="http://schemas.microsoft.com/office/drawing/2014/main" id="{34A5ABA0-1A2A-32FB-7893-6B1A67D2DC26}"/>
              </a:ext>
            </a:extLst>
          </p:cNvPr>
          <p:cNvGraphicFramePr>
            <a:graphicFrameLocks/>
          </p:cNvGraphicFramePr>
          <p:nvPr>
            <p:extLst>
              <p:ext uri="{D42A27DB-BD31-4B8C-83A1-F6EECF244321}">
                <p14:modId xmlns:p14="http://schemas.microsoft.com/office/powerpoint/2010/main" val="171539996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descr="A chart showing how your Trust scored for Q38 compared with other trusts that took part; using the ‘expected range’ analysis technique. ">
            <a:extLst>
              <a:ext uri="{FF2B5EF4-FFF2-40B4-BE49-F238E27FC236}">
                <a16:creationId xmlns:a16="http://schemas.microsoft.com/office/drawing/2014/main" id="{E5318AD8-82D9-2792-61C0-601570E87B86}"/>
              </a:ext>
            </a:extLst>
          </p:cNvPr>
          <p:cNvGrpSpPr/>
          <p:nvPr/>
        </p:nvGrpSpPr>
        <p:grpSpPr>
          <a:xfrm>
            <a:off x="229991" y="1999646"/>
            <a:ext cx="8246527" cy="1795331"/>
            <a:chOff x="380078" y="1522176"/>
            <a:chExt cx="8246527" cy="1512887"/>
          </a:xfrm>
        </p:grpSpPr>
        <p:graphicFrame>
          <p:nvGraphicFramePr>
            <p:cNvPr id="16" name="C18">
              <a:extLst>
                <a:ext uri="{FF2B5EF4-FFF2-40B4-BE49-F238E27FC236}">
                  <a16:creationId xmlns:a16="http://schemas.microsoft.com/office/drawing/2014/main" id="{8DF15B95-7C8D-473A-1548-0579D118FE0F}"/>
                </a:ext>
              </a:extLst>
            </p:cNvPr>
            <p:cNvGraphicFramePr/>
            <p:nvPr>
              <p:extLst>
                <p:ext uri="{D42A27DB-BD31-4B8C-83A1-F6EECF244321}">
                  <p14:modId xmlns:p14="http://schemas.microsoft.com/office/powerpoint/2010/main" val="218879159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101340AB-74C4-2D88-F12F-175D1512EA6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3795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1E73B-3B3A-3F52-5C70-EDC8F39349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1CDF4A4-9676-94A2-83AD-B4CD74F3CDB3}"/>
              </a:ext>
            </a:extLst>
          </p:cNvPr>
          <p:cNvSpPr>
            <a:spLocks noGrp="1"/>
          </p:cNvSpPr>
          <p:nvPr>
            <p:ph type="title"/>
          </p:nvPr>
        </p:nvSpPr>
        <p:spPr>
          <a:xfrm>
            <a:off x="515937" y="804050"/>
            <a:ext cx="754004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AAA68261-8D4E-B32D-200E-907A23366D5D}"/>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1D93CA9B-A1F4-36F9-5AA8-14F55757A05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68985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138EE-7C75-768D-D0DF-DB21F5553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DECD1C-9AB8-DACE-BADE-F89331709383}"/>
              </a:ext>
            </a:extLst>
          </p:cNvPr>
          <p:cNvSpPr>
            <a:spLocks noGrp="1"/>
          </p:cNvSpPr>
          <p:nvPr>
            <p:ph type="title"/>
          </p:nvPr>
        </p:nvSpPr>
        <p:spPr>
          <a:xfrm>
            <a:off x="354333" y="495587"/>
            <a:ext cx="11417697" cy="568558"/>
          </a:xfrm>
        </p:spPr>
        <p:txBody>
          <a:bodyPr>
            <a:normAutofit/>
          </a:bodyPr>
          <a:lstStyle/>
          <a:p>
            <a:r>
              <a:rPr lang="en-US" dirty="0"/>
              <a:t>C</a:t>
            </a:r>
            <a:r>
              <a:rPr lang="en-GB" dirty="0"/>
              <a:t>are in the ward after birth</a:t>
            </a:r>
          </a:p>
        </p:txBody>
      </p:sp>
      <p:sp>
        <p:nvSpPr>
          <p:cNvPr id="24" name="TextBox 23">
            <a:extLst>
              <a:ext uri="{FF2B5EF4-FFF2-40B4-BE49-F238E27FC236}">
                <a16:creationId xmlns:a16="http://schemas.microsoft.com/office/drawing/2014/main" id="{1BF4FB90-84D9-F344-2816-1E6C9FB8BD79}"/>
              </a:ext>
            </a:extLst>
          </p:cNvPr>
          <p:cNvSpPr txBox="1"/>
          <p:nvPr/>
        </p:nvSpPr>
        <p:spPr>
          <a:xfrm>
            <a:off x="419969" y="1004617"/>
            <a:ext cx="11417697"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Section scores are calculated as the mean of a selection of questions that fall under a particular theme. In this case, ‘care in the ward after birth’ is calculated from questions D2 to D7.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D2E25DF4-B5FC-9AA9-B9AB-A90DFFE49C9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0DBA43B5-E833-E344-C03E-ECE0E7F60F9F}"/>
              </a:ext>
            </a:extLst>
          </p:cNvPr>
          <p:cNvGraphicFramePr>
            <a:graphicFrameLocks noGrp="1"/>
          </p:cNvGraphicFramePr>
          <p:nvPr>
            <p:extLst>
              <p:ext uri="{D42A27DB-BD31-4B8C-83A1-F6EECF244321}">
                <p14:modId xmlns:p14="http://schemas.microsoft.com/office/powerpoint/2010/main" val="12139517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8766">
                  <a:extLst>
                    <a:ext uri="{9D8B030D-6E8A-4147-A177-3AD203B41FA5}">
                      <a16:colId xmlns:a16="http://schemas.microsoft.com/office/drawing/2014/main" val="20001"/>
                    </a:ext>
                  </a:extLst>
                </a:gridCol>
                <a:gridCol w="7618289">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9D2BE17B-4AEB-92F1-AEEB-7F281C4C9E83}"/>
              </a:ext>
            </a:extLst>
          </p:cNvPr>
          <p:cNvSpPr txBox="1"/>
          <p:nvPr/>
        </p:nvSpPr>
        <p:spPr>
          <a:xfrm>
            <a:off x="1757430" y="6026789"/>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3_1" descr="A bar chart showing the range of section scores for all NHS trusts for Section 1 (Health and social care workers).">
            <a:extLst>
              <a:ext uri="{FF2B5EF4-FFF2-40B4-BE49-F238E27FC236}">
                <a16:creationId xmlns:a16="http://schemas.microsoft.com/office/drawing/2014/main" id="{F9B7C441-DE55-A17F-D713-1994F7A35430}"/>
              </a:ext>
            </a:extLst>
          </p:cNvPr>
          <p:cNvGraphicFramePr/>
          <p:nvPr>
            <p:extLst>
              <p:ext uri="{D42A27DB-BD31-4B8C-83A1-F6EECF244321}">
                <p14:modId xmlns:p14="http://schemas.microsoft.com/office/powerpoint/2010/main" val="35293049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370023BA-E427-DB96-1070-FD924C177BEC}"/>
              </a:ext>
            </a:extLst>
          </p:cNvPr>
          <p:cNvSpPr txBox="1"/>
          <p:nvPr/>
        </p:nvSpPr>
        <p:spPr>
          <a:xfrm>
            <a:off x="1275728" y="622275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3DD7E35C-4E6E-BBE9-AFCF-B3D498E8D43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FA30F239-13A7-C9D3-F7DA-EA7245A9672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D1FE5555-4B51-FE81-C1A8-5719DE891A5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55697008"/>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3238AA46-8BE3-03C0-410B-C2A79A042D0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FB69A290-ED7B-88DB-01E0-27F37FC3889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1719276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2480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1CEAF-EF0E-831C-DEF9-ECB0F8AE68D2}"/>
            </a:ext>
          </a:extLst>
        </p:cNvPr>
        <p:cNvGrpSpPr/>
        <p:nvPr/>
      </p:nvGrpSpPr>
      <p:grpSpPr>
        <a:xfrm>
          <a:off x="0" y="0"/>
          <a:ext cx="0" cy="0"/>
          <a:chOff x="0" y="0"/>
          <a:chExt cx="0" cy="0"/>
        </a:xfrm>
      </p:grpSpPr>
      <p:graphicFrame>
        <p:nvGraphicFramePr>
          <p:cNvPr id="10" name="D4" descr="A chart showing how your Trust scored for Q13 compared with other trusts that took part; using the ‘expected range’ analysis technique. ">
            <a:extLst>
              <a:ext uri="{FF2B5EF4-FFF2-40B4-BE49-F238E27FC236}">
                <a16:creationId xmlns:a16="http://schemas.microsoft.com/office/drawing/2014/main" id="{59BC36AA-2827-E790-748E-0FD8B01013EB}"/>
              </a:ext>
            </a:extLst>
          </p:cNvPr>
          <p:cNvGraphicFramePr>
            <a:graphicFrameLocks/>
          </p:cNvGraphicFramePr>
          <p:nvPr>
            <p:extLst>
              <p:ext uri="{D42A27DB-BD31-4B8C-83A1-F6EECF244321}">
                <p14:modId xmlns:p14="http://schemas.microsoft.com/office/powerpoint/2010/main" val="3875314635"/>
              </p:ext>
            </p:extLst>
          </p:nvPr>
        </p:nvGraphicFramePr>
        <p:xfrm>
          <a:off x="229991" y="3726816"/>
          <a:ext cx="8246527" cy="1795331"/>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BF28210A-A6A1-3693-6797-4DB7114F96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7BBB2312-1C49-7E5A-F7B4-7E3ADD4D0D03}"/>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718C410-C4D8-0D4A-C46B-F91E223ADAFA}"/>
              </a:ext>
            </a:extLst>
          </p:cNvPr>
          <p:cNvGraphicFramePr>
            <a:graphicFrameLocks noGrp="1"/>
          </p:cNvGraphicFramePr>
          <p:nvPr>
            <p:extLst>
              <p:ext uri="{D42A27DB-BD31-4B8C-83A1-F6EECF244321}">
                <p14:modId xmlns:p14="http://schemas.microsoft.com/office/powerpoint/2010/main" val="3988387298"/>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3" descr="A chart showing how your Trust scored for Q13 compared with other trusts that took part; using the ‘expected range’ analysis technique. ">
            <a:extLst>
              <a:ext uri="{FF2B5EF4-FFF2-40B4-BE49-F238E27FC236}">
                <a16:creationId xmlns:a16="http://schemas.microsoft.com/office/drawing/2014/main" id="{D29B9A99-8817-612C-B87A-69C794738224}"/>
              </a:ext>
            </a:extLst>
          </p:cNvPr>
          <p:cNvGraphicFramePr>
            <a:graphicFrameLocks/>
          </p:cNvGraphicFramePr>
          <p:nvPr>
            <p:extLst>
              <p:ext uri="{D42A27DB-BD31-4B8C-83A1-F6EECF244321}">
                <p14:modId xmlns:p14="http://schemas.microsoft.com/office/powerpoint/2010/main" val="1658846137"/>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36454971-1A41-66ED-E9EF-0C24DDEF6700}"/>
              </a:ext>
            </a:extLst>
          </p:cNvPr>
          <p:cNvGrpSpPr/>
          <p:nvPr/>
        </p:nvGrpSpPr>
        <p:grpSpPr>
          <a:xfrm>
            <a:off x="229991" y="1999646"/>
            <a:ext cx="8246527" cy="1795331"/>
            <a:chOff x="380078" y="1522176"/>
            <a:chExt cx="8246527" cy="1512887"/>
          </a:xfrm>
        </p:grpSpPr>
        <p:graphicFrame>
          <p:nvGraphicFramePr>
            <p:cNvPr id="8" name="D2">
              <a:extLst>
                <a:ext uri="{FF2B5EF4-FFF2-40B4-BE49-F238E27FC236}">
                  <a16:creationId xmlns:a16="http://schemas.microsoft.com/office/drawing/2014/main" id="{363B91AD-D779-9849-2DC4-A95F38F7E7E2}"/>
                </a:ext>
              </a:extLst>
            </p:cNvPr>
            <p:cNvGraphicFramePr/>
            <p:nvPr>
              <p:extLst>
                <p:ext uri="{D42A27DB-BD31-4B8C-83A1-F6EECF244321}">
                  <p14:modId xmlns:p14="http://schemas.microsoft.com/office/powerpoint/2010/main" val="1903277694"/>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3BF861C-03AF-0FCC-31B5-3717DCDD7F56}"/>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D8C3E23C-34DC-76B1-0688-C7DD90054131}"/>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216365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28AF98-516E-D248-419F-5E1D741E1831}"/>
            </a:ext>
          </a:extLst>
        </p:cNvPr>
        <p:cNvGrpSpPr/>
        <p:nvPr/>
      </p:nvGrpSpPr>
      <p:grpSpPr>
        <a:xfrm>
          <a:off x="0" y="0"/>
          <a:ext cx="0" cy="0"/>
          <a:chOff x="0" y="0"/>
          <a:chExt cx="0" cy="0"/>
        </a:xfrm>
      </p:grpSpPr>
      <p:graphicFrame>
        <p:nvGraphicFramePr>
          <p:cNvPr id="10" name="D7" descr="A chart showing how your Trust scored for Q13 compared with other trusts that took part; using the ‘expected range’ analysis technique. ">
            <a:extLst>
              <a:ext uri="{FF2B5EF4-FFF2-40B4-BE49-F238E27FC236}">
                <a16:creationId xmlns:a16="http://schemas.microsoft.com/office/drawing/2014/main" id="{806D4975-7FDB-FCBF-4572-CDBF01B6C099}"/>
              </a:ext>
            </a:extLst>
          </p:cNvPr>
          <p:cNvGraphicFramePr>
            <a:graphicFrameLocks/>
          </p:cNvGraphicFramePr>
          <p:nvPr>
            <p:extLst>
              <p:ext uri="{D42A27DB-BD31-4B8C-83A1-F6EECF244321}">
                <p14:modId xmlns:p14="http://schemas.microsoft.com/office/powerpoint/2010/main" val="675142250"/>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3"/>
          </a:graphicData>
        </a:graphic>
      </p:graphicFrame>
      <p:sp>
        <p:nvSpPr>
          <p:cNvPr id="40" name="Slide Number Placeholder 1">
            <a:extLst>
              <a:ext uri="{FF2B5EF4-FFF2-40B4-BE49-F238E27FC236}">
                <a16:creationId xmlns:a16="http://schemas.microsoft.com/office/drawing/2014/main" id="{7ADD22CB-FFC8-F5CA-F44E-B5C7D396F0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6A73D640-FED4-7884-F68C-5EAC60966CE7}"/>
              </a:ext>
            </a:extLst>
          </p:cNvPr>
          <p:cNvSpPr>
            <a:spLocks noGrp="1"/>
          </p:cNvSpPr>
          <p:nvPr>
            <p:ph type="title"/>
          </p:nvPr>
        </p:nvSpPr>
        <p:spPr>
          <a:xfrm>
            <a:off x="419970" y="613664"/>
            <a:ext cx="11417697" cy="654856"/>
          </a:xfrm>
        </p:spPr>
        <p:txBody>
          <a:bodyPr/>
          <a:lstStyle/>
          <a:p>
            <a:r>
              <a:rPr lang="en-GB" dirty="0"/>
              <a:t>Section 3. </a:t>
            </a:r>
            <a:r>
              <a:rPr lang="en-GB" dirty="0">
                <a:latin typeface="Arial" panose="020B0604020202020204" pitchFamily="34" charset="0"/>
                <a:cs typeface="Arial" panose="020B0604020202020204" pitchFamily="34" charset="0"/>
              </a:rPr>
              <a:t>Care in the ward after birth (continued)</a:t>
            </a:r>
            <a:endParaRPr lang="en-GB" dirty="0"/>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1001CF49-A981-C0BE-88D2-D16C6D8D502E}"/>
              </a:ext>
            </a:extLst>
          </p:cNvPr>
          <p:cNvGraphicFramePr>
            <a:graphicFrameLocks noGrp="1"/>
          </p:cNvGraphicFramePr>
          <p:nvPr>
            <p:extLst>
              <p:ext uri="{D42A27DB-BD31-4B8C-83A1-F6EECF244321}">
                <p14:modId xmlns:p14="http://schemas.microsoft.com/office/powerpoint/2010/main" val="1546343890"/>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D6" descr="A chart showing how your Trust scored for Q13 compared with other trusts that took part; using the ‘expected range’ analysis technique. ">
            <a:extLst>
              <a:ext uri="{FF2B5EF4-FFF2-40B4-BE49-F238E27FC236}">
                <a16:creationId xmlns:a16="http://schemas.microsoft.com/office/drawing/2014/main" id="{815ED1A8-11DA-0108-33A1-C2C8BB78DC42}"/>
              </a:ext>
            </a:extLst>
          </p:cNvPr>
          <p:cNvGraphicFramePr>
            <a:graphicFrameLocks/>
          </p:cNvGraphicFramePr>
          <p:nvPr>
            <p:extLst>
              <p:ext uri="{D42A27DB-BD31-4B8C-83A1-F6EECF244321}">
                <p14:modId xmlns:p14="http://schemas.microsoft.com/office/powerpoint/2010/main" val="3466169615"/>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0519A640-6673-CA0F-CB40-70547A8E626A}"/>
              </a:ext>
            </a:extLst>
          </p:cNvPr>
          <p:cNvGrpSpPr/>
          <p:nvPr/>
        </p:nvGrpSpPr>
        <p:grpSpPr>
          <a:xfrm>
            <a:off x="229991" y="1999646"/>
            <a:ext cx="8246527" cy="1795331"/>
            <a:chOff x="380078" y="1522176"/>
            <a:chExt cx="8246527" cy="1512887"/>
          </a:xfrm>
        </p:grpSpPr>
        <p:graphicFrame>
          <p:nvGraphicFramePr>
            <p:cNvPr id="8" name="D5">
              <a:extLst>
                <a:ext uri="{FF2B5EF4-FFF2-40B4-BE49-F238E27FC236}">
                  <a16:creationId xmlns:a16="http://schemas.microsoft.com/office/drawing/2014/main" id="{12AB71BE-3F6D-2CB7-CF5D-03D810973D3D}"/>
                </a:ext>
              </a:extLst>
            </p:cNvPr>
            <p:cNvGraphicFramePr/>
            <p:nvPr>
              <p:extLst>
                <p:ext uri="{D42A27DB-BD31-4B8C-83A1-F6EECF244321}">
                  <p14:modId xmlns:p14="http://schemas.microsoft.com/office/powerpoint/2010/main" val="3503782462"/>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a:extLst>
                <a:ext uri="{FF2B5EF4-FFF2-40B4-BE49-F238E27FC236}">
                  <a16:creationId xmlns:a16="http://schemas.microsoft.com/office/drawing/2014/main" id="{F7CD8D75-395B-CE09-00B9-95CEDA27A464}"/>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 name="Title 3">
            <a:extLst>
              <a:ext uri="{FF2B5EF4-FFF2-40B4-BE49-F238E27FC236}">
                <a16:creationId xmlns:a16="http://schemas.microsoft.com/office/drawing/2014/main" id="{B290BF9B-8D07-A4B8-570B-569B1C1931F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spTree>
    <p:extLst>
      <p:ext uri="{BB962C8B-B14F-4D97-AF65-F5344CB8AC3E}">
        <p14:creationId xmlns:p14="http://schemas.microsoft.com/office/powerpoint/2010/main" val="323692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597916"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39</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6164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dirty="0"/>
              <a:t>Background and methodology</a:t>
            </a:r>
          </a:p>
        </p:txBody>
      </p:sp>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BA95BA12-444E-584C-F7B7-5B62D1705116}"/>
              </a:ext>
            </a:extLst>
          </p:cNvPr>
          <p:cNvSpPr txBox="1"/>
          <p:nvPr/>
        </p:nvSpPr>
        <p:spPr>
          <a:xfrm>
            <a:off x="419969" y="1268520"/>
            <a:ext cx="11512498" cy="4975816"/>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Maternity Survey</a:t>
            </a:r>
            <a:r>
              <a:rPr lang="en-GB" sz="1200" dirty="0">
                <a:latin typeface="Arial" panose="020B0604020202020204" pitchFamily="34" charset="0"/>
                <a:cs typeface="Arial" panose="020B0604020202020204" pitchFamily="34" charset="0"/>
              </a:rPr>
              <a:t> was first carried out in 2007. The 2025 Maternity Survey will be the twelfth carried out to date.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GB" sz="1600" b="1" dirty="0">
                <a:latin typeface="Arial" panose="020B0604020202020204" pitchFamily="34" charset="0"/>
                <a:cs typeface="Arial" panose="020B0604020202020204" pitchFamily="34" charset="0"/>
              </a:rPr>
              <a:t>The 2025 Maternity Survey</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a:t>
            </a:r>
          </a:p>
          <a:p>
            <a:pPr>
              <a:spcBef>
                <a:spcPts val="600"/>
              </a:spcBef>
              <a:spcAft>
                <a:spcPts val="600"/>
              </a:spcAft>
            </a:pPr>
            <a:r>
              <a:rPr lang="en-GB" sz="1200" dirty="0">
                <a:latin typeface="Arial" panose="020B0604020202020204" pitchFamily="34" charset="0"/>
                <a:cs typeface="Arial" panose="020B0604020202020204" pitchFamily="34" charset="0"/>
              </a:rPr>
              <a:t>A total of 43,955 maternity service users were invited to participate in the survey across 119 NHS trusts. </a:t>
            </a:r>
          </a:p>
          <a:p>
            <a:pPr>
              <a:spcBef>
                <a:spcPts val="600"/>
              </a:spcBef>
              <a:spcAft>
                <a:spcPts val="600"/>
              </a:spcAft>
            </a:pPr>
            <a:r>
              <a:rPr lang="en-US" sz="1200" dirty="0">
                <a:effectLst/>
                <a:latin typeface="Arial" panose="020B0604020202020204" pitchFamily="34" charset="0"/>
                <a:cs typeface="Arial" panose="020B0604020202020204" pitchFamily="34" charset="0"/>
              </a:rPr>
              <a:t>Completed responses were received from </a:t>
            </a:r>
            <a:r>
              <a:rPr lang="en-US" sz="1200" dirty="0">
                <a:latin typeface="Arial" panose="020B0604020202020204" pitchFamily="34" charset="0"/>
                <a:cs typeface="Arial" panose="020B0604020202020204" pitchFamily="34" charset="0"/>
              </a:rPr>
              <a:t>16,755 </a:t>
            </a:r>
            <a:r>
              <a:rPr lang="en-US" sz="1200" dirty="0">
                <a:effectLst/>
                <a:latin typeface="Arial" panose="020B0604020202020204" pitchFamily="34" charset="0"/>
                <a:cs typeface="Arial" panose="020B0604020202020204" pitchFamily="34" charset="0"/>
              </a:rPr>
              <a:t>maternity service users; a 38.53% adjusted response rate, where undelivered questionnaires were removed from the response rate calculation.</a:t>
            </a:r>
          </a:p>
          <a:p>
            <a:pPr>
              <a:spcBef>
                <a:spcPts val="600"/>
              </a:spcBef>
              <a:spcAft>
                <a:spcPts val="600"/>
              </a:spcAft>
            </a:pPr>
            <a:r>
              <a:rPr lang="en-GB" sz="1200" dirty="0">
                <a:latin typeface="Arial" panose="020B0604020202020204" pitchFamily="34" charset="0"/>
                <a:cs typeface="Arial" panose="020B0604020202020204" pitchFamily="34" charset="0"/>
              </a:rPr>
              <a:t>Service users were eligible to participate in the survey if they were aged 16 years or over at the time of delivery and had a live birth at an NHS Trust between 1 February and 28 February 2025. </a:t>
            </a:r>
            <a:r>
              <a:rPr lang="en-US" sz="1200" dirty="0">
                <a:latin typeface="Arial" panose="020B0604020202020204" pitchFamily="34" charset="0"/>
                <a:cs typeface="Arial" panose="020B0604020202020204" pitchFamily="34" charset="0"/>
              </a:rPr>
              <a:t>If there were fewer than 300 people within an NHS trust who gave birth in February 2025, then births from January were included. </a:t>
            </a:r>
            <a:r>
              <a:rPr lang="en-GB" sz="1200" dirty="0">
                <a:latin typeface="Arial" panose="020B0604020202020204" pitchFamily="34" charset="0"/>
                <a:cs typeface="Arial" panose="020B0604020202020204" pitchFamily="34" charset="0"/>
              </a:rPr>
              <a:t>Full sampling criteria can be found in the </a:t>
            </a:r>
            <a:r>
              <a:rPr lang="en-GB" sz="1200" dirty="0">
                <a:latin typeface="Arial" panose="020B0604020202020204" pitchFamily="34" charset="0"/>
                <a:cs typeface="Arial" panose="020B0604020202020204" pitchFamily="34" charset="0"/>
                <a:hlinkClick r:id="rId3"/>
              </a:rPr>
              <a:t>Sampling Instructions</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dirty="0">
                <a:latin typeface="Arial" panose="020B0604020202020204" pitchFamily="34" charset="0"/>
                <a:cs typeface="Arial" panose="020B0604020202020204" pitchFamily="34" charset="0"/>
              </a:rPr>
              <a:t>Fieldwork</a:t>
            </a:r>
            <a:r>
              <a:rPr lang="en-US" sz="1200" dirty="0">
                <a:latin typeface="Arial" panose="020B0604020202020204" pitchFamily="34" charset="0"/>
                <a:cs typeface="Arial" panose="020B0604020202020204" pitchFamily="34" charset="0"/>
              </a:rPr>
              <a:t> (the time during which questionnaires were sent out and returned) </a:t>
            </a:r>
            <a:r>
              <a:rPr lang="en-GB" sz="1200" dirty="0">
                <a:latin typeface="Arial" panose="020B0604020202020204" pitchFamily="34" charset="0"/>
                <a:cs typeface="Arial" panose="020B0604020202020204" pitchFamily="34" charset="0"/>
              </a:rPr>
              <a:t>took place between April and July 2025. </a:t>
            </a: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US" sz="1200" dirty="0">
                <a:latin typeface="Arial" panose="020B0604020202020204" pitchFamily="34" charset="0"/>
                <a:cs typeface="Arial" panose="020B0604020202020204" pitchFamily="34" charset="0"/>
              </a:rPr>
              <a:t>In 2021, the Maternity Survey transitioned from a solely paper-based methodology to both paper and online.</a:t>
            </a:r>
          </a:p>
          <a:p>
            <a:pPr>
              <a:spcBef>
                <a:spcPts val="600"/>
              </a:spcBef>
              <a:spcAft>
                <a:spcPts val="600"/>
              </a:spcAft>
            </a:pPr>
            <a:r>
              <a:rPr lang="en-US" sz="1200" dirty="0">
                <a:latin typeface="Arial" panose="020B0604020202020204" pitchFamily="34" charset="0"/>
                <a:cs typeface="Arial" panose="020B0604020202020204" pitchFamily="34" charset="0"/>
              </a:rPr>
              <a:t>Analysis conducted prior to the 2021 survey, concluded that this change in methodology did not have a detrimental impact on trend data. Therefore, data from the 2013 survey and subsequent years are comparable, unless a question has changed or there are other reasons for lack of comparability such as changes in </a:t>
            </a:r>
            <a:r>
              <a:rPr lang="en-GB" sz="1200" dirty="0">
                <a:latin typeface="Arial" panose="020B0604020202020204" pitchFamily="34" charset="0"/>
                <a:cs typeface="Arial" panose="020B0604020202020204" pitchFamily="34" charset="0"/>
              </a:rPr>
              <a:t>organisational </a:t>
            </a:r>
            <a:r>
              <a:rPr lang="en-US" sz="1200" dirty="0">
                <a:latin typeface="Arial" panose="020B0604020202020204" pitchFamily="34" charset="0"/>
                <a:cs typeface="Arial" panose="020B0604020202020204" pitchFamily="34" charset="0"/>
              </a:rPr>
              <a:t>structure of a trust. </a:t>
            </a:r>
          </a:p>
          <a:p>
            <a:pPr>
              <a:spcBef>
                <a:spcPts val="600"/>
              </a:spcBef>
              <a:spcAft>
                <a:spcPts val="600"/>
              </a:spcAft>
            </a:pPr>
            <a:r>
              <a:rPr lang="en-US" sz="1200" dirty="0">
                <a:latin typeface="Arial" panose="020B0604020202020204" pitchFamily="34" charset="0"/>
                <a:cs typeface="Arial" panose="020B0604020202020204" pitchFamily="34" charset="0"/>
              </a:rPr>
              <a:t>Where results are comparable with previous years, a section on historical trends has been included.</a:t>
            </a:r>
          </a:p>
          <a:p>
            <a:pPr>
              <a:spcBef>
                <a:spcPts val="600"/>
              </a:spcBef>
              <a:spcAft>
                <a:spcPts val="600"/>
              </a:spcAft>
            </a:pPr>
            <a:r>
              <a:rPr lang="en-US" sz="1200"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Further information about the survey</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Maternity Survey, please visit the Maternity Survey page on the </a:t>
            </a:r>
            <a:r>
              <a:rPr lang="en-GB" sz="1200" dirty="0">
                <a:latin typeface="Arial" panose="020B0604020202020204" pitchFamily="34" charset="0"/>
                <a:cs typeface="Arial" panose="020B0604020202020204" pitchFamily="34" charset="0"/>
                <a:hlinkClick r:id="rId4"/>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200"/>
              </a:spcBef>
              <a:spcAft>
                <a:spcPts val="2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33380" y="491280"/>
            <a:ext cx="11440690" cy="654856"/>
          </a:xfrm>
        </p:spPr>
        <p:txBody>
          <a:bodyPr>
            <a:normAutofit/>
          </a:bodyPr>
          <a:lstStyle/>
          <a:p>
            <a:r>
              <a:rPr lang="en-GB" dirty="0"/>
              <a:t>Feeding your baby</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33865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‘feeding your baby’ is calculated from questions E2 and E3.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63887231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1"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86738878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65FB4CF1-7D53-79EE-CC31-F880D8116C70}"/>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17" name="Title 6">
            <a:extLst>
              <a:ext uri="{FF2B5EF4-FFF2-40B4-BE49-F238E27FC236}">
                <a16:creationId xmlns:a16="http://schemas.microsoft.com/office/drawing/2014/main" id="{A25E4CF3-F5C3-7BD9-5FB7-799DF63884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8" name="Title 6">
            <a:extLst>
              <a:ext uri="{FF2B5EF4-FFF2-40B4-BE49-F238E27FC236}">
                <a16:creationId xmlns:a16="http://schemas.microsoft.com/office/drawing/2014/main" id="{16FCD752-906D-5EE5-C7E6-9979958DAA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9" name="high_chart" descr="A bar chart showing the top five trust results within your region.">
            <a:extLst>
              <a:ext uri="{FF2B5EF4-FFF2-40B4-BE49-F238E27FC236}">
                <a16:creationId xmlns:a16="http://schemas.microsoft.com/office/drawing/2014/main" id="{20051E3E-C5A5-A4A6-690E-CBD9801123E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22325016"/>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6">
            <a:extLst>
              <a:ext uri="{FF2B5EF4-FFF2-40B4-BE49-F238E27FC236}">
                <a16:creationId xmlns:a16="http://schemas.microsoft.com/office/drawing/2014/main" id="{1065CF65-4ACC-4E7F-05D4-0329A0DFCA5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21" name="low_chart" descr="A bar chart showing the top five trust results within your region.">
            <a:extLst>
              <a:ext uri="{FF2B5EF4-FFF2-40B4-BE49-F238E27FC236}">
                <a16:creationId xmlns:a16="http://schemas.microsoft.com/office/drawing/2014/main" id="{1422AF80-DBB5-A302-34A7-3E348734350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44128677"/>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864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Feeding your baby</a:t>
            </a:r>
            <a:endParaRPr lang="en-GB" sz="2000" dirty="0">
              <a:solidFill>
                <a:schemeClr val="tx1"/>
              </a:solidFill>
            </a:endParaRPr>
          </a:p>
        </p:txBody>
      </p:sp>
      <p:graphicFrame>
        <p:nvGraphicFramePr>
          <p:cNvPr id="2" name="table" descr="Number of respondents, Trust score, National average, lowest trust score, highest trust score shown for Q32, Q33 Q34 and Q35." title="Summary of scores">
            <a:extLst>
              <a:ext uri="{FF2B5EF4-FFF2-40B4-BE49-F238E27FC236}">
                <a16:creationId xmlns:a16="http://schemas.microsoft.com/office/drawing/2014/main" id="{A90D9480-CC19-EE8D-2739-BAADF9FDC714}"/>
              </a:ext>
            </a:extLst>
          </p:cNvPr>
          <p:cNvGraphicFramePr>
            <a:graphicFrameLocks noGrp="1"/>
          </p:cNvGraphicFramePr>
          <p:nvPr>
            <p:extLst>
              <p:ext uri="{D42A27DB-BD31-4B8C-83A1-F6EECF244321}">
                <p14:modId xmlns:p14="http://schemas.microsoft.com/office/powerpoint/2010/main" val="3926905193"/>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5" name="E3" descr="A chart showing how your Trust scored for Q13 compared with other trusts that took part; using the ‘expected range’ analysis technique. ">
            <a:extLst>
              <a:ext uri="{FF2B5EF4-FFF2-40B4-BE49-F238E27FC236}">
                <a16:creationId xmlns:a16="http://schemas.microsoft.com/office/drawing/2014/main" id="{7EE43C2D-930F-857E-F0CC-71EAE17A4841}"/>
              </a:ext>
            </a:extLst>
          </p:cNvPr>
          <p:cNvGraphicFramePr>
            <a:graphicFrameLocks/>
          </p:cNvGraphicFramePr>
          <p:nvPr>
            <p:extLst>
              <p:ext uri="{D42A27DB-BD31-4B8C-83A1-F6EECF244321}">
                <p14:modId xmlns:p14="http://schemas.microsoft.com/office/powerpoint/2010/main" val="632837696"/>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8" name="Group 7" descr="A chart showing how your Trust scored for Q38 compared with other trusts that took part; using the ‘expected range’ analysis technique. ">
            <a:extLst>
              <a:ext uri="{FF2B5EF4-FFF2-40B4-BE49-F238E27FC236}">
                <a16:creationId xmlns:a16="http://schemas.microsoft.com/office/drawing/2014/main" id="{7EADB401-8D44-A972-918E-34A87C034114}"/>
              </a:ext>
            </a:extLst>
          </p:cNvPr>
          <p:cNvGrpSpPr/>
          <p:nvPr/>
        </p:nvGrpSpPr>
        <p:grpSpPr>
          <a:xfrm>
            <a:off x="229991" y="1999646"/>
            <a:ext cx="8246527" cy="1795331"/>
            <a:chOff x="380078" y="1522176"/>
            <a:chExt cx="8246527" cy="1512887"/>
          </a:xfrm>
        </p:grpSpPr>
        <p:graphicFrame>
          <p:nvGraphicFramePr>
            <p:cNvPr id="9" name="E2">
              <a:extLst>
                <a:ext uri="{FF2B5EF4-FFF2-40B4-BE49-F238E27FC236}">
                  <a16:creationId xmlns:a16="http://schemas.microsoft.com/office/drawing/2014/main" id="{8ED5B78D-14B4-E1EA-371E-628EF02DA6F5}"/>
                </a:ext>
              </a:extLst>
            </p:cNvPr>
            <p:cNvGraphicFramePr/>
            <p:nvPr>
              <p:extLst>
                <p:ext uri="{D42A27DB-BD31-4B8C-83A1-F6EECF244321}">
                  <p14:modId xmlns:p14="http://schemas.microsoft.com/office/powerpoint/2010/main" val="421268925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2A2E1A89-9E3B-D2D9-BF34-A12B41374112}"/>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04168" y="486524"/>
            <a:ext cx="11417697" cy="654856"/>
          </a:xfrm>
        </p:spPr>
        <p:txBody>
          <a:bodyPr>
            <a:normAutofit/>
          </a:bodyPr>
          <a:lstStyle/>
          <a:p>
            <a:r>
              <a:rPr lang="en-GB" dirty="0"/>
              <a:t>Care at home after birth</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6986"/>
            <a:ext cx="1145410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that submitted attribution data for postnatal care received. Section scores are calculated as the mean of a selection of questions that fall under a particular theme. In this case, ‘care at home after birth’ is calculated from questions G1 and G2, G4 to G8, and G10 to G16.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449732287"/>
              </p:ext>
            </p:extLst>
          </p:nvPr>
        </p:nvGraphicFramePr>
        <p:xfrm>
          <a:off x="317930" y="2039390"/>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02277">
                  <a:extLst>
                    <a:ext uri="{9D8B030D-6E8A-4147-A177-3AD203B41FA5}">
                      <a16:colId xmlns:a16="http://schemas.microsoft.com/office/drawing/2014/main" val="20001"/>
                    </a:ext>
                  </a:extLst>
                </a:gridCol>
                <a:gridCol w="76847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EEDF3C73-0160-4DAD-DAE7-1DBD48C90B2D}"/>
              </a:ext>
            </a:extLst>
          </p:cNvPr>
          <p:cNvSpPr txBox="1"/>
          <p:nvPr/>
        </p:nvSpPr>
        <p:spPr>
          <a:xfrm>
            <a:off x="1633468" y="6044790"/>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4_2" descr="A bar chart showing the range of section scores for all NHS trusts for Section 1 (Health and social care workers).">
            <a:extLst>
              <a:ext uri="{FF2B5EF4-FFF2-40B4-BE49-F238E27FC236}">
                <a16:creationId xmlns:a16="http://schemas.microsoft.com/office/drawing/2014/main" id="{2AABEE67-77D6-1AED-772C-480938727693}"/>
              </a:ext>
            </a:extLst>
          </p:cNvPr>
          <p:cNvGraphicFramePr/>
          <p:nvPr>
            <p:extLst>
              <p:ext uri="{D42A27DB-BD31-4B8C-83A1-F6EECF244321}">
                <p14:modId xmlns:p14="http://schemas.microsoft.com/office/powerpoint/2010/main" val="30056438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95E2AF59-03EA-B127-D42E-0262DF14C1A1}"/>
              </a:ext>
            </a:extLst>
          </p:cNvPr>
          <p:cNvSpPr txBox="1"/>
          <p:nvPr/>
        </p:nvSpPr>
        <p:spPr>
          <a:xfrm>
            <a:off x="1271879" y="6250506"/>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CB913283-FEB0-78FA-0A04-D59EF11DA1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5F25308B-FF3D-98D9-B479-767CF2DFEE0D}"/>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924A334-19CA-DC66-BCAF-68CAC82A00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31089779"/>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03961E0D-89DE-BF7D-42B7-C3D1705484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D711E9E8-3FB6-80F3-98CC-FCCD3ED2E72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71863491"/>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5834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5" descr="A chart showing how your Trust scored for Q13 compared with other trusts that took part; using the ‘expected range’ analysis technique. ">
            <a:extLst>
              <a:ext uri="{FF2B5EF4-FFF2-40B4-BE49-F238E27FC236}">
                <a16:creationId xmlns:a16="http://schemas.microsoft.com/office/drawing/2014/main" id="{22BE210F-5415-9EFD-5258-939C355594B5}"/>
              </a:ext>
            </a:extLst>
          </p:cNvPr>
          <p:cNvGraphicFramePr>
            <a:graphicFrameLocks/>
          </p:cNvGraphicFramePr>
          <p:nvPr>
            <p:extLst>
              <p:ext uri="{D42A27DB-BD31-4B8C-83A1-F6EECF244321}">
                <p14:modId xmlns:p14="http://schemas.microsoft.com/office/powerpoint/2010/main" val="3379715665"/>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4" descr="A chart showing how your Trust scored for Q13 compared with other trusts that took part; using the ‘expected range’ analysis technique. ">
            <a:extLst>
              <a:ext uri="{FF2B5EF4-FFF2-40B4-BE49-F238E27FC236}">
                <a16:creationId xmlns:a16="http://schemas.microsoft.com/office/drawing/2014/main" id="{8808DFF0-0C88-518F-9555-0450334B971E}"/>
              </a:ext>
            </a:extLst>
          </p:cNvPr>
          <p:cNvGraphicFramePr>
            <a:graphicFrameLocks/>
          </p:cNvGraphicFramePr>
          <p:nvPr>
            <p:extLst>
              <p:ext uri="{D42A27DB-BD31-4B8C-83A1-F6EECF244321}">
                <p14:modId xmlns:p14="http://schemas.microsoft.com/office/powerpoint/2010/main" val="1278043225"/>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Postnatal Care</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1CDE0CCB-8FDE-5657-B469-E335AD779835}"/>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70FF79DF-4A4E-5216-FE47-DC03B4D38F21}"/>
              </a:ext>
            </a:extLst>
          </p:cNvPr>
          <p:cNvGraphicFramePr>
            <a:graphicFrameLocks noGrp="1"/>
          </p:cNvGraphicFramePr>
          <p:nvPr>
            <p:extLst>
              <p:ext uri="{D42A27DB-BD31-4B8C-83A1-F6EECF244321}">
                <p14:modId xmlns:p14="http://schemas.microsoft.com/office/powerpoint/2010/main" val="2471607630"/>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2" descr="A chart showing how your Trust scored for Q13 compared with other trusts that took part; using the ‘expected range’ analysis technique. ">
            <a:extLst>
              <a:ext uri="{FF2B5EF4-FFF2-40B4-BE49-F238E27FC236}">
                <a16:creationId xmlns:a16="http://schemas.microsoft.com/office/drawing/2014/main" id="{E0F063FA-B401-6120-2DF0-BFAE9042E937}"/>
              </a:ext>
            </a:extLst>
          </p:cNvPr>
          <p:cNvGraphicFramePr>
            <a:graphicFrameLocks/>
          </p:cNvGraphicFramePr>
          <p:nvPr>
            <p:extLst>
              <p:ext uri="{D42A27DB-BD31-4B8C-83A1-F6EECF244321}">
                <p14:modId xmlns:p14="http://schemas.microsoft.com/office/powerpoint/2010/main" val="17032981"/>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C4704F6B-0BDD-4BA3-4AD5-09BF7DE47E7B}"/>
              </a:ext>
            </a:extLst>
          </p:cNvPr>
          <p:cNvGrpSpPr/>
          <p:nvPr/>
        </p:nvGrpSpPr>
        <p:grpSpPr>
          <a:xfrm>
            <a:off x="229991" y="1999646"/>
            <a:ext cx="8246527" cy="1795331"/>
            <a:chOff x="380078" y="1522176"/>
            <a:chExt cx="8246527" cy="1512887"/>
          </a:xfrm>
        </p:grpSpPr>
        <p:graphicFrame>
          <p:nvGraphicFramePr>
            <p:cNvPr id="17" name="G1">
              <a:extLst>
                <a:ext uri="{FF2B5EF4-FFF2-40B4-BE49-F238E27FC236}">
                  <a16:creationId xmlns:a16="http://schemas.microsoft.com/office/drawing/2014/main" id="{05B1D66D-CC15-4490-D139-67A16D4BE950}"/>
                </a:ext>
              </a:extLst>
            </p:cNvPr>
            <p:cNvGraphicFramePr/>
            <p:nvPr>
              <p:extLst>
                <p:ext uri="{D42A27DB-BD31-4B8C-83A1-F6EECF244321}">
                  <p14:modId xmlns:p14="http://schemas.microsoft.com/office/powerpoint/2010/main" val="3615462013"/>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A49326D0-51F4-5F89-62B0-B9EDD465D4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5580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0DC27-C597-AC1E-6E54-37BB54CDBC9A}"/>
            </a:ext>
          </a:extLst>
        </p:cNvPr>
        <p:cNvGrpSpPr/>
        <p:nvPr/>
      </p:nvGrpSpPr>
      <p:grpSpPr>
        <a:xfrm>
          <a:off x="0" y="0"/>
          <a:ext cx="0" cy="0"/>
          <a:chOff x="0" y="0"/>
          <a:chExt cx="0" cy="0"/>
        </a:xfrm>
      </p:grpSpPr>
      <p:graphicFrame>
        <p:nvGraphicFramePr>
          <p:cNvPr id="13" name="G10" descr="A chart showing how your Trust scored for Q13 compared with other trusts that took part; using the ‘expected range’ analysis technique. ">
            <a:extLst>
              <a:ext uri="{FF2B5EF4-FFF2-40B4-BE49-F238E27FC236}">
                <a16:creationId xmlns:a16="http://schemas.microsoft.com/office/drawing/2014/main" id="{B49737B2-38F6-CF8F-9EF0-AB704F7D7E11}"/>
              </a:ext>
            </a:extLst>
          </p:cNvPr>
          <p:cNvGraphicFramePr>
            <a:graphicFrameLocks/>
          </p:cNvGraphicFramePr>
          <p:nvPr>
            <p:extLst>
              <p:ext uri="{D42A27DB-BD31-4B8C-83A1-F6EECF244321}">
                <p14:modId xmlns:p14="http://schemas.microsoft.com/office/powerpoint/2010/main" val="3898766611"/>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8" descr="A chart showing how your Trust scored for Q13 compared with other trusts that took part; using the ‘expected range’ analysis technique. ">
            <a:extLst>
              <a:ext uri="{FF2B5EF4-FFF2-40B4-BE49-F238E27FC236}">
                <a16:creationId xmlns:a16="http://schemas.microsoft.com/office/drawing/2014/main" id="{D7AFF062-28C7-22D1-1936-D3A7F18BF668}"/>
              </a:ext>
            </a:extLst>
          </p:cNvPr>
          <p:cNvGraphicFramePr>
            <a:graphicFrameLocks/>
          </p:cNvGraphicFramePr>
          <p:nvPr>
            <p:extLst>
              <p:ext uri="{D42A27DB-BD31-4B8C-83A1-F6EECF244321}">
                <p14:modId xmlns:p14="http://schemas.microsoft.com/office/powerpoint/2010/main" val="2650145786"/>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4738EFB3-6902-D116-ECF0-B05AC201F721}"/>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95EB7887-C996-3CA3-DE64-C8149FC6308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819D3BA4-7D2C-AAE3-89B6-9934702841DE}"/>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CB2E902D-BE65-7B22-1EA6-8CE1A23D1493}"/>
              </a:ext>
            </a:extLst>
          </p:cNvPr>
          <p:cNvGraphicFramePr>
            <a:graphicFrameLocks noGrp="1"/>
          </p:cNvGraphicFramePr>
          <p:nvPr>
            <p:extLst>
              <p:ext uri="{D42A27DB-BD31-4B8C-83A1-F6EECF244321}">
                <p14:modId xmlns:p14="http://schemas.microsoft.com/office/powerpoint/2010/main" val="2052277285"/>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7" descr="A chart showing how your Trust scored for Q13 compared with other trusts that took part; using the ‘expected range’ analysis technique. ">
            <a:extLst>
              <a:ext uri="{FF2B5EF4-FFF2-40B4-BE49-F238E27FC236}">
                <a16:creationId xmlns:a16="http://schemas.microsoft.com/office/drawing/2014/main" id="{CAF77224-935D-F103-FBAF-E5B78A9C0AB6}"/>
              </a:ext>
            </a:extLst>
          </p:cNvPr>
          <p:cNvGraphicFramePr>
            <a:graphicFrameLocks/>
          </p:cNvGraphicFramePr>
          <p:nvPr>
            <p:extLst>
              <p:ext uri="{D42A27DB-BD31-4B8C-83A1-F6EECF244321}">
                <p14:modId xmlns:p14="http://schemas.microsoft.com/office/powerpoint/2010/main" val="1511059958"/>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3FEB201-3760-2B95-436C-39A691B25F75}"/>
              </a:ext>
            </a:extLst>
          </p:cNvPr>
          <p:cNvGrpSpPr/>
          <p:nvPr/>
        </p:nvGrpSpPr>
        <p:grpSpPr>
          <a:xfrm>
            <a:off x="229991" y="1999646"/>
            <a:ext cx="8246527" cy="1795331"/>
            <a:chOff x="380078" y="1522176"/>
            <a:chExt cx="8246527" cy="1512887"/>
          </a:xfrm>
        </p:grpSpPr>
        <p:graphicFrame>
          <p:nvGraphicFramePr>
            <p:cNvPr id="17" name="G6">
              <a:extLst>
                <a:ext uri="{FF2B5EF4-FFF2-40B4-BE49-F238E27FC236}">
                  <a16:creationId xmlns:a16="http://schemas.microsoft.com/office/drawing/2014/main" id="{CBB99A5B-9005-3B8E-C8CF-55C695DE4E62}"/>
                </a:ext>
              </a:extLst>
            </p:cNvPr>
            <p:cNvGraphicFramePr/>
            <p:nvPr>
              <p:extLst>
                <p:ext uri="{D42A27DB-BD31-4B8C-83A1-F6EECF244321}">
                  <p14:modId xmlns:p14="http://schemas.microsoft.com/office/powerpoint/2010/main" val="4004414777"/>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D0C79610-8DB1-792F-4DF7-9BE32872E74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28466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6967B-D046-ADEE-C121-6068ED541950}"/>
            </a:ext>
          </a:extLst>
        </p:cNvPr>
        <p:cNvGrpSpPr/>
        <p:nvPr/>
      </p:nvGrpSpPr>
      <p:grpSpPr>
        <a:xfrm>
          <a:off x="0" y="0"/>
          <a:ext cx="0" cy="0"/>
          <a:chOff x="0" y="0"/>
          <a:chExt cx="0" cy="0"/>
        </a:xfrm>
      </p:grpSpPr>
      <p:graphicFrame>
        <p:nvGraphicFramePr>
          <p:cNvPr id="13" name="G14" descr="A chart showing how your Trust scored for Q13 compared with other trusts that took part; using the ‘expected range’ analysis technique. ">
            <a:extLst>
              <a:ext uri="{FF2B5EF4-FFF2-40B4-BE49-F238E27FC236}">
                <a16:creationId xmlns:a16="http://schemas.microsoft.com/office/drawing/2014/main" id="{F9D8EE17-6045-D540-3EB6-613254276B55}"/>
              </a:ext>
            </a:extLst>
          </p:cNvPr>
          <p:cNvGraphicFramePr>
            <a:graphicFrameLocks/>
          </p:cNvGraphicFramePr>
          <p:nvPr>
            <p:extLst>
              <p:ext uri="{D42A27DB-BD31-4B8C-83A1-F6EECF244321}">
                <p14:modId xmlns:p14="http://schemas.microsoft.com/office/powerpoint/2010/main" val="146156073"/>
              </p:ext>
            </p:extLst>
          </p:nvPr>
        </p:nvGraphicFramePr>
        <p:xfrm>
          <a:off x="229990" y="4647531"/>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13" descr="A chart showing how your Trust scored for Q13 compared with other trusts that took part; using the ‘expected range’ analysis technique. ">
            <a:extLst>
              <a:ext uri="{FF2B5EF4-FFF2-40B4-BE49-F238E27FC236}">
                <a16:creationId xmlns:a16="http://schemas.microsoft.com/office/drawing/2014/main" id="{1EDBAC44-8EF0-C4A1-DCD6-893CC753BC24}"/>
              </a:ext>
            </a:extLst>
          </p:cNvPr>
          <p:cNvGraphicFramePr>
            <a:graphicFrameLocks/>
          </p:cNvGraphicFramePr>
          <p:nvPr>
            <p:extLst>
              <p:ext uri="{D42A27DB-BD31-4B8C-83A1-F6EECF244321}">
                <p14:modId xmlns:p14="http://schemas.microsoft.com/office/powerpoint/2010/main" val="1285328518"/>
              </p:ext>
            </p:extLst>
          </p:nvPr>
        </p:nvGraphicFramePr>
        <p:xfrm>
          <a:off x="229991" y="3914479"/>
          <a:ext cx="8246527" cy="1416009"/>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0451FAD-28E6-2501-8665-978D81F50E67}"/>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3BF2492D-B79C-E4E6-0230-A0D0FB284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E2704779-DB70-B77E-2FB4-A0FE645F147B}"/>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334D41C-EB37-ED31-8116-42DC81340D90}"/>
              </a:ext>
            </a:extLst>
          </p:cNvPr>
          <p:cNvGraphicFramePr>
            <a:graphicFrameLocks noGrp="1"/>
          </p:cNvGraphicFramePr>
          <p:nvPr>
            <p:extLst>
              <p:ext uri="{D42A27DB-BD31-4B8C-83A1-F6EECF244321}">
                <p14:modId xmlns:p14="http://schemas.microsoft.com/office/powerpoint/2010/main" val="521046477"/>
              </p:ext>
            </p:extLst>
          </p:nvPr>
        </p:nvGraphicFramePr>
        <p:xfrm>
          <a:off x="8581609" y="2157890"/>
          <a:ext cx="3380400" cy="446078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2617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6272524"/>
                  </a:ext>
                </a:extLst>
              </a:tr>
              <a:tr h="5927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540617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5" name="G12" descr="A chart showing how your Trust scored for Q13 compared with other trusts that took part; using the ‘expected range’ analysis technique. ">
            <a:extLst>
              <a:ext uri="{FF2B5EF4-FFF2-40B4-BE49-F238E27FC236}">
                <a16:creationId xmlns:a16="http://schemas.microsoft.com/office/drawing/2014/main" id="{FEA2EABA-4091-D51E-F475-EF91AC558415}"/>
              </a:ext>
            </a:extLst>
          </p:cNvPr>
          <p:cNvGraphicFramePr>
            <a:graphicFrameLocks/>
          </p:cNvGraphicFramePr>
          <p:nvPr>
            <p:extLst>
              <p:ext uri="{D42A27DB-BD31-4B8C-83A1-F6EECF244321}">
                <p14:modId xmlns:p14="http://schemas.microsoft.com/office/powerpoint/2010/main" val="305122209"/>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16" name="Group 15" descr="A chart showing how your Trust scored for Q38 compared with other trusts that took part; using the ‘expected range’ analysis technique. ">
            <a:extLst>
              <a:ext uri="{FF2B5EF4-FFF2-40B4-BE49-F238E27FC236}">
                <a16:creationId xmlns:a16="http://schemas.microsoft.com/office/drawing/2014/main" id="{142D3A33-3501-BB5A-DAED-8BD9691C5C57}"/>
              </a:ext>
            </a:extLst>
          </p:cNvPr>
          <p:cNvGrpSpPr/>
          <p:nvPr/>
        </p:nvGrpSpPr>
        <p:grpSpPr>
          <a:xfrm>
            <a:off x="229991" y="1999646"/>
            <a:ext cx="8246527" cy="1795331"/>
            <a:chOff x="380078" y="1522176"/>
            <a:chExt cx="8246527" cy="1512887"/>
          </a:xfrm>
        </p:grpSpPr>
        <p:graphicFrame>
          <p:nvGraphicFramePr>
            <p:cNvPr id="17" name="G11">
              <a:extLst>
                <a:ext uri="{FF2B5EF4-FFF2-40B4-BE49-F238E27FC236}">
                  <a16:creationId xmlns:a16="http://schemas.microsoft.com/office/drawing/2014/main" id="{411A3E53-06A7-B77F-FB91-9DAC269E791C}"/>
                </a:ext>
              </a:extLst>
            </p:cNvPr>
            <p:cNvGraphicFramePr/>
            <p:nvPr>
              <p:extLst>
                <p:ext uri="{D42A27DB-BD31-4B8C-83A1-F6EECF244321}">
                  <p14:modId xmlns:p14="http://schemas.microsoft.com/office/powerpoint/2010/main" val="422898728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0ED512E4-4AE3-CFD2-08A4-DFDBA6FA2CB9}"/>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368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83135-A88A-A165-83CE-ECE1670761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B2D03A-0667-D8AB-3889-AB449D720C42}"/>
              </a:ext>
            </a:extLst>
          </p:cNvPr>
          <p:cNvSpPr>
            <a:spLocks noGrp="1"/>
          </p:cNvSpPr>
          <p:nvPr>
            <p:ph type="title"/>
          </p:nvPr>
        </p:nvSpPr>
        <p:spPr/>
        <p:txBody>
          <a:bodyPr/>
          <a:lstStyle/>
          <a:p>
            <a:r>
              <a:rPr lang="en-GB" dirty="0"/>
              <a:t>Section 4. Postnatal Care (continued)</a:t>
            </a:r>
          </a:p>
        </p:txBody>
      </p:sp>
      <p:sp>
        <p:nvSpPr>
          <p:cNvPr id="40" name="Slide Number Placeholder 1">
            <a:extLst>
              <a:ext uri="{FF2B5EF4-FFF2-40B4-BE49-F238E27FC236}">
                <a16:creationId xmlns:a16="http://schemas.microsoft.com/office/drawing/2014/main" id="{05CD568C-B4A2-E7C2-83D9-8ECC8D52E2B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Title 3">
            <a:extLst>
              <a:ext uri="{FF2B5EF4-FFF2-40B4-BE49-F238E27FC236}">
                <a16:creationId xmlns:a16="http://schemas.microsoft.com/office/drawing/2014/main" id="{98CB698B-D291-9F71-CD2F-63AA13E743CA}"/>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 Care at home after birth</a:t>
            </a:r>
            <a:endParaRPr lang="en-GB" sz="2000" dirty="0">
              <a:solidFill>
                <a:schemeClr val="tx1"/>
              </a:solidFill>
            </a:endParaRPr>
          </a:p>
        </p:txBody>
      </p:sp>
      <p:graphicFrame>
        <p:nvGraphicFramePr>
          <p:cNvPr id="10" name="table" descr="Number of respondents, Trust score, National average, lowest trust score, highest trust score shown for Q32, Q33 Q34 and Q35." title="Summary of scores">
            <a:extLst>
              <a:ext uri="{FF2B5EF4-FFF2-40B4-BE49-F238E27FC236}">
                <a16:creationId xmlns:a16="http://schemas.microsoft.com/office/drawing/2014/main" id="{F43FA211-44C0-5395-A805-6C7F34C5AB76}"/>
              </a:ext>
            </a:extLst>
          </p:cNvPr>
          <p:cNvGraphicFramePr>
            <a:graphicFrameLocks noGrp="1"/>
          </p:cNvGraphicFramePr>
          <p:nvPr>
            <p:extLst>
              <p:ext uri="{D42A27DB-BD31-4B8C-83A1-F6EECF244321}">
                <p14:modId xmlns:p14="http://schemas.microsoft.com/office/powerpoint/2010/main" val="1763204818"/>
              </p:ext>
            </p:extLst>
          </p:nvPr>
        </p:nvGraphicFramePr>
        <p:xfrm>
          <a:off x="8581609" y="2157890"/>
          <a:ext cx="3380400" cy="2847643"/>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aphicFrame>
        <p:nvGraphicFramePr>
          <p:cNvPr id="11" name="G16" descr="A chart showing how your Trust scored for Q13 compared with other trusts that took part; using the ‘expected range’ analysis technique. ">
            <a:extLst>
              <a:ext uri="{FF2B5EF4-FFF2-40B4-BE49-F238E27FC236}">
                <a16:creationId xmlns:a16="http://schemas.microsoft.com/office/drawing/2014/main" id="{F2B09AA4-71D1-0D84-E0B8-774F78FBD4B4}"/>
              </a:ext>
            </a:extLst>
          </p:cNvPr>
          <p:cNvGraphicFramePr>
            <a:graphicFrameLocks/>
          </p:cNvGraphicFramePr>
          <p:nvPr>
            <p:extLst>
              <p:ext uri="{D42A27DB-BD31-4B8C-83A1-F6EECF244321}">
                <p14:modId xmlns:p14="http://schemas.microsoft.com/office/powerpoint/2010/main" val="292764950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id="{F7D78558-A677-5579-CDE8-EC3516B9AB46}"/>
              </a:ext>
            </a:extLst>
          </p:cNvPr>
          <p:cNvGrpSpPr/>
          <p:nvPr/>
        </p:nvGrpSpPr>
        <p:grpSpPr>
          <a:xfrm>
            <a:off x="229991" y="1999646"/>
            <a:ext cx="8246527" cy="1795331"/>
            <a:chOff x="380078" y="1522176"/>
            <a:chExt cx="8246527" cy="1512887"/>
          </a:xfrm>
        </p:grpSpPr>
        <p:graphicFrame>
          <p:nvGraphicFramePr>
            <p:cNvPr id="13" name="G15">
              <a:extLst>
                <a:ext uri="{FF2B5EF4-FFF2-40B4-BE49-F238E27FC236}">
                  <a16:creationId xmlns:a16="http://schemas.microsoft.com/office/drawing/2014/main" id="{2F912EDA-69B5-E667-CED8-73E23305F444}"/>
                </a:ext>
              </a:extLst>
            </p:cNvPr>
            <p:cNvGraphicFramePr/>
            <p:nvPr>
              <p:extLst>
                <p:ext uri="{D42A27DB-BD31-4B8C-83A1-F6EECF244321}">
                  <p14:modId xmlns:p14="http://schemas.microsoft.com/office/powerpoint/2010/main" val="2806990848"/>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14">
              <a:extLst>
                <a:ext uri="{FF2B5EF4-FFF2-40B4-BE49-F238E27FC236}">
                  <a16:creationId xmlns:a16="http://schemas.microsoft.com/office/drawing/2014/main" id="{1F6C53B1-3793-24D9-B5D2-0DE83B8FC293}"/>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3137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9F83-68F0-4900-79E2-E372D27864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BDDEF1-4E8E-8D9A-2AA9-BEA83FF14B46}"/>
              </a:ext>
            </a:extLst>
          </p:cNvPr>
          <p:cNvSpPr>
            <a:spLocks noGrp="1"/>
          </p:cNvSpPr>
          <p:nvPr>
            <p:ph type="title"/>
          </p:nvPr>
        </p:nvSpPr>
        <p:spPr>
          <a:xfrm>
            <a:off x="515937" y="804050"/>
            <a:ext cx="755161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1596C42-1CA5-2675-4840-8DB47D18A162}"/>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893E12-C180-AB46-644D-01AD309102B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4325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2D61A-28A0-5BCC-2315-71ED72BAA2A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36220EF-17E0-5554-FD71-28A0F070B015}"/>
              </a:ext>
            </a:extLst>
          </p:cNvPr>
          <p:cNvSpPr>
            <a:spLocks noGrp="1"/>
          </p:cNvSpPr>
          <p:nvPr>
            <p:ph type="title"/>
          </p:nvPr>
        </p:nvSpPr>
        <p:spPr>
          <a:xfrm>
            <a:off x="433380" y="491280"/>
            <a:ext cx="11440690" cy="654856"/>
          </a:xfrm>
        </p:spPr>
        <p:txBody>
          <a:bodyPr>
            <a:normAutofit/>
          </a:bodyPr>
          <a:lstStyle/>
          <a:p>
            <a:r>
              <a:rPr lang="en-US" dirty="0"/>
              <a:t>Triage: Assessment and Evaluation</a:t>
            </a:r>
            <a:endParaRPr lang="en-GB" dirty="0"/>
          </a:p>
        </p:txBody>
      </p:sp>
      <p:sp>
        <p:nvSpPr>
          <p:cNvPr id="24" name="TextBox 23">
            <a:extLst>
              <a:ext uri="{FF2B5EF4-FFF2-40B4-BE49-F238E27FC236}">
                <a16:creationId xmlns:a16="http://schemas.microsoft.com/office/drawing/2014/main" id="{661324B6-EBDE-7695-3E64-C2DFAA6FCF5D}"/>
              </a:ext>
            </a:extLst>
          </p:cNvPr>
          <p:cNvSpPr txBox="1"/>
          <p:nvPr/>
        </p:nvSpPr>
        <p:spPr>
          <a:xfrm>
            <a:off x="419970" y="976986"/>
            <a:ext cx="11338650" cy="1015663"/>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‘triage: assessment and evaluation’ is calculated from questions F2-F4.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372AFF48-D4F9-6975-0591-B3CCBB3326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6922DA5C-05DC-B201-0167-C96C32852E6F}"/>
              </a:ext>
            </a:extLst>
          </p:cNvPr>
          <p:cNvGraphicFramePr>
            <a:graphicFrameLocks noGrp="1"/>
          </p:cNvGraphicFramePr>
          <p:nvPr>
            <p:extLst>
              <p:ext uri="{D42A27DB-BD31-4B8C-83A1-F6EECF244321}">
                <p14:modId xmlns:p14="http://schemas.microsoft.com/office/powerpoint/2010/main" val="135610025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21874">
                  <a:extLst>
                    <a:ext uri="{9D8B030D-6E8A-4147-A177-3AD203B41FA5}">
                      <a16:colId xmlns:a16="http://schemas.microsoft.com/office/drawing/2014/main" val="20001"/>
                    </a:ext>
                  </a:extLst>
                </a:gridCol>
                <a:gridCol w="766518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FC67C3F2-2AE5-AC80-EA52-FA17A968E157}"/>
              </a:ext>
            </a:extLst>
          </p:cNvPr>
          <p:cNvSpPr txBox="1"/>
          <p:nvPr/>
        </p:nvSpPr>
        <p:spPr>
          <a:xfrm>
            <a:off x="1585843" y="6050965"/>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5_1" descr="A bar chart showing the range of section scores for all NHS trusts for Section 1 (Health and social care workers).">
            <a:extLst>
              <a:ext uri="{FF2B5EF4-FFF2-40B4-BE49-F238E27FC236}">
                <a16:creationId xmlns:a16="http://schemas.microsoft.com/office/drawing/2014/main" id="{AD046EAA-D231-27F7-0273-B577AC598C65}"/>
              </a:ext>
            </a:extLst>
          </p:cNvPr>
          <p:cNvGraphicFramePr/>
          <p:nvPr>
            <p:extLst>
              <p:ext uri="{D42A27DB-BD31-4B8C-83A1-F6EECF244321}">
                <p14:modId xmlns:p14="http://schemas.microsoft.com/office/powerpoint/2010/main" val="279740327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5B572EF5-1BDB-73AC-F8B6-396D34ABCA8E}"/>
              </a:ext>
            </a:extLst>
          </p:cNvPr>
          <p:cNvSpPr txBox="1"/>
          <p:nvPr/>
        </p:nvSpPr>
        <p:spPr>
          <a:xfrm>
            <a:off x="1104140" y="6252250"/>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8" name="Title 6">
            <a:extLst>
              <a:ext uri="{FF2B5EF4-FFF2-40B4-BE49-F238E27FC236}">
                <a16:creationId xmlns:a16="http://schemas.microsoft.com/office/drawing/2014/main" id="{451624E6-3F7B-2A7D-4D4D-8D08469F86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8DAF52C8-BDD7-6574-05EA-951B4086EEE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BF3358D8-47CB-84E7-5070-D30D7D6E33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60103303"/>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F7AA42D3-62A1-AA78-AE56-DE8D8CE12D1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2DEFDE21-9D93-0ECA-0471-874ADE5985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555470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45321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F4" descr="A chart showing how your Trust scored for Q13 compared with other trusts that took part; using the ‘expected range’ analysis technique. ">
            <a:extLst>
              <a:ext uri="{FF2B5EF4-FFF2-40B4-BE49-F238E27FC236}">
                <a16:creationId xmlns:a16="http://schemas.microsoft.com/office/drawing/2014/main" id="{1CBDF408-B2D5-D0BE-95EC-5C65EFE68E00}"/>
              </a:ext>
            </a:extLst>
          </p:cNvPr>
          <p:cNvGraphicFramePr>
            <a:graphicFrameLocks/>
          </p:cNvGraphicFramePr>
          <p:nvPr>
            <p:extLst>
              <p:ext uri="{D42A27DB-BD31-4B8C-83A1-F6EECF244321}">
                <p14:modId xmlns:p14="http://schemas.microsoft.com/office/powerpoint/2010/main" val="3529411604"/>
              </p:ext>
            </p:extLst>
          </p:nvPr>
        </p:nvGraphicFramePr>
        <p:xfrm>
          <a:off x="229991" y="3914480"/>
          <a:ext cx="8246527" cy="14412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F3" descr="A chart showing how your Trust scored for Q13 compared with other trusts that took part; using the ‘expected range’ analysis technique. ">
            <a:extLst>
              <a:ext uri="{FF2B5EF4-FFF2-40B4-BE49-F238E27FC236}">
                <a16:creationId xmlns:a16="http://schemas.microsoft.com/office/drawing/2014/main" id="{D24CDC06-F500-7E20-DA0C-74B5361460D6}"/>
              </a:ext>
            </a:extLst>
          </p:cNvPr>
          <p:cNvGraphicFramePr>
            <a:graphicFrameLocks/>
          </p:cNvGraphicFramePr>
          <p:nvPr>
            <p:extLst>
              <p:ext uri="{D42A27DB-BD31-4B8C-83A1-F6EECF244321}">
                <p14:modId xmlns:p14="http://schemas.microsoft.com/office/powerpoint/2010/main" val="4059811633"/>
              </p:ext>
            </p:extLst>
          </p:nvPr>
        </p:nvGraphicFramePr>
        <p:xfrm>
          <a:off x="229991" y="3038533"/>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5. </a:t>
            </a:r>
            <a:r>
              <a:rPr lang="en-US" dirty="0"/>
              <a:t>Triage: Assessment and Evaluation</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598FDE41-0B4C-71E7-4BE0-4F973006B729}"/>
              </a:ext>
            </a:extLst>
          </p:cNvPr>
          <p:cNvSpPr txBox="1">
            <a:spLocks/>
          </p:cNvSpPr>
          <p:nvPr/>
        </p:nvSpPr>
        <p:spPr>
          <a:xfrm>
            <a:off x="419970" y="1058349"/>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61AA2D50-6EB7-1EC0-1E84-86D2CCCE97CE}"/>
              </a:ext>
            </a:extLst>
          </p:cNvPr>
          <p:cNvGraphicFramePr>
            <a:graphicFrameLocks noGrp="1"/>
          </p:cNvGraphicFramePr>
          <p:nvPr>
            <p:extLst>
              <p:ext uri="{D42A27DB-BD31-4B8C-83A1-F6EECF244321}">
                <p14:modId xmlns:p14="http://schemas.microsoft.com/office/powerpoint/2010/main" val="1882151561"/>
              </p:ext>
            </p:extLst>
          </p:nvPr>
        </p:nvGraphicFramePr>
        <p:xfrm>
          <a:off x="8581609" y="2157890"/>
          <a:ext cx="3380400" cy="3639389"/>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121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2883">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64013571"/>
                  </a:ext>
                </a:extLst>
              </a:tr>
              <a:tr h="5520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3686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FFFF00"/>
                        </a:highlight>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909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2329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5878112"/>
                  </a:ext>
                </a:extLst>
              </a:tr>
              <a:tr h="55883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14158101"/>
                  </a:ext>
                </a:extLst>
              </a:tr>
              <a:tr h="2347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1360927"/>
                  </a:ext>
                </a:extLst>
              </a:tr>
              <a:tr h="3888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9" name="Group 8" descr="A chart showing how your Trust scored for Q38 compared with other trusts that took part; using the ‘expected range’ analysis technique. ">
            <a:extLst>
              <a:ext uri="{FF2B5EF4-FFF2-40B4-BE49-F238E27FC236}">
                <a16:creationId xmlns:a16="http://schemas.microsoft.com/office/drawing/2014/main" id="{A05227FE-64F2-2A34-2E27-53B2933DE6F8}"/>
              </a:ext>
            </a:extLst>
          </p:cNvPr>
          <p:cNvGrpSpPr/>
          <p:nvPr/>
        </p:nvGrpSpPr>
        <p:grpSpPr>
          <a:xfrm>
            <a:off x="229991" y="1999646"/>
            <a:ext cx="8246527" cy="1795331"/>
            <a:chOff x="380078" y="1522176"/>
            <a:chExt cx="8246527" cy="1512887"/>
          </a:xfrm>
        </p:grpSpPr>
        <p:graphicFrame>
          <p:nvGraphicFramePr>
            <p:cNvPr id="10" name="F2">
              <a:extLst>
                <a:ext uri="{FF2B5EF4-FFF2-40B4-BE49-F238E27FC236}">
                  <a16:creationId xmlns:a16="http://schemas.microsoft.com/office/drawing/2014/main" id="{73DC6AC1-AC5B-B765-1EF2-5174022DAC29}"/>
                </a:ext>
              </a:extLst>
            </p:cNvPr>
            <p:cNvGraphicFramePr/>
            <p:nvPr>
              <p:extLst>
                <p:ext uri="{D42A27DB-BD31-4B8C-83A1-F6EECF244321}">
                  <p14:modId xmlns:p14="http://schemas.microsoft.com/office/powerpoint/2010/main" val="4012085690"/>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2E71FB92-4A18-FC3C-1063-E792012CFC1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24706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DF6B0-9767-DB56-8D48-D08454E2BB46}"/>
              </a:ext>
            </a:extLst>
          </p:cNvPr>
          <p:cNvSpPr>
            <a:spLocks noGrp="1"/>
          </p:cNvSpPr>
          <p:nvPr>
            <p:ph type="title"/>
          </p:nvPr>
        </p:nvSpPr>
        <p:spPr/>
        <p:txBody>
          <a:bodyPr/>
          <a:lstStyle/>
          <a:p>
            <a:r>
              <a:rPr lang="en-GB" dirty="0"/>
              <a:t>Background and methodology (continued)</a:t>
            </a:r>
          </a:p>
        </p:txBody>
      </p:sp>
      <p:sp>
        <p:nvSpPr>
          <p:cNvPr id="4" name="Slide Number Placeholder 1">
            <a:extLst>
              <a:ext uri="{FF2B5EF4-FFF2-40B4-BE49-F238E27FC236}">
                <a16:creationId xmlns:a16="http://schemas.microsoft.com/office/drawing/2014/main" id="{C94188B9-E88C-EB53-FDC6-3DCEE3B14A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12D4786A-BBD4-EF16-2A93-A1589EB68962}"/>
              </a:ext>
            </a:extLst>
          </p:cNvPr>
          <p:cNvSpPr txBox="1"/>
          <p:nvPr/>
        </p:nvSpPr>
        <p:spPr>
          <a:xfrm>
            <a:off x="419970" y="1278352"/>
            <a:ext cx="11495805" cy="511335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Antenatal and Postnatal data</a:t>
            </a:r>
          </a:p>
          <a:p>
            <a:pPr>
              <a:spcBef>
                <a:spcPts val="600"/>
              </a:spcBef>
              <a:spcAft>
                <a:spcPts val="600"/>
              </a:spcAft>
            </a:pPr>
            <a:r>
              <a:rPr lang="en-GB" sz="1200" dirty="0">
                <a:latin typeface="Arial" panose="020B0604020202020204" pitchFamily="34" charset="0"/>
                <a:cs typeface="Arial" panose="020B0604020202020204" pitchFamily="34" charset="0"/>
              </a:rPr>
              <a:t>The Maternity Survey is split into seven sections that ask questions about:</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Antenatal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Labour and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Care in the ward after birth</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Postnatal Care</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Triage: Assessment and Evaluation</a:t>
            </a:r>
          </a:p>
          <a:p>
            <a:pPr marL="228600" indent="-228600">
              <a:spcBef>
                <a:spcPts val="600"/>
              </a:spcBef>
              <a:spcAft>
                <a:spcPts val="600"/>
              </a:spcAft>
              <a:buFont typeface="+mj-lt"/>
              <a:buAutoNum type="arabicParenR"/>
            </a:pPr>
            <a:r>
              <a:rPr lang="en-US" sz="1200" dirty="0">
                <a:latin typeface="Arial" panose="020B0604020202020204" pitchFamily="34" charset="0"/>
                <a:cs typeface="Arial" panose="020B0604020202020204" pitchFamily="34" charset="0"/>
              </a:rPr>
              <a:t>Complaints</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It is possible that some maternity service users may have experienced their antenatal care, postnatal care, and triage in different trusts. This may be for many reasons such as moving house, or having to travel for more specialist care, or due to variation in service provision across the country. For the purpose of benchmarking, it is important that we understand which trust the respondent is referring to when they are completing each section of the survey.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labour and birth, and care in the ward after birth we can be confident that in all cases respondents are referring to the trust from which they were sampled. It is therefore possible to compare results for labour and birth, and care in the ward after birth across all 119 NHS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When answering survey questions about antenatal care, postnatal care and triage we cannot determine from the survey responses alone whether the care was received within the trust from which the respondent was sampled. Trusts were asked to carry out an “attribution exercise”, where each trust identifies the individuals in their sample that are likely to have also received their antenatal and postnatal care from the trust. This is done using either electronic records or residential postcode information. This attribution exercise was first carried out in the 2013 survey. In 2025, all of the 119 trusts that took part in the survey completed this exercise. </a:t>
            </a:r>
          </a:p>
          <a:p>
            <a:pPr>
              <a:spcBef>
                <a:spcPts val="600"/>
              </a:spcBef>
              <a:spcAft>
                <a:spcPts val="600"/>
              </a:spcAft>
            </a:pPr>
            <a:r>
              <a:rPr lang="en-GB" sz="1200" dirty="0">
                <a:latin typeface="Arial" panose="020B0604020202020204" pitchFamily="34" charset="0"/>
                <a:cs typeface="Arial" panose="020B0604020202020204" pitchFamily="34" charset="0"/>
              </a:rPr>
              <a:t>The survey results contained in this report include only those respondents who were identified as receiving care at this trust.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Scores for sites</a:t>
            </a:r>
          </a:p>
          <a:p>
            <a:pPr>
              <a:spcBef>
                <a:spcPts val="600"/>
              </a:spcBef>
              <a:spcAft>
                <a:spcPts val="600"/>
              </a:spcAft>
            </a:pPr>
            <a:r>
              <a:rPr lang="en-US" sz="1200" dirty="0">
                <a:latin typeface="Arial" panose="020B0604020202020204" pitchFamily="34" charset="0"/>
                <a:cs typeface="Arial" panose="020B0604020202020204" pitchFamily="34" charset="0"/>
              </a:rPr>
              <a:t>Scores for sites within your trust have been provided for the first time in this report. However, scores for sites are only available for ‘Section 2: Labour and birth and ‘Section 3: Care in the ward after birth’ due to attribution data completed by trusts currently at trust-level only.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Limitations of this approach</a:t>
            </a:r>
          </a:p>
          <a:p>
            <a:pPr>
              <a:spcBef>
                <a:spcPts val="600"/>
              </a:spcBef>
              <a:spcAft>
                <a:spcPts val="600"/>
              </a:spcAft>
            </a:pPr>
            <a:r>
              <a:rPr lang="en-GB" sz="1200" dirty="0">
                <a:latin typeface="Arial" panose="020B0604020202020204" pitchFamily="34" charset="0"/>
                <a:cs typeface="Arial" panose="020B0604020202020204" pitchFamily="34" charset="0"/>
              </a:rPr>
              <a:t>Data is provided voluntarily. In 2025, all trusts provided this data. The antenatal and postnatal care sections of this report are therefore benchmarked against all trusts that provided the required information. </a:t>
            </a:r>
          </a:p>
          <a:p>
            <a:pPr>
              <a:spcBef>
                <a:spcPts val="600"/>
              </a:spcBef>
              <a:spcAft>
                <a:spcPts val="600"/>
              </a:spcAft>
            </a:pPr>
            <a:r>
              <a:rPr lang="en-GB" sz="1200" dirty="0">
                <a:latin typeface="Arial" panose="020B0604020202020204" pitchFamily="34" charset="0"/>
                <a:cs typeface="Arial" panose="020B0604020202020204" pitchFamily="34" charset="0"/>
              </a:rPr>
              <a:t>Some trusts do not keep electronic records of antenatal and postnatal care. Where this is the case, location of antenatal and postnatal care is based on residential location of respondents. This is not a perfect measure of whether antenatal and postnatal care was received at the trust. For example, respondents requiring specialist antenatal or postnatal care may have received this from another trust. This may mean that some respondents are included in the data despite having received care from another trust.</a:t>
            </a:r>
          </a:p>
        </p:txBody>
      </p:sp>
    </p:spTree>
    <p:extLst>
      <p:ext uri="{BB962C8B-B14F-4D97-AF65-F5344CB8AC3E}">
        <p14:creationId xmlns:p14="http://schemas.microsoft.com/office/powerpoint/2010/main" val="39238845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4050"/>
            <a:ext cx="7632640"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7263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486198"/>
            <a:ext cx="11417697" cy="593025"/>
          </a:xfrm>
        </p:spPr>
        <p:txBody>
          <a:bodyPr>
            <a:normAutofit/>
          </a:bodyPr>
          <a:lstStyle/>
          <a:p>
            <a:r>
              <a:rPr lang="en-GB" dirty="0"/>
              <a:t>Complaints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974404"/>
            <a:ext cx="11352060" cy="1015663"/>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included in the survey. </a:t>
            </a:r>
            <a:r>
              <a:rPr lang="en-US" sz="1200" dirty="0">
                <a:solidFill>
                  <a:prstClr val="black"/>
                </a:solidFill>
                <a:latin typeface="Arial" panose="020B0604020202020204" pitchFamily="34" charset="0"/>
                <a:cs typeface="Arial" panose="020B0604020202020204" pitchFamily="34" charset="0"/>
              </a:rPr>
              <a:t>Section scores are calculated as the mean of a selection of questions that fall under a particular theme. In this case, ‘complaints’ is calculated from question G19. </a:t>
            </a:r>
            <a:r>
              <a:rPr lang="en-GB" sz="1200" dirty="0">
                <a:solidFill>
                  <a:prstClr val="black"/>
                </a:solidFill>
                <a:latin typeface="Arial" panose="020B0604020202020204" pitchFamily="34" charset="0"/>
                <a:cs typeface="Arial" panose="020B0604020202020204" pitchFamily="34" charset="0"/>
              </a:rPr>
              <a:t>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841618392"/>
              </p:ext>
            </p:extLst>
          </p:nvPr>
        </p:nvGraphicFramePr>
        <p:xfrm>
          <a:off x="321779" y="1970141"/>
          <a:ext cx="10806296" cy="285360"/>
        </p:xfrm>
        <a:graphic>
          <a:graphicData uri="http://schemas.openxmlformats.org/drawingml/2006/table">
            <a:tbl>
              <a:tblPr firstRow="1" bandRow="1">
                <a:tableStyleId>{5C22544A-7EE6-4342-B048-85BDC9FD1C3A}</a:tableStyleId>
              </a:tblPr>
              <a:tblGrid>
                <a:gridCol w="2433944">
                  <a:extLst>
                    <a:ext uri="{9D8B030D-6E8A-4147-A177-3AD203B41FA5}">
                      <a16:colId xmlns:a16="http://schemas.microsoft.com/office/drawing/2014/main" val="20000"/>
                    </a:ext>
                  </a:extLst>
                </a:gridCol>
                <a:gridCol w="634458">
                  <a:extLst>
                    <a:ext uri="{9D8B030D-6E8A-4147-A177-3AD203B41FA5}">
                      <a16:colId xmlns:a16="http://schemas.microsoft.com/office/drawing/2014/main" val="20001"/>
                    </a:ext>
                  </a:extLst>
                </a:gridCol>
                <a:gridCol w="773789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743B7101-5185-67B9-1F5C-A3E600DE93D7}"/>
              </a:ext>
            </a:extLst>
          </p:cNvPr>
          <p:cNvSpPr txBox="1"/>
          <p:nvPr/>
        </p:nvSpPr>
        <p:spPr>
          <a:xfrm>
            <a:off x="1633468" y="603834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graphicFrame>
        <p:nvGraphicFramePr>
          <p:cNvPr id="12" name="S06_1" descr="A bar chart showing the range of section scores for all NHS trusts for Section 1 (Health and social care workers).">
            <a:extLst>
              <a:ext uri="{FF2B5EF4-FFF2-40B4-BE49-F238E27FC236}">
                <a16:creationId xmlns:a16="http://schemas.microsoft.com/office/drawing/2014/main" id="{807F37EE-343E-5BBB-F388-29F3F2E43BAC}"/>
              </a:ext>
            </a:extLst>
          </p:cNvPr>
          <p:cNvGraphicFramePr/>
          <p:nvPr>
            <p:extLst>
              <p:ext uri="{D42A27DB-BD31-4B8C-83A1-F6EECF244321}">
                <p14:modId xmlns:p14="http://schemas.microsoft.com/office/powerpoint/2010/main" val="426703640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0EAEFECA-4729-F7DB-77AC-EB993DB0AC10}"/>
              </a:ext>
            </a:extLst>
          </p:cNvPr>
          <p:cNvSpPr txBox="1"/>
          <p:nvPr/>
        </p:nvSpPr>
        <p:spPr>
          <a:xfrm>
            <a:off x="1151765"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sp>
        <p:nvSpPr>
          <p:cNvPr id="7" name="Title 6">
            <a:extLst>
              <a:ext uri="{FF2B5EF4-FFF2-40B4-BE49-F238E27FC236}">
                <a16:creationId xmlns:a16="http://schemas.microsoft.com/office/drawing/2014/main" id="{74385A49-76BF-F255-E631-FC33500D545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3" name="Title 6">
            <a:extLst>
              <a:ext uri="{FF2B5EF4-FFF2-40B4-BE49-F238E27FC236}">
                <a16:creationId xmlns:a16="http://schemas.microsoft.com/office/drawing/2014/main" id="{EF04F95F-DE66-BF63-602D-CD92C3A19F7E}"/>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4" name="high_chart" descr="A bar chart showing the top five trust results within your region.">
            <a:extLst>
              <a:ext uri="{FF2B5EF4-FFF2-40B4-BE49-F238E27FC236}">
                <a16:creationId xmlns:a16="http://schemas.microsoft.com/office/drawing/2014/main" id="{1E145525-C619-2671-D61E-61A320FAB74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94121450"/>
              </p:ext>
            </p:extLst>
          </p:nvPr>
        </p:nvGraphicFramePr>
        <p:xfrm>
          <a:off x="6365300" y="2962983"/>
          <a:ext cx="2722313"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15" name="Title 6">
            <a:extLst>
              <a:ext uri="{FF2B5EF4-FFF2-40B4-BE49-F238E27FC236}">
                <a16:creationId xmlns:a16="http://schemas.microsoft.com/office/drawing/2014/main" id="{15EB10A8-BF00-B9F8-E70A-444305290201}"/>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graphicFrame>
        <p:nvGraphicFramePr>
          <p:cNvPr id="16" name="low_chart" descr="A bar chart showing the top five trust results within your region.">
            <a:extLst>
              <a:ext uri="{FF2B5EF4-FFF2-40B4-BE49-F238E27FC236}">
                <a16:creationId xmlns:a16="http://schemas.microsoft.com/office/drawing/2014/main" id="{8362B107-7BD2-A890-B626-AC45A9F25F0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11788039"/>
              </p:ext>
            </p:extLst>
          </p:nvPr>
        </p:nvGraphicFramePr>
        <p:xfrm>
          <a:off x="9197375" y="2974987"/>
          <a:ext cx="2722313"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54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6. Complaints</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3">
            <a:extLst>
              <a:ext uri="{FF2B5EF4-FFF2-40B4-BE49-F238E27FC236}">
                <a16:creationId xmlns:a16="http://schemas.microsoft.com/office/drawing/2014/main" id="{9DF1E7D1-6EE8-89AC-2B99-8708F3C66450}"/>
              </a:ext>
            </a:extLst>
          </p:cNvPr>
          <p:cNvSpPr txBox="1">
            <a:spLocks/>
          </p:cNvSpPr>
          <p:nvPr/>
        </p:nvSpPr>
        <p:spPr>
          <a:xfrm>
            <a:off x="419970" y="1084378"/>
            <a:ext cx="11417697" cy="6548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2000" dirty="0">
                <a:solidFill>
                  <a:schemeClr val="tx1"/>
                </a:solidFill>
              </a:rPr>
              <a:t>Question scores</a:t>
            </a:r>
            <a:endParaRPr lang="en-GB" sz="2000" dirty="0">
              <a:solidFill>
                <a:schemeClr val="tx1"/>
              </a:solidFill>
            </a:endParaRPr>
          </a:p>
        </p:txBody>
      </p:sp>
      <p:graphicFrame>
        <p:nvGraphicFramePr>
          <p:cNvPr id="3" name="table" descr="Number of respondents, Trust score, National average, lowest trust score, highest trust score shown for Q32, Q33 Q34 and Q35." title="Summary of scores">
            <a:extLst>
              <a:ext uri="{FF2B5EF4-FFF2-40B4-BE49-F238E27FC236}">
                <a16:creationId xmlns:a16="http://schemas.microsoft.com/office/drawing/2014/main" id="{DF287DF2-3922-3D5A-CB5F-D154BA833C6C}"/>
              </a:ext>
            </a:extLst>
          </p:cNvPr>
          <p:cNvGraphicFramePr>
            <a:graphicFrameLocks noGrp="1"/>
          </p:cNvGraphicFramePr>
          <p:nvPr>
            <p:extLst>
              <p:ext uri="{D42A27DB-BD31-4B8C-83A1-F6EECF244321}">
                <p14:modId xmlns:p14="http://schemas.microsoft.com/office/powerpoint/2010/main" val="1059040552"/>
              </p:ext>
            </p:extLst>
          </p:nvPr>
        </p:nvGraphicFramePr>
        <p:xfrm>
          <a:off x="8581609" y="2157890"/>
          <a:ext cx="3380400" cy="1800408"/>
        </p:xfrm>
        <a:graphic>
          <a:graphicData uri="http://schemas.openxmlformats.org/drawingml/2006/table">
            <a:tbl>
              <a:tblPr firstRow="1" bandRow="1">
                <a:tableStyleId>{5940675A-B579-460E-94D1-54222C63F5DA}</a:tableStyleId>
              </a:tblPr>
              <a:tblGrid>
                <a:gridCol w="73595">
                  <a:extLst>
                    <a:ext uri="{9D8B030D-6E8A-4147-A177-3AD203B41FA5}">
                      <a16:colId xmlns:a16="http://schemas.microsoft.com/office/drawing/2014/main" val="3601460425"/>
                    </a:ext>
                  </a:extLst>
                </a:gridCol>
                <a:gridCol w="749082">
                  <a:extLst>
                    <a:ext uri="{9D8B030D-6E8A-4147-A177-3AD203B41FA5}">
                      <a16:colId xmlns:a16="http://schemas.microsoft.com/office/drawing/2014/main" val="4049772561"/>
                    </a:ext>
                  </a:extLst>
                </a:gridCol>
                <a:gridCol w="693317">
                  <a:extLst>
                    <a:ext uri="{9D8B030D-6E8A-4147-A177-3AD203B41FA5}">
                      <a16:colId xmlns:a16="http://schemas.microsoft.com/office/drawing/2014/main" val="761297345"/>
                    </a:ext>
                  </a:extLst>
                </a:gridCol>
                <a:gridCol w="418940">
                  <a:extLst>
                    <a:ext uri="{9D8B030D-6E8A-4147-A177-3AD203B41FA5}">
                      <a16:colId xmlns:a16="http://schemas.microsoft.com/office/drawing/2014/main" val="2986169346"/>
                    </a:ext>
                  </a:extLst>
                </a:gridCol>
                <a:gridCol w="513263">
                  <a:extLst>
                    <a:ext uri="{9D8B030D-6E8A-4147-A177-3AD203B41FA5}">
                      <a16:colId xmlns:a16="http://schemas.microsoft.com/office/drawing/2014/main" val="2645485451"/>
                    </a:ext>
                  </a:extLst>
                </a:gridCol>
                <a:gridCol w="466101">
                  <a:extLst>
                    <a:ext uri="{9D8B030D-6E8A-4147-A177-3AD203B41FA5}">
                      <a16:colId xmlns:a16="http://schemas.microsoft.com/office/drawing/2014/main" val="457178370"/>
                    </a:ext>
                  </a:extLst>
                </a:gridCol>
                <a:gridCol w="466102">
                  <a:extLst>
                    <a:ext uri="{9D8B030D-6E8A-4147-A177-3AD203B41FA5}">
                      <a16:colId xmlns:a16="http://schemas.microsoft.com/office/drawing/2014/main" val="1607234817"/>
                    </a:ext>
                  </a:extLst>
                </a:gridCol>
              </a:tblGrid>
              <a:tr h="276770">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dirty="0">
                          <a:solidFill>
                            <a:schemeClr val="tx1"/>
                          </a:solidFill>
                          <a:latin typeface="Arial" panose="020B0604020202020204" pitchFamily="34" charset="0"/>
                          <a:cs typeface="Arial" panose="020B0604020202020204" pitchFamily="34" charset="0"/>
                        </a:rPr>
                        <a:t>All trusts in England</a:t>
                      </a: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900" b="1" dirty="0">
                        <a:solidFill>
                          <a:schemeClr val="tx1"/>
                        </a:solidFill>
                        <a:latin typeface="Arial" panose="020B0604020202020204" pitchFamily="34" charset="0"/>
                        <a:cs typeface="Arial" panose="020B0604020202020204" pitchFamily="34" charset="0"/>
                      </a:endParaRPr>
                    </a:p>
                  </a:txBody>
                  <a:tcPr marL="0" marR="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289083"/>
                  </a:ext>
                </a:extLst>
              </a:tr>
              <a:tr h="573858">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 score</a:t>
                      </a:r>
                    </a:p>
                  </a:txBody>
                  <a:tcPr marL="0" marR="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lnT w="12700" cap="flat" cmpd="sng" algn="ctr">
                      <a:solidFill>
                        <a:schemeClr val="tx1"/>
                      </a:solidFill>
                      <a:prstDash val="solid"/>
                      <a:round/>
                      <a:headEnd type="none" w="med" len="med"/>
                      <a:tailEnd type="none" w="med" len="med"/>
                    </a:lnT>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4013571"/>
                  </a:ext>
                </a:extLst>
              </a:tr>
              <a:tr h="5529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solidFill>
                          <a:schemeClr val="tx1"/>
                        </a:solidFill>
                        <a:highlight>
                          <a:srgbClr val="C0C0C0"/>
                        </a:highlight>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83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7" name="Group 6" descr="A chart showing how your Trust scored for Q38 compared with other trusts that took part; using the ‘expected range’ analysis technique. ">
            <a:extLst>
              <a:ext uri="{FF2B5EF4-FFF2-40B4-BE49-F238E27FC236}">
                <a16:creationId xmlns:a16="http://schemas.microsoft.com/office/drawing/2014/main" id="{D155134D-CE45-60B6-A83A-9011AB7E780C}"/>
              </a:ext>
            </a:extLst>
          </p:cNvPr>
          <p:cNvGrpSpPr/>
          <p:nvPr/>
        </p:nvGrpSpPr>
        <p:grpSpPr>
          <a:xfrm>
            <a:off x="229991" y="1999646"/>
            <a:ext cx="8246527" cy="1795331"/>
            <a:chOff x="380078" y="1522176"/>
            <a:chExt cx="8246527" cy="1512887"/>
          </a:xfrm>
        </p:grpSpPr>
        <p:graphicFrame>
          <p:nvGraphicFramePr>
            <p:cNvPr id="8" name="G19">
              <a:extLst>
                <a:ext uri="{FF2B5EF4-FFF2-40B4-BE49-F238E27FC236}">
                  <a16:creationId xmlns:a16="http://schemas.microsoft.com/office/drawing/2014/main" id="{6C128C57-73E9-6D37-BA69-84AC6A01BEDD}"/>
                </a:ext>
              </a:extLst>
            </p:cNvPr>
            <p:cNvGraphicFramePr/>
            <p:nvPr>
              <p:extLst>
                <p:ext uri="{D42A27DB-BD31-4B8C-83A1-F6EECF244321}">
                  <p14:modId xmlns:p14="http://schemas.microsoft.com/office/powerpoint/2010/main" val="2776150475"/>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CB8C0A73-220D-41E4-BCA2-55CCE0F1A768}"/>
                </a:ext>
              </a:extLst>
            </p:cNvPr>
            <p:cNvSpPr/>
            <p:nvPr/>
          </p:nvSpPr>
          <p:spPr>
            <a:xfrm>
              <a:off x="6685523" y="1917655"/>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8888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85699-B589-7E0A-FA6F-9A0941A070AA}"/>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2544E15-9856-9E08-DA12-88A078A6C5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FE913918-D6C7-C33B-9358-61B1C42A9069}"/>
              </a:ext>
            </a:extLst>
          </p:cNvPr>
          <p:cNvSpPr txBox="1">
            <a:spLocks/>
          </p:cNvSpPr>
          <p:nvPr/>
        </p:nvSpPr>
        <p:spPr>
          <a:xfrm>
            <a:off x="515937" y="810817"/>
            <a:ext cx="7867572"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5" name="Title 4">
            <a:extLst>
              <a:ext uri="{FF2B5EF4-FFF2-40B4-BE49-F238E27FC236}">
                <a16:creationId xmlns:a16="http://schemas.microsoft.com/office/drawing/2014/main" id="{4E40B060-E24D-40A7-C255-9771FFC5C92E}"/>
              </a:ext>
            </a:extLst>
          </p:cNvPr>
          <p:cNvSpPr txBox="1">
            <a:spLocks/>
          </p:cNvSpPr>
          <p:nvPr/>
        </p:nvSpPr>
        <p:spPr>
          <a:xfrm>
            <a:off x="515937" y="1764730"/>
            <a:ext cx="8675688" cy="369787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maternity service users at a site, no scores will be displayed for that site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 some cases where there is only one site within a trust, the trust score and banding may differ from the site score and banding. This is because benchmarking is calculated separately at trust and site levels</a:t>
            </a:r>
          </a:p>
          <a:p>
            <a:pPr>
              <a:lnSpc>
                <a:spcPct val="110000"/>
              </a:lnSpc>
              <a:spcBef>
                <a:spcPts val="600"/>
              </a:spcBef>
            </a:pPr>
            <a:endParaRPr lang="en-GB"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F3E3A3F-ACF5-C757-4B3B-45FC6AF6405C}"/>
              </a:ext>
            </a:extLst>
          </p:cNvPr>
          <p:cNvSpPr txBox="1"/>
          <p:nvPr/>
        </p:nvSpPr>
        <p:spPr>
          <a:xfrm>
            <a:off x="628769" y="5262157"/>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814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425CF-84C9-89BD-FF3D-25EE1692B7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B6C1C9-6DFA-A6A9-704B-4D412737CA3C}"/>
              </a:ext>
            </a:extLst>
          </p:cNvPr>
          <p:cNvSpPr>
            <a:spLocks noGrp="1"/>
          </p:cNvSpPr>
          <p:nvPr>
            <p:ph type="title"/>
          </p:nvPr>
        </p:nvSpPr>
        <p:spPr>
          <a:xfrm>
            <a:off x="515937" y="804050"/>
            <a:ext cx="7678939" cy="553998"/>
          </a:xfrm>
        </p:spPr>
        <p:txBody>
          <a:bodyPr/>
          <a:lstStyle/>
          <a:p>
            <a:r>
              <a:rPr lang="en-GB" b="1" dirty="0">
                <a:cs typeface="Arial" panose="020B0604020202020204" pitchFamily="34" charset="0"/>
              </a:rPr>
              <a:t>Trust and site results</a:t>
            </a:r>
          </a:p>
        </p:txBody>
      </p:sp>
      <p:sp>
        <p:nvSpPr>
          <p:cNvPr id="6" name="Title 4">
            <a:extLst>
              <a:ext uri="{FF2B5EF4-FFF2-40B4-BE49-F238E27FC236}">
                <a16:creationId xmlns:a16="http://schemas.microsoft.com/office/drawing/2014/main" id="{6407145B-1D6F-2FEC-0AE9-D61604E5DEFD}"/>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4147243-6E00-8CF1-6654-5EA345F6619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943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FC37-548D-18E4-F9CD-A095643CE4BF}"/>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1: Antenatal Care</a:t>
            </a:r>
            <a:endParaRPr lang="en-GB" dirty="0"/>
          </a:p>
        </p:txBody>
      </p:sp>
      <p:sp>
        <p:nvSpPr>
          <p:cNvPr id="5" name="organisation_info">
            <a:extLst>
              <a:ext uri="{FF2B5EF4-FFF2-40B4-BE49-F238E27FC236}">
                <a16:creationId xmlns:a16="http://schemas.microsoft.com/office/drawing/2014/main" id="{333D8613-DDFB-FF93-7148-61D7E56028D1}"/>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antenatal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7277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26FE9-09C2-FF72-44CA-81C58EBA153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F94EEE2-5627-1272-046F-AFB59FF8DC7E}"/>
              </a:ext>
            </a:extLst>
          </p:cNvPr>
          <p:cNvSpPr>
            <a:spLocks noGrp="1"/>
          </p:cNvSpPr>
          <p:nvPr>
            <p:ph type="title"/>
          </p:nvPr>
        </p:nvSpPr>
        <p:spPr>
          <a:xfrm>
            <a:off x="515936"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30AF00D-61ED-6EEC-4245-F99001DB7ED1}"/>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DA4B94F7-CDD8-9363-5F2B-1CFDBBC7087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324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2AC2F-C8E2-C023-7E7F-B620915DC0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BB0BF1D1-CC0D-40C2-9CF8-7473BD343ED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436E5EC-25F0-AD2A-23E9-FC955C6FAA0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C4. Before you were induced, were you given appropriate information and advice on the risks associated with an induced labour?</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26ABC5CB-C95B-8520-9AA8-51F6ED0443C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1E6DD93D-48D2-08FA-CB71-9BB7E72E90C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6CF70E7-99A7-727D-0181-7C4FBA17B4F4}"/>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C6. At the start of your labour, did you feel that you were given appropriate advice and support when you contacted a midwife or the hospital?</a:t>
            </a:r>
            <a:endParaRPr lang="en-US" sz="1400" b="1" dirty="0">
              <a:solidFill>
                <a:srgbClr val="6D276A"/>
              </a:solidFill>
              <a:latin typeface="Arial"/>
              <a:ea typeface="+mj-ea"/>
              <a:cs typeface="+mj-cs"/>
            </a:endParaRPr>
          </a:p>
        </p:txBody>
      </p:sp>
      <p:sp>
        <p:nvSpPr>
          <p:cNvPr id="14" name="Title 6">
            <a:extLst>
              <a:ext uri="{FF2B5EF4-FFF2-40B4-BE49-F238E27FC236}">
                <a16:creationId xmlns:a16="http://schemas.microsoft.com/office/drawing/2014/main" id="{2F93FB8C-5775-E421-45E5-6CFC58B34AF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77652A4B-78C3-A8C5-1D8D-1C6FCDE0296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DA49B6D-FEEA-C083-0E65-A0F7A5AFB301}"/>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0048D65-788D-A805-C009-2FB2551E0934}"/>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10802547-8F5F-C744-CD6C-2CCFD7730C57}"/>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F6619673-9880-33B9-0A7B-8068795663F7}"/>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3723EAAE-65E1-0747-3FEA-38A7A9656C0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F71D4715-110D-DB95-F27B-0E88BBC2269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4" descr="A bar chart showing the question scores for sites within your trust. The colour of the chart corresponds with the legend above.">
            <a:extLst>
              <a:ext uri="{FF2B5EF4-FFF2-40B4-BE49-F238E27FC236}">
                <a16:creationId xmlns:a16="http://schemas.microsoft.com/office/drawing/2014/main" id="{03DEB48E-EE27-75CA-4FD7-F0CA1A147137}"/>
              </a:ext>
            </a:extLst>
          </p:cNvPr>
          <p:cNvGraphicFramePr>
            <a:graphicFrameLocks/>
          </p:cNvGraphicFramePr>
          <p:nvPr>
            <p:extLst>
              <p:ext uri="{D42A27DB-BD31-4B8C-83A1-F6EECF244321}">
                <p14:modId xmlns:p14="http://schemas.microsoft.com/office/powerpoint/2010/main" val="2521894523"/>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6" descr="A bar chart showing the question scores for sites within your trust. The colour of the chart corresponds with the legend above.">
            <a:extLst>
              <a:ext uri="{FF2B5EF4-FFF2-40B4-BE49-F238E27FC236}">
                <a16:creationId xmlns:a16="http://schemas.microsoft.com/office/drawing/2014/main" id="{13B31B3D-C724-0D39-1C0C-C59F7A71F6F1}"/>
              </a:ext>
            </a:extLst>
          </p:cNvPr>
          <p:cNvGraphicFramePr>
            <a:graphicFrameLocks/>
          </p:cNvGraphicFramePr>
          <p:nvPr>
            <p:extLst>
              <p:ext uri="{D42A27DB-BD31-4B8C-83A1-F6EECF244321}">
                <p14:modId xmlns:p14="http://schemas.microsoft.com/office/powerpoint/2010/main" val="327862581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191239A-E658-38D2-24EC-0A475B7395F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CAFF459-C208-98B1-9ACB-3D97C2F7E6A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7D1F78-60A9-AAA3-63E2-B45D400B2D29}"/>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86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21B0A4-9125-ADA9-5597-64709D90887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FE7B7A0-879E-0FB8-2A7B-5C65C6BA835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B19EBCE6-0B7D-6AA9-0C8F-BB62DDAEA28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C7. During your labour, were you ever sent home when you were worried about yourself or your baby</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CA6430AE-6912-0A25-4F0A-D0258E939C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80AA1C00-F3B1-9DB4-7EED-E28B39670C14}"/>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A5BDB57-CA28-A959-43A1-A951D9AE4CC2}"/>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C8. Do you think your healthcare professionals did everything they could to help manage your pain during labour and birth? </a:t>
            </a:r>
          </a:p>
        </p:txBody>
      </p:sp>
      <p:sp>
        <p:nvSpPr>
          <p:cNvPr id="14" name="Title 6">
            <a:extLst>
              <a:ext uri="{FF2B5EF4-FFF2-40B4-BE49-F238E27FC236}">
                <a16:creationId xmlns:a16="http://schemas.microsoft.com/office/drawing/2014/main" id="{94D25F65-359B-57E1-DBA8-D6503EFACC13}"/>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1894843F-E479-8C06-7699-D2B7881FE2C2}"/>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1EC30593-1771-3DDB-68E2-51A599E6F8A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209C5F4-AED1-7B77-5E64-274662FEA28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A0816E86-34B2-1AF6-A95F-05B514B0D79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DD9D4673-B5C3-B341-B8A5-D627D0B3E5D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53EF1C1-6479-764F-470A-8D6CFBD3FA86}"/>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D20BCF0-D932-8370-EC3A-38B8CE46ABC1}"/>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7" descr="A bar chart showing the question scores for sites within your trust. The colour of the chart corresponds with the legend above.">
            <a:extLst>
              <a:ext uri="{FF2B5EF4-FFF2-40B4-BE49-F238E27FC236}">
                <a16:creationId xmlns:a16="http://schemas.microsoft.com/office/drawing/2014/main" id="{05F5AC88-CD22-C571-C57B-B475322A9E0D}"/>
              </a:ext>
            </a:extLst>
          </p:cNvPr>
          <p:cNvGraphicFramePr>
            <a:graphicFrameLocks/>
          </p:cNvGraphicFramePr>
          <p:nvPr>
            <p:extLst>
              <p:ext uri="{D42A27DB-BD31-4B8C-83A1-F6EECF244321}">
                <p14:modId xmlns:p14="http://schemas.microsoft.com/office/powerpoint/2010/main" val="393618836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8" descr="A bar chart showing the question scores for sites within your trust. The colour of the chart corresponds with the legend above.">
            <a:extLst>
              <a:ext uri="{FF2B5EF4-FFF2-40B4-BE49-F238E27FC236}">
                <a16:creationId xmlns:a16="http://schemas.microsoft.com/office/drawing/2014/main" id="{F2507BC1-190A-1123-2BBA-B795E04E87F7}"/>
              </a:ext>
            </a:extLst>
          </p:cNvPr>
          <p:cNvGraphicFramePr>
            <a:graphicFrameLocks/>
          </p:cNvGraphicFramePr>
          <p:nvPr>
            <p:extLst>
              <p:ext uri="{D42A27DB-BD31-4B8C-83A1-F6EECF244321}">
                <p14:modId xmlns:p14="http://schemas.microsoft.com/office/powerpoint/2010/main" val="3364620371"/>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890ADCC5-79E4-A5D8-763A-A2AA82EF9D25}"/>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F96969E1-EE33-9682-C89C-80DFFB8BACC1}"/>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0C27A9CD-016D-D9B6-D26A-371681DA5116}"/>
              </a:ext>
            </a:extLst>
          </p:cNvPr>
          <p:cNvSpPr txBox="1"/>
          <p:nvPr/>
        </p:nvSpPr>
        <p:spPr>
          <a:xfrm>
            <a:off x="6197210" y="981106"/>
            <a:ext cx="6266622" cy="338554"/>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Your </a:t>
            </a:r>
            <a:r>
              <a:rPr lang="en-US" sz="1600" b="1" dirty="0" err="1">
                <a:latin typeface="Arial" panose="020B0604020202020204" pitchFamily="34" charset="0"/>
                <a:cs typeface="Arial" panose="020B0604020202020204" pitchFamily="34" charset="0"/>
              </a:rPr>
              <a:t>labour</a:t>
            </a:r>
            <a:r>
              <a:rPr lang="en-US" sz="1600" b="1" dirty="0">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368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A8A3B-539B-E6DD-C88E-26DC1FC29123}"/>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0525971E-B2B5-3252-2329-AEAC35CCA13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A1F7C0B-B2B0-7DF7-2819-67B5AE7F59B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C9. If your partner or someone else close to you was involved in your care during labour and birth, were they able to be involved as much as they wanted?</a:t>
            </a:r>
          </a:p>
        </p:txBody>
      </p:sp>
      <p:cxnSp>
        <p:nvCxnSpPr>
          <p:cNvPr id="11" name="Straight Connector 10">
            <a:extLst>
              <a:ext uri="{FF2B5EF4-FFF2-40B4-BE49-F238E27FC236}">
                <a16:creationId xmlns:a16="http://schemas.microsoft.com/office/drawing/2014/main" id="{FB317EC1-4D87-6309-E7DC-4EE27780447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4F4CD3B-F833-38E5-BCC4-E23AB94D7B9B}"/>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53256056-1D12-1917-B78D-8656D85358FE}"/>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C10. Did the staff treating and examining you introduce themselves?</a:t>
            </a:r>
            <a:endParaRPr kumimoji="0" lang="en-US"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ABE4655D-9C17-6435-56A9-16FA5B0362D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FD70BF8-18D2-468D-1407-DD16CBA233F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81550574-C6E8-C9E4-44A4-AC65DC7544E7}"/>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625C4CF0-0381-486C-1963-C8E89A3827B5}"/>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55CD1A3C-0334-276F-7FAC-E49EE329047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4157D76D-CCC9-C3B2-A8C7-2BA50BBD0B11}"/>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269F633-84E1-DE84-1B75-2C36470AE7FD}"/>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D657EE5-BDDD-4E2B-863C-A75754D3B57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9" descr="A bar chart showing the question scores for sites within your trust. The colour of the chart corresponds with the legend above.">
            <a:extLst>
              <a:ext uri="{FF2B5EF4-FFF2-40B4-BE49-F238E27FC236}">
                <a16:creationId xmlns:a16="http://schemas.microsoft.com/office/drawing/2014/main" id="{2EB0E361-834F-AB60-0480-FA56D33343ED}"/>
              </a:ext>
            </a:extLst>
          </p:cNvPr>
          <p:cNvGraphicFramePr>
            <a:graphicFrameLocks/>
          </p:cNvGraphicFramePr>
          <p:nvPr>
            <p:extLst>
              <p:ext uri="{D42A27DB-BD31-4B8C-83A1-F6EECF244321}">
                <p14:modId xmlns:p14="http://schemas.microsoft.com/office/powerpoint/2010/main" val="258659143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0" descr="A bar chart showing the question scores for sites within your trust. The colour of the chart corresponds with the legend above.">
            <a:extLst>
              <a:ext uri="{FF2B5EF4-FFF2-40B4-BE49-F238E27FC236}">
                <a16:creationId xmlns:a16="http://schemas.microsoft.com/office/drawing/2014/main" id="{1F550109-531A-C857-AA55-BD3A20F5BED0}"/>
              </a:ext>
            </a:extLst>
          </p:cNvPr>
          <p:cNvGraphicFramePr>
            <a:graphicFrameLocks/>
          </p:cNvGraphicFramePr>
          <p:nvPr>
            <p:extLst>
              <p:ext uri="{D42A27DB-BD31-4B8C-83A1-F6EECF244321}">
                <p14:modId xmlns:p14="http://schemas.microsoft.com/office/powerpoint/2010/main" val="3788683852"/>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CDE23A29-9DD3-3881-9A5E-77D052BB3984}"/>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CDC7A481-9175-5FAE-90D1-56A321715C1F}"/>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Your </a:t>
            </a:r>
            <a:r>
              <a:rPr lang="en-US" sz="1600" b="1" dirty="0" err="1">
                <a:solidFill>
                  <a:schemeClr val="tx1"/>
                </a:solidFill>
                <a:latin typeface="Arial" panose="020B0604020202020204" pitchFamily="34" charset="0"/>
                <a:cs typeface="Arial" panose="020B0604020202020204" pitchFamily="34" charset="0"/>
              </a:rPr>
              <a:t>labour</a:t>
            </a:r>
            <a:r>
              <a:rPr lang="en-US" sz="1600" b="1" dirty="0">
                <a:solidFill>
                  <a:schemeClr val="tx1"/>
                </a:solidFill>
                <a:latin typeface="Arial" panose="020B0604020202020204" pitchFamily="34" charset="0"/>
                <a:cs typeface="Arial" panose="020B0604020202020204" pitchFamily="34" charset="0"/>
              </a:rPr>
              <a:t> and birth</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3D20B6-61A5-97AC-C5DC-7286E9DD52E5}"/>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60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dirty="0"/>
              <a:t>Key terms used in this report</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extBox 2">
            <a:extLst>
              <a:ext uri="{FF2B5EF4-FFF2-40B4-BE49-F238E27FC236}">
                <a16:creationId xmlns:a16="http://schemas.microsoft.com/office/drawing/2014/main" id="{960BCF18-5A78-D198-CD8D-792AB0FB43F7}"/>
              </a:ext>
            </a:extLst>
          </p:cNvPr>
          <p:cNvSpPr txBox="1"/>
          <p:nvPr/>
        </p:nvSpPr>
        <p:spPr>
          <a:xfrm>
            <a:off x="419970" y="1268520"/>
            <a:ext cx="11560748" cy="506017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US"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benchmarking in this report</a:t>
            </a:r>
            <a:r>
              <a:rPr lang="en-US" sz="120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can influence care experiences and how they are reported. Since trusts have differing profiles of maternity service users, this could make fair trust comparisons difficult. To account for this, we ‘standardise’ the results, which means we apply a weight to individual service user responses to account for differences in demographic profile between trusts. </a:t>
            </a:r>
          </a:p>
          <a:p>
            <a:pPr>
              <a:spcBef>
                <a:spcPts val="600"/>
              </a:spcBef>
              <a:spcAft>
                <a:spcPts val="600"/>
              </a:spcAft>
            </a:pPr>
            <a:r>
              <a:rPr lang="en-US" sz="1200" dirty="0">
                <a:latin typeface="Arial" panose="020B0604020202020204" pitchFamily="34" charset="0"/>
                <a:cs typeface="Arial" panose="020B0604020202020204" pitchFamily="34" charset="0"/>
              </a:rPr>
              <a:t>For each trust, results have been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by parity (whether or not a service user has given birth previously) and age of respondents to reflect the ‘national’ age distribution (based on all respondents to the survey). T</a:t>
            </a:r>
            <a:r>
              <a:rPr lang="en-GB" sz="1200" dirty="0">
                <a:latin typeface="Arial" panose="020B0604020202020204" pitchFamily="34" charset="0"/>
                <a:cs typeface="Arial" panose="020B0604020202020204" pitchFamily="34" charset="0"/>
              </a:rPr>
              <a:t>his helps ensure that no trust will appear better or worse than another because of its profile of maternity users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GB" sz="1200" dirty="0">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US" sz="1200" dirty="0">
                <a:latin typeface="Arial" panose="020B0604020202020204" pitchFamily="34" charset="0"/>
                <a:cs typeface="Arial" panose="020B0604020202020204" pitchFamily="34" charset="0"/>
              </a:rPr>
              <a:t>Only evaluative questions in the questionnaire are scored. Some questions are descriptive (for example A2), and others are ‘routing questions’, which are designed to filter out respondents to whom subsequent questions do not apply (for example C23). These questions are not scored.</a:t>
            </a:r>
          </a:p>
          <a:p>
            <a:pPr>
              <a:spcBef>
                <a:spcPts val="600"/>
              </a:spcBef>
              <a:spcAft>
                <a:spcPts val="600"/>
              </a:spcAft>
            </a:pP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a:t>
            </a:r>
            <a:r>
              <a:rPr lang="en-US" sz="1200" dirty="0">
                <a:solidFill>
                  <a:srgbClr val="0070C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further details. Section scoring is computed as the arithmetic mean of question scores for the section after weighting is applied. More information can be found in the ‘</a:t>
            </a:r>
            <a:r>
              <a:rPr lang="en-US" sz="1200" dirty="0">
                <a:latin typeface="Arial" panose="020B0604020202020204" pitchFamily="34" charset="0"/>
                <a:cs typeface="Arial" panose="020B0604020202020204" pitchFamily="34" charset="0"/>
                <a:hlinkClick r:id="rId5" action="ppaction://hlinksldjump"/>
              </a:rPr>
              <a:t>How questions are scored</a:t>
            </a:r>
            <a:r>
              <a:rPr lang="en-US" sz="1200" dirty="0">
                <a:latin typeface="Arial" panose="020B0604020202020204" pitchFamily="34" charset="0"/>
                <a:cs typeface="Arial" panose="020B0604020202020204" pitchFamily="34" charset="0"/>
              </a:rPr>
              <a:t>’ slide</a:t>
            </a:r>
            <a:r>
              <a:rPr lang="en-US" sz="1200" i="1" dirty="0">
                <a:latin typeface="Arial" panose="020B0604020202020204" pitchFamily="34" charset="0"/>
                <a:cs typeface="Arial" panose="020B0604020202020204" pitchFamily="34" charset="0"/>
              </a:rPr>
              <a:t>.  </a:t>
            </a:r>
            <a:endParaRPr lang="en-GB" sz="1200" i="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a:t>
            </a:r>
            <a:r>
              <a:rPr lang="en-GB" sz="1200" dirty="0">
                <a:latin typeface="Arial" panose="020B0604020202020204" pitchFamily="34" charset="0"/>
                <a:cs typeface="Arial" panose="020B0604020202020204" pitchFamily="34" charset="0"/>
              </a:rPr>
              <a:t> which is in the 'Analysis and Reporting' section of the 2025 Maternity Survey webpage on the NHS Surveys Website.</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8B11-AD78-6616-86AB-F7B8D0AB5A70}"/>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9B8D7D6-3464-69F2-16C7-F463CBC6144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2F238005-990C-A551-9F13-E9D06A2AF51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C11. Were you (and / or your partner or a companion) left alone by midwives or doctors at a time when it worried you?</a:t>
            </a:r>
          </a:p>
        </p:txBody>
      </p:sp>
      <p:cxnSp>
        <p:nvCxnSpPr>
          <p:cNvPr id="11" name="Straight Connector 10">
            <a:extLst>
              <a:ext uri="{FF2B5EF4-FFF2-40B4-BE49-F238E27FC236}">
                <a16:creationId xmlns:a16="http://schemas.microsoft.com/office/drawing/2014/main" id="{824CF4AF-170A-DF81-E693-394745642FD0}"/>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467B1DCD-8C49-9CEB-C075-763F2869FE41}"/>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91F850C9-E77D-FE70-5486-EB267E37AA8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C12. If you raised a concern during labour and birth, did you feel that it was taken seriously?</a:t>
            </a:r>
          </a:p>
        </p:txBody>
      </p:sp>
      <p:sp>
        <p:nvSpPr>
          <p:cNvPr id="14" name="Title 6">
            <a:extLst>
              <a:ext uri="{FF2B5EF4-FFF2-40B4-BE49-F238E27FC236}">
                <a16:creationId xmlns:a16="http://schemas.microsoft.com/office/drawing/2014/main" id="{05830B9B-F248-3416-E5EE-1008E01411FA}"/>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D86430DE-7964-FB13-C972-B06F5917D5E6}"/>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485EF2F6-8814-A11F-88CF-6756E3F25F13}"/>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A5888F6F-E1DD-E124-BDEF-43A1FF3E9D0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050C6F41-BDBE-C090-FBC4-9EB5C773394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27529A8-91B2-95C4-ED4C-8EA347818D6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021E502-3748-A9FC-DAB5-9540FBCD4F60}"/>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93EB80A-C0AF-4894-F7C4-0E09BB395C4B}"/>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1" descr="A bar chart showing the question scores for sites within your trust. The colour of the chart corresponds with the legend above.">
            <a:extLst>
              <a:ext uri="{FF2B5EF4-FFF2-40B4-BE49-F238E27FC236}">
                <a16:creationId xmlns:a16="http://schemas.microsoft.com/office/drawing/2014/main" id="{68742824-086E-68BD-B9C6-6AA0F9B84C42}"/>
              </a:ext>
            </a:extLst>
          </p:cNvPr>
          <p:cNvGraphicFramePr>
            <a:graphicFrameLocks/>
          </p:cNvGraphicFramePr>
          <p:nvPr>
            <p:extLst>
              <p:ext uri="{D42A27DB-BD31-4B8C-83A1-F6EECF244321}">
                <p14:modId xmlns:p14="http://schemas.microsoft.com/office/powerpoint/2010/main" val="2265536862"/>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2" descr="A bar chart showing the question scores for sites within your trust. The colour of the chart corresponds with the legend above.">
            <a:extLst>
              <a:ext uri="{FF2B5EF4-FFF2-40B4-BE49-F238E27FC236}">
                <a16:creationId xmlns:a16="http://schemas.microsoft.com/office/drawing/2014/main" id="{97E965B3-45D1-3241-70AC-023EED66730B}"/>
              </a:ext>
            </a:extLst>
          </p:cNvPr>
          <p:cNvGraphicFramePr>
            <a:graphicFrameLocks/>
          </p:cNvGraphicFramePr>
          <p:nvPr>
            <p:extLst>
              <p:ext uri="{D42A27DB-BD31-4B8C-83A1-F6EECF244321}">
                <p14:modId xmlns:p14="http://schemas.microsoft.com/office/powerpoint/2010/main" val="175942420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AE183228-F6D3-1922-6ADE-F6A05EA1418E}"/>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64C29170-4EF0-475D-4AC5-DBE1978A07A9}"/>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EF7803F-3ED1-3059-165C-9C59973D087B}"/>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12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612C5-F137-9757-C264-6BAB32739F4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3A4D90C-CB7B-E250-BAFE-F6259005BB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49C96741-4B8B-8BFD-8E24-6EF776B19A99}"/>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C13. During labour and birth, were you able to get a member of staff to help you when you needed it?</a:t>
            </a:r>
          </a:p>
        </p:txBody>
      </p:sp>
      <p:cxnSp>
        <p:nvCxnSpPr>
          <p:cNvPr id="11" name="Straight Connector 10">
            <a:extLst>
              <a:ext uri="{FF2B5EF4-FFF2-40B4-BE49-F238E27FC236}">
                <a16:creationId xmlns:a16="http://schemas.microsoft.com/office/drawing/2014/main" id="{3A9A204F-A9F0-A3EC-0CE0-7E90F0685C5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B412E13-2B36-B644-B67C-3E4B1ACE208E}"/>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48349B45-2A64-F0A2-8443-B4825A7D957D}"/>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C14. Thinking about your care during labour and birth, did you feel that the midwives and / or doctors looking after you worked well together?</a:t>
            </a:r>
          </a:p>
        </p:txBody>
      </p:sp>
      <p:sp>
        <p:nvSpPr>
          <p:cNvPr id="14" name="Title 6">
            <a:extLst>
              <a:ext uri="{FF2B5EF4-FFF2-40B4-BE49-F238E27FC236}">
                <a16:creationId xmlns:a16="http://schemas.microsoft.com/office/drawing/2014/main" id="{E506E8EC-4382-3EF7-2AF8-3CDADAB1E786}"/>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600DA7E6-B3A1-E01F-02AE-DD7853C09F84}"/>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C81A597-C3A1-2B0D-6308-4260FDEC1752}"/>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2295E4CD-B8A4-D707-8F4B-9A7249B013A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35F34DD3-A905-0442-B0C5-A4F32D154FD1}"/>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A87B6D-9F91-D451-8FEC-9A2D0B2A999D}"/>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5B6C186B-1A34-2BF7-8801-75650A20312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95E03E31-5930-F8AD-EFED-11C37EF9C39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3" descr="A bar chart showing the question scores for sites within your trust. The colour of the chart corresponds with the legend above.">
            <a:extLst>
              <a:ext uri="{FF2B5EF4-FFF2-40B4-BE49-F238E27FC236}">
                <a16:creationId xmlns:a16="http://schemas.microsoft.com/office/drawing/2014/main" id="{6B01DA5C-7BDC-AF47-03D1-2C28EC1961C6}"/>
              </a:ext>
            </a:extLst>
          </p:cNvPr>
          <p:cNvGraphicFramePr>
            <a:graphicFrameLocks/>
          </p:cNvGraphicFramePr>
          <p:nvPr>
            <p:extLst>
              <p:ext uri="{D42A27DB-BD31-4B8C-83A1-F6EECF244321}">
                <p14:modId xmlns:p14="http://schemas.microsoft.com/office/powerpoint/2010/main" val="176479448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4" descr="A bar chart showing the question scores for sites within your trust. The colour of the chart corresponds with the legend above.">
            <a:extLst>
              <a:ext uri="{FF2B5EF4-FFF2-40B4-BE49-F238E27FC236}">
                <a16:creationId xmlns:a16="http://schemas.microsoft.com/office/drawing/2014/main" id="{34388538-2B25-10FC-8CF8-144980D3799C}"/>
              </a:ext>
            </a:extLst>
          </p:cNvPr>
          <p:cNvGraphicFramePr>
            <a:graphicFrameLocks/>
          </p:cNvGraphicFramePr>
          <p:nvPr>
            <p:extLst>
              <p:ext uri="{D42A27DB-BD31-4B8C-83A1-F6EECF244321}">
                <p14:modId xmlns:p14="http://schemas.microsoft.com/office/powerpoint/2010/main" val="2413022278"/>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F0DE5AF0-9D33-6247-E85C-80067110289C}"/>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A97D0856-0BD5-9B3C-1ECF-628ABFF8EF1E}"/>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BDAECF3-D2BE-9C7A-0B8E-C465CE8BF940}"/>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B002C-3EC5-95E0-011D-53F145F7E03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CF734DEE-2D4B-1819-0078-E3C5625F4A8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F0A41B14-042D-A6F3-1F29-25EA637EA372}"/>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C15. Thinking about your care during labour and birth, were you spoken to in a way you could understand?</a:t>
            </a:r>
          </a:p>
        </p:txBody>
      </p:sp>
      <p:cxnSp>
        <p:nvCxnSpPr>
          <p:cNvPr id="11" name="Straight Connector 10">
            <a:extLst>
              <a:ext uri="{FF2B5EF4-FFF2-40B4-BE49-F238E27FC236}">
                <a16:creationId xmlns:a16="http://schemas.microsoft.com/office/drawing/2014/main" id="{F9BC3881-1F2E-34FD-5924-8377155A40C7}"/>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E767EA78-59FF-47A4-97FA-9DE9FDDEAFE5}"/>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29A14B9B-C1D1-3FF5-3BE6-6996C0E2EBF3}"/>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C16. Thinking about your care during labour and birth, were you involved in decisions about your care?</a:t>
            </a:r>
          </a:p>
        </p:txBody>
      </p:sp>
      <p:sp>
        <p:nvSpPr>
          <p:cNvPr id="14" name="Title 6">
            <a:extLst>
              <a:ext uri="{FF2B5EF4-FFF2-40B4-BE49-F238E27FC236}">
                <a16:creationId xmlns:a16="http://schemas.microsoft.com/office/drawing/2014/main" id="{B2DA1794-1910-567B-DA65-41A356C98AFF}"/>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CB7404BC-EA10-648F-AEFB-C7787B075BE8}"/>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AB0F9CE1-4691-E47A-4FA7-A346946ADF3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B452379-5B6F-9AC0-CEC2-017240732286}"/>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918F31B7-612C-8033-EB71-1DB8497D406D}"/>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65D00507-33D1-5385-98EE-46CB89766ACA}"/>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F2AD44FE-1D15-546F-A1EF-A85291ABA8DA}"/>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15325830-5F55-3C88-72D1-92137788F75E}"/>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5" descr="A bar chart showing the question scores for sites within your trust. The colour of the chart corresponds with the legend above.">
            <a:extLst>
              <a:ext uri="{FF2B5EF4-FFF2-40B4-BE49-F238E27FC236}">
                <a16:creationId xmlns:a16="http://schemas.microsoft.com/office/drawing/2014/main" id="{73F53656-EEAE-A32A-5597-13E89226F81C}"/>
              </a:ext>
            </a:extLst>
          </p:cNvPr>
          <p:cNvGraphicFramePr>
            <a:graphicFrameLocks/>
          </p:cNvGraphicFramePr>
          <p:nvPr>
            <p:extLst>
              <p:ext uri="{D42A27DB-BD31-4B8C-83A1-F6EECF244321}">
                <p14:modId xmlns:p14="http://schemas.microsoft.com/office/powerpoint/2010/main" val="3485519961"/>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6" descr="A bar chart showing the question scores for sites within your trust. The colour of the chart corresponds with the legend above.">
            <a:extLst>
              <a:ext uri="{FF2B5EF4-FFF2-40B4-BE49-F238E27FC236}">
                <a16:creationId xmlns:a16="http://schemas.microsoft.com/office/drawing/2014/main" id="{6404BBF6-D710-7FE8-482E-B63112E7FCA4}"/>
              </a:ext>
            </a:extLst>
          </p:cNvPr>
          <p:cNvGraphicFramePr>
            <a:graphicFrameLocks/>
          </p:cNvGraphicFramePr>
          <p:nvPr>
            <p:extLst>
              <p:ext uri="{D42A27DB-BD31-4B8C-83A1-F6EECF244321}">
                <p14:modId xmlns:p14="http://schemas.microsoft.com/office/powerpoint/2010/main" val="329080553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3A667FE0-2F3A-2D90-D242-F242278C8D3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259394FA-182A-034B-87EB-3A6261B53C88}"/>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262C8D51-5156-3C53-76DB-1CF13AAB6311}"/>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24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C9AB2-9631-82C7-CF17-76E2111B8F99}"/>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F9D9AF3-6C85-226A-4F79-D16F0800EF8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D590168D-C2EE-CAA5-FC66-954F6DB801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C17. Thinking about your care during labour and birth, were you treated with respect and dignity?</a:t>
            </a:r>
          </a:p>
        </p:txBody>
      </p:sp>
      <p:cxnSp>
        <p:nvCxnSpPr>
          <p:cNvPr id="11" name="Straight Connector 10">
            <a:extLst>
              <a:ext uri="{FF2B5EF4-FFF2-40B4-BE49-F238E27FC236}">
                <a16:creationId xmlns:a16="http://schemas.microsoft.com/office/drawing/2014/main" id="{7FFD799A-658E-2BDE-B486-65652EE38F3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FA117531-2ACA-0F22-3BFB-52015E18166A}"/>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78E976E5-7485-7F4B-1918-76235B8556FC}"/>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C18. Did you have confidence and trust in the staff caring for you during your labour and birth?</a:t>
            </a:r>
          </a:p>
        </p:txBody>
      </p:sp>
      <p:sp>
        <p:nvSpPr>
          <p:cNvPr id="14" name="Title 6">
            <a:extLst>
              <a:ext uri="{FF2B5EF4-FFF2-40B4-BE49-F238E27FC236}">
                <a16:creationId xmlns:a16="http://schemas.microsoft.com/office/drawing/2014/main" id="{8A0F79E4-F1CC-2BB1-FE48-9D93AE704FF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B26005D6-12E4-1164-2366-62ECE4BADB6E}"/>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26A81946-5116-332A-7F79-98A74738181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411BA57D-F450-0BF6-23D9-05533C59AA1E}"/>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D0ED4FA5-25C5-B9EE-5881-C749819BABDA}"/>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73BE6D38-CB56-320C-036C-538ECE7C6764}"/>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AC78F961-D747-4419-256E-832048F4E58E}"/>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86092608-707D-E9DA-93C0-B225867337C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7" descr="A bar chart showing the question scores for sites within your trust. The colour of the chart corresponds with the legend above.">
            <a:extLst>
              <a:ext uri="{FF2B5EF4-FFF2-40B4-BE49-F238E27FC236}">
                <a16:creationId xmlns:a16="http://schemas.microsoft.com/office/drawing/2014/main" id="{B4101D53-F4BB-F9A7-C362-6B409986258D}"/>
              </a:ext>
            </a:extLst>
          </p:cNvPr>
          <p:cNvGraphicFramePr>
            <a:graphicFrameLocks/>
          </p:cNvGraphicFramePr>
          <p:nvPr>
            <p:extLst>
              <p:ext uri="{D42A27DB-BD31-4B8C-83A1-F6EECF244321}">
                <p14:modId xmlns:p14="http://schemas.microsoft.com/office/powerpoint/2010/main" val="3119221030"/>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18" descr="A bar chart showing the question scores for sites within your trust. The colour of the chart corresponds with the legend above.">
            <a:extLst>
              <a:ext uri="{FF2B5EF4-FFF2-40B4-BE49-F238E27FC236}">
                <a16:creationId xmlns:a16="http://schemas.microsoft.com/office/drawing/2014/main" id="{F5F3D24B-C6E3-4A4F-A321-914A8EE7DDF7}"/>
              </a:ext>
            </a:extLst>
          </p:cNvPr>
          <p:cNvGraphicFramePr>
            <a:graphicFrameLocks/>
          </p:cNvGraphicFramePr>
          <p:nvPr>
            <p:extLst>
              <p:ext uri="{D42A27DB-BD31-4B8C-83A1-F6EECF244321}">
                <p14:modId xmlns:p14="http://schemas.microsoft.com/office/powerpoint/2010/main" val="176270431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006600DB-1DFC-C1E1-BCDA-2CBF9D3D8462}"/>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95DF7B8E-D280-E03C-3EA0-3ED8AD5EA8CB}"/>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BCA4DB7A-343B-BC51-0F7E-A8B8294DAA4C}"/>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41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E2842-4979-29AB-152C-13E7978D5C16}"/>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DADCFDA-3950-C218-DD9F-294F5815FB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6BE43EF7-01D1-C471-83FC-966FA3BB189F}"/>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C19. After your baby was born, did you have the opportunity to ask questions about your labour and the birth?</a:t>
            </a:r>
          </a:p>
        </p:txBody>
      </p:sp>
      <p:cxnSp>
        <p:nvCxnSpPr>
          <p:cNvPr id="11" name="Straight Connector 10">
            <a:extLst>
              <a:ext uri="{FF2B5EF4-FFF2-40B4-BE49-F238E27FC236}">
                <a16:creationId xmlns:a16="http://schemas.microsoft.com/office/drawing/2014/main" id="{A19EA03E-6D2C-F31C-18C8-85ABAE28E0F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FD810CD-744A-FE0E-B3A7-91D2774CF627}"/>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3" name="Title 4">
            <a:extLst>
              <a:ext uri="{FF2B5EF4-FFF2-40B4-BE49-F238E27FC236}">
                <a16:creationId xmlns:a16="http://schemas.microsoft.com/office/drawing/2014/main" id="{69B5007E-6C83-0AA4-1573-8AA1D696C7E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C20. During your labour and birth, did your midwives or doctor appear to be aware of your medical history?</a:t>
            </a:r>
          </a:p>
        </p:txBody>
      </p:sp>
      <p:sp>
        <p:nvSpPr>
          <p:cNvPr id="14" name="Title 6">
            <a:extLst>
              <a:ext uri="{FF2B5EF4-FFF2-40B4-BE49-F238E27FC236}">
                <a16:creationId xmlns:a16="http://schemas.microsoft.com/office/drawing/2014/main" id="{915A2AD4-D1DE-8FCC-5A7B-F15B381C0A28}"/>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BB4D750-88A3-DBC8-A9F7-18C5F4BB309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7428E41C-DEBA-1710-7175-96E7837B7DD8}"/>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31F3DD58-0FFA-EA04-DEC7-481D138D0589}"/>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FFF96C2-D4A2-4EF9-3E68-4FBF5D7BC0FC}"/>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E8DE6FC-4068-01BB-B216-94C3C5ECBDF9}"/>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831E761B-E2DE-DCB5-A521-7EE1CAB26A19}"/>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A632C4CC-14F4-48E1-B330-AA66126E08EF}"/>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19" descr="A bar chart showing the question scores for sites within your trust. The colour of the chart corresponds with the legend above.">
            <a:extLst>
              <a:ext uri="{FF2B5EF4-FFF2-40B4-BE49-F238E27FC236}">
                <a16:creationId xmlns:a16="http://schemas.microsoft.com/office/drawing/2014/main" id="{47FC564D-C2E8-FD9C-E4DD-95DA14E2D00B}"/>
              </a:ext>
            </a:extLst>
          </p:cNvPr>
          <p:cNvGraphicFramePr>
            <a:graphicFrameLocks/>
          </p:cNvGraphicFramePr>
          <p:nvPr>
            <p:extLst>
              <p:ext uri="{D42A27DB-BD31-4B8C-83A1-F6EECF244321}">
                <p14:modId xmlns:p14="http://schemas.microsoft.com/office/powerpoint/2010/main" val="312405207"/>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20" descr="A bar chart showing the question scores for sites within your trust. The colour of the chart corresponds with the legend above.">
            <a:extLst>
              <a:ext uri="{FF2B5EF4-FFF2-40B4-BE49-F238E27FC236}">
                <a16:creationId xmlns:a16="http://schemas.microsoft.com/office/drawing/2014/main" id="{3AE70674-C681-3A2B-65A7-A6A29517E278}"/>
              </a:ext>
            </a:extLst>
          </p:cNvPr>
          <p:cNvGraphicFramePr>
            <a:graphicFrameLocks/>
          </p:cNvGraphicFramePr>
          <p:nvPr>
            <p:extLst>
              <p:ext uri="{D42A27DB-BD31-4B8C-83A1-F6EECF244321}">
                <p14:modId xmlns:p14="http://schemas.microsoft.com/office/powerpoint/2010/main" val="3439918997"/>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25E1DF4F-96A4-945D-2AE7-236CF9D308B7}"/>
              </a:ext>
            </a:extLst>
          </p:cNvPr>
          <p:cNvSpPr txBox="1">
            <a:spLocks/>
          </p:cNvSpPr>
          <p:nvPr/>
        </p:nvSpPr>
        <p:spPr>
          <a:xfrm>
            <a:off x="6265539"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26" name="TextBox 25">
            <a:extLst>
              <a:ext uri="{FF2B5EF4-FFF2-40B4-BE49-F238E27FC236}">
                <a16:creationId xmlns:a16="http://schemas.microsoft.com/office/drawing/2014/main" id="{08180270-64E8-8789-AA79-10E2E2FFD086}"/>
              </a:ext>
            </a:extLst>
          </p:cNvPr>
          <p:cNvSpPr txBox="1"/>
          <p:nvPr/>
        </p:nvSpPr>
        <p:spPr>
          <a:xfrm>
            <a:off x="131364" y="987354"/>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1DF84061-20A1-AACC-132D-BD44282CB7F4}"/>
              </a:ext>
            </a:extLst>
          </p:cNvPr>
          <p:cNvSpPr txBox="1"/>
          <p:nvPr/>
        </p:nvSpPr>
        <p:spPr>
          <a:xfrm>
            <a:off x="6197210" y="981106"/>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178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1A6C5-95F9-9A42-DC47-B342D376EA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B8CA2C2-4348-2926-9A6C-6D414350175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D8A8240-EDCC-8A82-8CD5-7C8F8AB4F7CC}"/>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C21. Thinking about your care during labour and birth, were you treated with kindness and compassion?</a:t>
            </a:r>
          </a:p>
        </p:txBody>
      </p:sp>
      <p:cxnSp>
        <p:nvCxnSpPr>
          <p:cNvPr id="11" name="Straight Connector 10">
            <a:extLst>
              <a:ext uri="{FF2B5EF4-FFF2-40B4-BE49-F238E27FC236}">
                <a16:creationId xmlns:a16="http://schemas.microsoft.com/office/drawing/2014/main" id="{A072069E-7BD7-9DFD-2D84-5F74F7E39A18}"/>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CD421D8-9F67-FB5F-8D80-2D2C12E7584D}"/>
              </a:ext>
            </a:extLst>
          </p:cNvPr>
          <p:cNvSpPr txBox="1">
            <a:spLocks/>
          </p:cNvSpPr>
          <p:nvPr/>
        </p:nvSpPr>
        <p:spPr>
          <a:xfrm>
            <a:off x="20053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Labour and Birth</a:t>
            </a:r>
          </a:p>
        </p:txBody>
      </p:sp>
      <p:sp>
        <p:nvSpPr>
          <p:cNvPr id="14" name="Title 6">
            <a:extLst>
              <a:ext uri="{FF2B5EF4-FFF2-40B4-BE49-F238E27FC236}">
                <a16:creationId xmlns:a16="http://schemas.microsoft.com/office/drawing/2014/main" id="{A8FA367E-86F5-750A-713E-2F3D6D81E7F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57BADC04-9E5C-6956-4353-C95804EB87A1}"/>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3652D9FA-EE90-C07D-B0B8-8ED406EA3336}"/>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58C8D949-FF86-6B96-9E6C-AE32B94DB6AC}"/>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C21" descr="A bar chart showing the question scores for sites within your trust. The colour of the chart corresponds with the legend above.">
            <a:extLst>
              <a:ext uri="{FF2B5EF4-FFF2-40B4-BE49-F238E27FC236}">
                <a16:creationId xmlns:a16="http://schemas.microsoft.com/office/drawing/2014/main" id="{E8E68552-D4C8-DF25-C253-92F72AA60302}"/>
              </a:ext>
            </a:extLst>
          </p:cNvPr>
          <p:cNvGraphicFramePr>
            <a:graphicFrameLocks/>
          </p:cNvGraphicFramePr>
          <p:nvPr>
            <p:extLst>
              <p:ext uri="{D42A27DB-BD31-4B8C-83A1-F6EECF244321}">
                <p14:modId xmlns:p14="http://schemas.microsoft.com/office/powerpoint/2010/main" val="3208555489"/>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854A7471-886B-C907-437A-A9CA7BD61E0B}"/>
              </a:ext>
            </a:extLst>
          </p:cNvPr>
          <p:cNvSpPr txBox="1"/>
          <p:nvPr/>
        </p:nvSpPr>
        <p:spPr>
          <a:xfrm>
            <a:off x="131364" y="1032619"/>
            <a:ext cx="6266622" cy="338554"/>
          </a:xfrm>
          <a:prstGeom prst="rect">
            <a:avLst/>
          </a:prstGeom>
          <a:noFill/>
        </p:spPr>
        <p:txBody>
          <a:bodyPr wrap="square">
            <a:spAutoFit/>
          </a:bodyPr>
          <a:lstStyle/>
          <a:p>
            <a:r>
              <a:rPr lang="en-US" sz="1600" b="1" dirty="0">
                <a:solidFill>
                  <a:schemeClr val="tx1"/>
                </a:solidFill>
                <a:latin typeface="Arial" panose="020B0604020202020204" pitchFamily="34" charset="0"/>
                <a:cs typeface="Arial" panose="020B0604020202020204" pitchFamily="34" charset="0"/>
              </a:rPr>
              <a:t>Staff caring for you</a:t>
            </a:r>
            <a:endParaRPr lang="en-GB"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56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D6402-9395-7D8F-73B9-2EB2F7B8F2C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A815110-7B81-AACC-D13B-9129537F9DB9}"/>
              </a:ext>
            </a:extLst>
          </p:cNvPr>
          <p:cNvSpPr>
            <a:spLocks noGrp="1"/>
          </p:cNvSpPr>
          <p:nvPr>
            <p:ph type="title"/>
          </p:nvPr>
        </p:nvSpPr>
        <p:spPr>
          <a:xfrm>
            <a:off x="515937" y="804050"/>
            <a:ext cx="7540043"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78334F28-4020-97D7-5E63-C8A429BA112F}"/>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BEA68DE2-B631-60A9-8650-750F3D77F02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66</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1175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86A9-ACAB-69C2-1737-6CC21FF6CFAB}"/>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1B9683A-271A-2A84-3041-FE01060EDC2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761A6A6B-A86A-A3BB-5D35-675B36B3BA13}"/>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D2. On the day you left hospital, was your discharge delayed for any reason?</a:t>
            </a:r>
          </a:p>
        </p:txBody>
      </p:sp>
      <p:cxnSp>
        <p:nvCxnSpPr>
          <p:cNvPr id="11" name="Straight Connector 10">
            <a:extLst>
              <a:ext uri="{FF2B5EF4-FFF2-40B4-BE49-F238E27FC236}">
                <a16:creationId xmlns:a16="http://schemas.microsoft.com/office/drawing/2014/main" id="{0AB00249-767F-C385-0379-91FE47B54A8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7894CB41-DEDE-266F-A739-243CF9E3A802}"/>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DD4CBC77-34D7-119E-AB6E-464AA2394D8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D3. If you needed attention while you were in hospital after the birth, were you able to get a member of staff to help you when you needed it?</a:t>
            </a:r>
          </a:p>
        </p:txBody>
      </p:sp>
      <p:sp>
        <p:nvSpPr>
          <p:cNvPr id="14" name="Title 6">
            <a:extLst>
              <a:ext uri="{FF2B5EF4-FFF2-40B4-BE49-F238E27FC236}">
                <a16:creationId xmlns:a16="http://schemas.microsoft.com/office/drawing/2014/main" id="{D49EA738-4FF9-1050-AB3E-C9A517FA947B}"/>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87CFF196-957E-D719-3EB7-FE6C5240838B}"/>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F83729C0-9631-C658-1992-8023071BA30A}"/>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08E79F1B-DBFE-CB6F-F202-EE737C7D28A8}"/>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2D36455D-D339-ADE3-BDDE-E6280703A1A8}"/>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2FDC94F-1BEB-CAB9-199A-17E20D6D5FA2}"/>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4EDE8293-4E8F-6E75-673B-01C04C620A1C}"/>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D2B4CCAB-780E-2FF3-22AF-275454EA19F2}"/>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2" descr="A bar chart showing the question scores for sites within your trust. The colour of the chart corresponds with the legend above.">
            <a:extLst>
              <a:ext uri="{FF2B5EF4-FFF2-40B4-BE49-F238E27FC236}">
                <a16:creationId xmlns:a16="http://schemas.microsoft.com/office/drawing/2014/main" id="{04CAD53D-21CC-D5BA-FB80-D5811672D381}"/>
              </a:ext>
            </a:extLst>
          </p:cNvPr>
          <p:cNvGraphicFramePr>
            <a:graphicFrameLocks/>
          </p:cNvGraphicFramePr>
          <p:nvPr>
            <p:extLst>
              <p:ext uri="{D42A27DB-BD31-4B8C-83A1-F6EECF244321}">
                <p14:modId xmlns:p14="http://schemas.microsoft.com/office/powerpoint/2010/main" val="1618701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3" descr="A bar chart showing the question scores for sites within your trust. The colour of the chart corresponds with the legend above.">
            <a:extLst>
              <a:ext uri="{FF2B5EF4-FFF2-40B4-BE49-F238E27FC236}">
                <a16:creationId xmlns:a16="http://schemas.microsoft.com/office/drawing/2014/main" id="{8755B17B-D148-D092-AF63-07F677B296CE}"/>
              </a:ext>
            </a:extLst>
          </p:cNvPr>
          <p:cNvGraphicFramePr>
            <a:graphicFrameLocks/>
          </p:cNvGraphicFramePr>
          <p:nvPr>
            <p:extLst>
              <p:ext uri="{D42A27DB-BD31-4B8C-83A1-F6EECF244321}">
                <p14:modId xmlns:p14="http://schemas.microsoft.com/office/powerpoint/2010/main" val="2069986204"/>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EA41BF32-9689-BBE9-B26B-7E5EEB902C5F}"/>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47501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5A6-9E17-29D1-A9E6-FE396C241C47}"/>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ADB83415-600F-C5D6-92C5-46A04A4AFA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E3EB7A50-2B1B-0C02-B485-4CD6B69898AB}"/>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D4. Thinking about the care you received in hospital after the birth of your baby, were you given the information or explanations you needed?</a:t>
            </a:r>
            <a:endParaRPr lang="en-GB" sz="1400" b="1" dirty="0">
              <a:solidFill>
                <a:srgbClr val="6D276A"/>
              </a:solidFill>
              <a:latin typeface="Arial"/>
              <a:ea typeface="+mj-ea"/>
              <a:cs typeface="+mj-cs"/>
            </a:endParaRPr>
          </a:p>
        </p:txBody>
      </p:sp>
      <p:cxnSp>
        <p:nvCxnSpPr>
          <p:cNvPr id="11" name="Straight Connector 10">
            <a:extLst>
              <a:ext uri="{FF2B5EF4-FFF2-40B4-BE49-F238E27FC236}">
                <a16:creationId xmlns:a16="http://schemas.microsoft.com/office/drawing/2014/main" id="{6A2A7F62-CA82-C5E9-474C-C69A2FEE0B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35BEC426-B582-C892-FBC1-EC53E620FF74}"/>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25451E52-CE98-708D-1F5B-E6EE956CFE66}"/>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D5. Thinking about the care you received in hospital after the birth of your baby, were you treated with kindness and understanding?</a:t>
            </a:r>
          </a:p>
        </p:txBody>
      </p:sp>
      <p:sp>
        <p:nvSpPr>
          <p:cNvPr id="14" name="Title 6">
            <a:extLst>
              <a:ext uri="{FF2B5EF4-FFF2-40B4-BE49-F238E27FC236}">
                <a16:creationId xmlns:a16="http://schemas.microsoft.com/office/drawing/2014/main" id="{607FB30A-3B03-1009-CBFB-465B87F95914}"/>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9D81F3A1-789D-420A-2A08-24C2AFFCA48D}"/>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D3E9B628-C814-FA64-F0A0-BD804343A455}"/>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A2527C0-2DB3-14B3-7791-BD5C36EF12FA}"/>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4E8CB4A0-7AFD-9145-E67F-D97B778550B0}"/>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9CA20017-7C15-1A44-3CEB-A64DC5ABECF5}"/>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26345206-F1C3-D4A2-12B8-6A40179F5B58}"/>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8B372FF-84EC-643D-F601-0352ADD78B76}"/>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4" descr="A bar chart showing the question scores for sites within your trust. The colour of the chart corresponds with the legend above.">
            <a:extLst>
              <a:ext uri="{FF2B5EF4-FFF2-40B4-BE49-F238E27FC236}">
                <a16:creationId xmlns:a16="http://schemas.microsoft.com/office/drawing/2014/main" id="{6DC98D19-6F08-B00F-DA9C-DD81AA67382C}"/>
              </a:ext>
            </a:extLst>
          </p:cNvPr>
          <p:cNvGraphicFramePr>
            <a:graphicFrameLocks/>
          </p:cNvGraphicFramePr>
          <p:nvPr>
            <p:extLst>
              <p:ext uri="{D42A27DB-BD31-4B8C-83A1-F6EECF244321}">
                <p14:modId xmlns:p14="http://schemas.microsoft.com/office/powerpoint/2010/main" val="4279689128"/>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5" descr="A bar chart showing the question scores for sites within your trust. The colour of the chart corresponds with the legend above.">
            <a:extLst>
              <a:ext uri="{FF2B5EF4-FFF2-40B4-BE49-F238E27FC236}">
                <a16:creationId xmlns:a16="http://schemas.microsoft.com/office/drawing/2014/main" id="{B564D4EC-18E9-70DD-2D9C-0E4B6A34A49E}"/>
              </a:ext>
            </a:extLst>
          </p:cNvPr>
          <p:cNvGraphicFramePr>
            <a:graphicFrameLocks/>
          </p:cNvGraphicFramePr>
          <p:nvPr>
            <p:extLst>
              <p:ext uri="{D42A27DB-BD31-4B8C-83A1-F6EECF244321}">
                <p14:modId xmlns:p14="http://schemas.microsoft.com/office/powerpoint/2010/main" val="915535103"/>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762243A3-F2F2-2F8E-797E-516C632BB308}"/>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352391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B0F03E-7E06-945C-BD85-EC5E8F084A2F}"/>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359E3A7C-3C79-CD63-9135-0B24CE9E19F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itle 4">
            <a:extLst>
              <a:ext uri="{FF2B5EF4-FFF2-40B4-BE49-F238E27FC236}">
                <a16:creationId xmlns:a16="http://schemas.microsoft.com/office/drawing/2014/main" id="{3D2B4CE2-25BD-BC04-A309-A556AA11FF71}"/>
              </a:ext>
            </a:extLst>
          </p:cNvPr>
          <p:cNvSpPr>
            <a:spLocks/>
          </p:cNvSpPr>
          <p:nvPr/>
        </p:nvSpPr>
        <p:spPr>
          <a:xfrm>
            <a:off x="161836" y="1385226"/>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D6. Thinking about your stay in hospital, if your partner or someone else close to you was involved in your care, were they able to stay with you as much as you wanted</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cxnSp>
        <p:nvCxnSpPr>
          <p:cNvPr id="11" name="Straight Connector 10">
            <a:extLst>
              <a:ext uri="{FF2B5EF4-FFF2-40B4-BE49-F238E27FC236}">
                <a16:creationId xmlns:a16="http://schemas.microsoft.com/office/drawing/2014/main" id="{B8C313F0-B09F-52A4-4891-B79A6EF8443C}"/>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2" name="Title 39">
            <a:extLst>
              <a:ext uri="{FF2B5EF4-FFF2-40B4-BE49-F238E27FC236}">
                <a16:creationId xmlns:a16="http://schemas.microsoft.com/office/drawing/2014/main" id="{D8A4DA75-0153-6564-BF36-A1D181A046ED}"/>
              </a:ext>
            </a:extLst>
          </p:cNvPr>
          <p:cNvSpPr txBox="1">
            <a:spLocks/>
          </p:cNvSpPr>
          <p:nvPr/>
        </p:nvSpPr>
        <p:spPr>
          <a:xfrm>
            <a:off x="200529" y="576617"/>
            <a:ext cx="3856566"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Care in the ward after birth</a:t>
            </a:r>
          </a:p>
        </p:txBody>
      </p:sp>
      <p:sp>
        <p:nvSpPr>
          <p:cNvPr id="13" name="Title 4">
            <a:extLst>
              <a:ext uri="{FF2B5EF4-FFF2-40B4-BE49-F238E27FC236}">
                <a16:creationId xmlns:a16="http://schemas.microsoft.com/office/drawing/2014/main" id="{EAAF9563-7659-59DC-C9A6-E380FC906428}"/>
              </a:ext>
            </a:extLst>
          </p:cNvPr>
          <p:cNvSpPr>
            <a:spLocks/>
          </p:cNvSpPr>
          <p:nvPr/>
        </p:nvSpPr>
        <p:spPr>
          <a:xfrm>
            <a:off x="6243854" y="1387641"/>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D7. Do you think your healthcare professionals did everything they could to help manage your pain in hospital after the birth?</a:t>
            </a:r>
          </a:p>
        </p:txBody>
      </p:sp>
      <p:sp>
        <p:nvSpPr>
          <p:cNvPr id="14" name="Title 6">
            <a:extLst>
              <a:ext uri="{FF2B5EF4-FFF2-40B4-BE49-F238E27FC236}">
                <a16:creationId xmlns:a16="http://schemas.microsoft.com/office/drawing/2014/main" id="{F4B201E1-0F9C-C4CB-2854-3B490E331635}"/>
              </a:ext>
            </a:extLst>
          </p:cNvPr>
          <p:cNvSpPr txBox="1">
            <a:spLocks/>
          </p:cNvSpPr>
          <p:nvPr/>
        </p:nvSpPr>
        <p:spPr>
          <a:xfrm>
            <a:off x="243826" y="1934536"/>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5" name="Table 3" descr="A chart key showing the expected range benchmark bandings.">
            <a:extLst>
              <a:ext uri="{FF2B5EF4-FFF2-40B4-BE49-F238E27FC236}">
                <a16:creationId xmlns:a16="http://schemas.microsoft.com/office/drawing/2014/main" id="{2A32EC42-D4D6-2B42-7375-3B359B517400}"/>
              </a:ext>
            </a:extLst>
          </p:cNvPr>
          <p:cNvGraphicFramePr>
            <a:graphicFrameLocks noGrp="1"/>
          </p:cNvGraphicFramePr>
          <p:nvPr/>
        </p:nvGraphicFramePr>
        <p:xfrm>
          <a:off x="274386" y="575481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6" name="TextBox 15">
            <a:extLst>
              <a:ext uri="{FF2B5EF4-FFF2-40B4-BE49-F238E27FC236}">
                <a16:creationId xmlns:a16="http://schemas.microsoft.com/office/drawing/2014/main" id="{6E1F2327-4183-AAAF-74D1-921D77C88B4F}"/>
              </a:ext>
            </a:extLst>
          </p:cNvPr>
          <p:cNvSpPr txBox="1"/>
          <p:nvPr/>
        </p:nvSpPr>
        <p:spPr>
          <a:xfrm>
            <a:off x="164946" y="2378300"/>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7" name="TextBox 16">
            <a:extLst>
              <a:ext uri="{FF2B5EF4-FFF2-40B4-BE49-F238E27FC236}">
                <a16:creationId xmlns:a16="http://schemas.microsoft.com/office/drawing/2014/main" id="{E6D8AE90-291F-D1D5-023C-A2C4D4762B12}"/>
              </a:ext>
            </a:extLst>
          </p:cNvPr>
          <p:cNvSpPr txBox="1"/>
          <p:nvPr/>
        </p:nvSpPr>
        <p:spPr>
          <a:xfrm>
            <a:off x="274386" y="62918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8" name="Title 6">
            <a:extLst>
              <a:ext uri="{FF2B5EF4-FFF2-40B4-BE49-F238E27FC236}">
                <a16:creationId xmlns:a16="http://schemas.microsoft.com/office/drawing/2014/main" id="{B2C1314A-51CA-1586-C043-A4F0CB3F2B5B}"/>
              </a:ext>
            </a:extLst>
          </p:cNvPr>
          <p:cNvSpPr txBox="1">
            <a:spLocks/>
          </p:cNvSpPr>
          <p:nvPr/>
        </p:nvSpPr>
        <p:spPr>
          <a:xfrm>
            <a:off x="6337122" y="1937282"/>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9" name="Table 3" descr="A chart key showing the expected range benchmark bandings.">
            <a:extLst>
              <a:ext uri="{FF2B5EF4-FFF2-40B4-BE49-F238E27FC236}">
                <a16:creationId xmlns:a16="http://schemas.microsoft.com/office/drawing/2014/main" id="{B6D43005-7FB1-134D-2569-486105B9AD36}"/>
              </a:ext>
            </a:extLst>
          </p:cNvPr>
          <p:cNvGraphicFramePr>
            <a:graphicFrameLocks noGrp="1"/>
          </p:cNvGraphicFramePr>
          <p:nvPr/>
        </p:nvGraphicFramePr>
        <p:xfrm>
          <a:off x="6337122" y="575291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0" name="TextBox 19">
            <a:extLst>
              <a:ext uri="{FF2B5EF4-FFF2-40B4-BE49-F238E27FC236}">
                <a16:creationId xmlns:a16="http://schemas.microsoft.com/office/drawing/2014/main" id="{EA8819BA-1AB2-ADB4-7DF1-58A966A10EAB}"/>
              </a:ext>
            </a:extLst>
          </p:cNvPr>
          <p:cNvSpPr txBox="1"/>
          <p:nvPr/>
        </p:nvSpPr>
        <p:spPr>
          <a:xfrm>
            <a:off x="6262437" y="2378299"/>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extBox 20">
            <a:extLst>
              <a:ext uri="{FF2B5EF4-FFF2-40B4-BE49-F238E27FC236}">
                <a16:creationId xmlns:a16="http://schemas.microsoft.com/office/drawing/2014/main" id="{BEADAEF8-99A0-10A7-0A94-7A814E6B593A}"/>
              </a:ext>
            </a:extLst>
          </p:cNvPr>
          <p:cNvSpPr txBox="1"/>
          <p:nvPr/>
        </p:nvSpPr>
        <p:spPr>
          <a:xfrm>
            <a:off x="6337122" y="62918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22" name="D6" descr="A bar chart showing the question scores for sites within your trust. The colour of the chart corresponds with the legend above.">
            <a:extLst>
              <a:ext uri="{FF2B5EF4-FFF2-40B4-BE49-F238E27FC236}">
                <a16:creationId xmlns:a16="http://schemas.microsoft.com/office/drawing/2014/main" id="{E31D2A82-5B78-69B9-A7CF-4344DE3C4E12}"/>
              </a:ext>
            </a:extLst>
          </p:cNvPr>
          <p:cNvGraphicFramePr>
            <a:graphicFrameLocks/>
          </p:cNvGraphicFramePr>
          <p:nvPr>
            <p:extLst>
              <p:ext uri="{D42A27DB-BD31-4B8C-83A1-F6EECF244321}">
                <p14:modId xmlns:p14="http://schemas.microsoft.com/office/powerpoint/2010/main" val="3001134945"/>
              </p:ext>
            </p:extLst>
          </p:nvPr>
        </p:nvGraphicFramePr>
        <p:xfrm>
          <a:off x="-58986" y="2711535"/>
          <a:ext cx="6047546"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7" descr="A bar chart showing the question scores for sites within your trust. The colour of the chart corresponds with the legend above.">
            <a:extLst>
              <a:ext uri="{FF2B5EF4-FFF2-40B4-BE49-F238E27FC236}">
                <a16:creationId xmlns:a16="http://schemas.microsoft.com/office/drawing/2014/main" id="{8D40E94F-6132-6DA7-6F2B-A9FDD8A7E131}"/>
              </a:ext>
            </a:extLst>
          </p:cNvPr>
          <p:cNvGraphicFramePr>
            <a:graphicFrameLocks/>
          </p:cNvGraphicFramePr>
          <p:nvPr>
            <p:extLst>
              <p:ext uri="{D42A27DB-BD31-4B8C-83A1-F6EECF244321}">
                <p14:modId xmlns:p14="http://schemas.microsoft.com/office/powerpoint/2010/main" val="2893859289"/>
              </p:ext>
            </p:extLst>
          </p:nvPr>
        </p:nvGraphicFramePr>
        <p:xfrm>
          <a:off x="5984501" y="2712833"/>
          <a:ext cx="6069915" cy="2880000"/>
        </p:xfrm>
        <a:graphic>
          <a:graphicData uri="http://schemas.openxmlformats.org/drawingml/2006/chart">
            <c:chart xmlns:c="http://schemas.openxmlformats.org/drawingml/2006/chart" xmlns:r="http://schemas.openxmlformats.org/officeDocument/2006/relationships" r:id="rId4"/>
          </a:graphicData>
        </a:graphic>
      </p:graphicFrame>
      <p:sp>
        <p:nvSpPr>
          <p:cNvPr id="24" name="Title 39">
            <a:extLst>
              <a:ext uri="{FF2B5EF4-FFF2-40B4-BE49-F238E27FC236}">
                <a16:creationId xmlns:a16="http://schemas.microsoft.com/office/drawing/2014/main" id="{B524A07A-E27D-746A-2887-9573EE73EB52}"/>
              </a:ext>
            </a:extLst>
          </p:cNvPr>
          <p:cNvSpPr txBox="1">
            <a:spLocks/>
          </p:cNvSpPr>
          <p:nvPr/>
        </p:nvSpPr>
        <p:spPr>
          <a:xfrm>
            <a:off x="6265539" y="576617"/>
            <a:ext cx="3828372"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cs typeface="Arial" panose="020B0604020202020204" pitchFamily="34" charset="0"/>
              </a:rPr>
              <a:t>Section 3. Care in the ward after birth</a:t>
            </a:r>
          </a:p>
        </p:txBody>
      </p:sp>
    </p:spTree>
    <p:extLst>
      <p:ext uri="{BB962C8B-B14F-4D97-AF65-F5344CB8AC3E}">
        <p14:creationId xmlns:p14="http://schemas.microsoft.com/office/powerpoint/2010/main" val="211742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a:xfrm>
            <a:off x="387151" y="628538"/>
            <a:ext cx="11417697" cy="654856"/>
          </a:xfrm>
        </p:spPr>
        <p:txBody>
          <a:bodyPr>
            <a:normAutofit/>
          </a:bodyPr>
          <a:lstStyle/>
          <a:p>
            <a:r>
              <a:rPr lang="en-GB" dirty="0"/>
              <a:t>Using the survey results</a:t>
            </a: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75CEECD6-4DD2-D026-FACE-B660AD84E6E8}"/>
              </a:ext>
            </a:extLst>
          </p:cNvPr>
          <p:cNvSpPr txBox="1"/>
          <p:nvPr/>
        </p:nvSpPr>
        <p:spPr>
          <a:xfrm>
            <a:off x="387151" y="1261862"/>
            <a:ext cx="11417697" cy="5596137"/>
          </a:xfrm>
          <a:prstGeom prst="rect">
            <a:avLst/>
          </a:prstGeom>
          <a:noFill/>
        </p:spPr>
        <p:txBody>
          <a:bodyPr wrap="square" numCol="3" spcCol="180000" rtlCol="0">
            <a:noAutofit/>
          </a:bodyPr>
          <a:lstStyle/>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marL="172800" indent="-172800">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maternity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a:t>
            </a:r>
            <a:r>
              <a:rPr lang="en-US" sz="1200" dirty="0">
                <a:latin typeface="Arial" panose="020B0604020202020204" pitchFamily="34" charset="0"/>
                <a:cs typeface="Arial" panose="020B0604020202020204" pitchFamily="34" charset="0"/>
              </a:rPr>
              <a:t>Trusts that provide data on antenatal </a:t>
            </a:r>
          </a:p>
          <a:p>
            <a:pPr marL="172800" indent="-172800">
              <a:spcBef>
                <a:spcPts val="600"/>
              </a:spcBef>
              <a:spcAft>
                <a:spcPts val="600"/>
              </a:spcAf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endParaRPr lang="en-US" sz="1200" dirty="0">
              <a:latin typeface="Arial" panose="020B0604020202020204" pitchFamily="34" charset="0"/>
              <a:cs typeface="Arial" panose="020B0604020202020204" pitchFamily="34" charset="0"/>
            </a:endParaRPr>
          </a:p>
          <a:p>
            <a:pPr marL="180000">
              <a:spcBef>
                <a:spcPts val="600"/>
              </a:spcBef>
              <a:spcAft>
                <a:spcPts val="600"/>
              </a:spcAft>
            </a:pPr>
            <a:r>
              <a:rPr lang="en-US" sz="1200" dirty="0">
                <a:latin typeface="Arial" panose="020B0604020202020204" pitchFamily="34" charset="0"/>
                <a:cs typeface="Arial" panose="020B0604020202020204" pitchFamily="34" charset="0"/>
              </a:rPr>
              <a:t>and/or postnatal care and have sufficient respondent numbers are also provided with survey results for antenatal and postnatal care within this report.</a:t>
            </a:r>
          </a:p>
          <a:p>
            <a:pPr marL="171450" lvl="0" indent="-171450">
              <a:spcBef>
                <a:spcPts val="600"/>
              </a:spcBef>
              <a:spcAft>
                <a:spcPts val="600"/>
              </a:spcAft>
              <a:buFont typeface="Arial" panose="020B0604020202020204" pitchFamily="34" charset="0"/>
              <a:buChar char="•"/>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a:t>
            </a:r>
            <a:r>
              <a:rPr lang="en-US" sz="1200" dirty="0">
                <a:latin typeface="Arial" panose="020B0604020202020204" pitchFamily="34" charset="0"/>
                <a:cs typeface="Arial" panose="020B0604020202020204" pitchFamily="34" charset="0"/>
              </a:rPr>
              <a:t>(scores for sites are available for the ‘Labour and birth’ and ‘Care in the ward after birth' sections only)</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Internal benchmarking may be helpful so you can compare sites within your organisation, sharing best practice within the trust and identifying any sites that may need attention.</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includes your trust’s mean score for each evaluative question in the survey shown in a significance test table, comparing it to your 2024 mean score. This allows you to see if your trust has made statistically significant improvements between survey years.</a:t>
            </a:r>
            <a:endParaRPr lang="en-GB" sz="1200" dirty="0">
              <a:latin typeface="Arial" panose="020B0604020202020204" pitchFamily="34" charset="0"/>
              <a:cs typeface="Arial" panose="020B0604020202020204" pitchFamily="34" charset="0"/>
            </a:endParaRP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show how the score for your trust compares to the scores achieved by all trusts that took part in the survey. </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US" sz="1200" dirty="0">
                <a:latin typeface="Arial" panose="020B0604020202020204" pitchFamily="34" charset="0"/>
                <a:cs typeface="Arial" panose="020B0604020202020204" pitchFamily="34" charset="0"/>
                <a:hlinkClick r:id="rId3" action="ppaction://hlinksldjump"/>
              </a:rPr>
              <a:t>How to interpret</a:t>
            </a:r>
            <a:r>
              <a:rPr lang="en-US"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ction="ppaction://hlinksldjump"/>
              </a:rPr>
              <a:t>benchmarking in this report</a:t>
            </a:r>
            <a:r>
              <a:rPr lang="en-US" sz="1200" dirty="0">
                <a:latin typeface="Arial" panose="020B0604020202020204" pitchFamily="34" charset="0"/>
                <a:cs typeface="Arial" panose="020B0604020202020204" pitchFamily="34" charset="0"/>
              </a:rPr>
              <a:t>’ slides</a:t>
            </a:r>
            <a:r>
              <a:rPr lang="en-GB" sz="1200" dirty="0">
                <a:latin typeface="Arial" panose="020B0604020202020204" pitchFamily="34" charset="0"/>
                <a:cs typeface="Arial" panose="020B0604020202020204" pitchFamily="34" charset="0"/>
              </a:rPr>
              <a:t>. </a:t>
            </a:r>
            <a:endParaRPr lang="en-GB" sz="1200" b="1" dirty="0">
              <a:latin typeface="Arial" panose="020B0604020202020204" pitchFamily="34" charset="0"/>
              <a:cs typeface="Arial" panose="020B0604020202020204" pitchFamily="34" charset="0"/>
            </a:endParaRPr>
          </a:p>
          <a:p>
            <a:pPr marL="172800" indent="-172800">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indent="-172800">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4"/>
              </a:rPr>
              <a:t>Full national results and technical document</a:t>
            </a:r>
            <a:r>
              <a:rPr lang="en-GB" sz="1200" dirty="0">
                <a:latin typeface="Arial" panose="020B0604020202020204" pitchFamily="34" charset="0"/>
                <a:cs typeface="Arial" panose="020B0604020202020204" pitchFamily="34" charset="0"/>
              </a:rPr>
              <a:t>.</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hlinkClick r:id="rId5"/>
              </a:rPr>
              <a:t>National and trust-level data </a:t>
            </a:r>
            <a:r>
              <a:rPr lang="en-GB" sz="1200" dirty="0">
                <a:latin typeface="Arial" panose="020B0604020202020204" pitchFamily="34" charset="0"/>
                <a:cs typeface="Arial" panose="020B0604020202020204" pitchFamily="34" charset="0"/>
              </a:rPr>
              <a:t>for all trusts who took part in the 2025 Maternity Survey.</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details of the methodology for the survey, instructions for trusts and contractors to carry out the survey, and the survey development report can also be found on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 </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a:t>
            </a:r>
            <a:r>
              <a:rPr lang="en-GB" sz="1200" dirty="0">
                <a:latin typeface="Arial" panose="020B0604020202020204" pitchFamily="34" charset="0"/>
                <a:cs typeface="Arial" panose="020B0604020202020204" pitchFamily="34" charset="0"/>
                <a:hlinkClick r:id="rId6"/>
              </a:rPr>
              <a:t>NHS Patient Survey Programme</a:t>
            </a:r>
            <a:r>
              <a:rPr lang="en-GB" sz="1200" dirty="0">
                <a:latin typeface="Arial" panose="020B0604020202020204" pitchFamily="34" charset="0"/>
                <a:cs typeface="Arial" panose="020B0604020202020204" pitchFamily="34" charset="0"/>
              </a:rPr>
              <a:t>, including results from other surveys.</a:t>
            </a:r>
          </a:p>
          <a:p>
            <a:pPr marL="172800" indent="-17280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a:t>
            </a:r>
            <a:r>
              <a:rPr lang="en-GB" sz="1200" dirty="0">
                <a:latin typeface="Arial" panose="020B0604020202020204" pitchFamily="34" charset="0"/>
                <a:cs typeface="Arial" panose="020B0604020202020204" pitchFamily="34" charset="0"/>
                <a:hlinkClick r:id="rId7"/>
              </a:rPr>
              <a:t>how CQC monitors hospitals</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C1234-4BFE-DC47-844A-69FC63E327B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52C3899-7C25-5A91-517F-439D3F73CCB6}"/>
              </a:ext>
            </a:extLst>
          </p:cNvPr>
          <p:cNvSpPr>
            <a:spLocks noGrp="1"/>
          </p:cNvSpPr>
          <p:nvPr>
            <p:ph type="title"/>
          </p:nvPr>
        </p:nvSpPr>
        <p:spPr>
          <a:xfrm>
            <a:off x="515937" y="804050"/>
            <a:ext cx="7597916"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DE146A40-487D-2F6B-4AAE-9BAD457EC50F}"/>
              </a:ext>
            </a:extLst>
          </p:cNvPr>
          <p:cNvSpPr txBox="1">
            <a:spLocks/>
          </p:cNvSpPr>
          <p:nvPr/>
        </p:nvSpPr>
        <p:spPr>
          <a:xfrm>
            <a:off x="515937" y="1987647"/>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4: Postnatal Care</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6F440203-35FF-EB1F-3781-3563759C5DA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85342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A3DAC-04F6-4AA6-B0C2-2F5C68624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136314-CA09-CB42-9360-F33F648A3AB8}"/>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4: Postnatal Care</a:t>
            </a:r>
            <a:endParaRPr lang="en-GB" dirty="0"/>
          </a:p>
        </p:txBody>
      </p:sp>
      <p:sp>
        <p:nvSpPr>
          <p:cNvPr id="5" name="organisation_info">
            <a:extLst>
              <a:ext uri="{FF2B5EF4-FFF2-40B4-BE49-F238E27FC236}">
                <a16:creationId xmlns:a16="http://schemas.microsoft.com/office/drawing/2014/main" id="{9571845F-D24B-991C-424C-AF01BB430C34}"/>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postnatal care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3092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B1CFD-314C-7905-EAB5-1B1640BF5CE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B5D192E-D212-8F8C-3FA8-B45928496999}"/>
              </a:ext>
            </a:extLst>
          </p:cNvPr>
          <p:cNvSpPr>
            <a:spLocks noGrp="1"/>
          </p:cNvSpPr>
          <p:nvPr>
            <p:ph type="title"/>
          </p:nvPr>
        </p:nvSpPr>
        <p:spPr>
          <a:xfrm>
            <a:off x="515937" y="804050"/>
            <a:ext cx="7551617"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6AF5F1C3-0B20-452C-62AD-C9BBBBB6F40D}"/>
              </a:ext>
            </a:extLst>
          </p:cNvPr>
          <p:cNvSpPr txBox="1">
            <a:spLocks/>
          </p:cNvSpPr>
          <p:nvPr/>
        </p:nvSpPr>
        <p:spPr>
          <a:xfrm>
            <a:off x="515937" y="1947454"/>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5: Triage: Assessment and Evaluation</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C3ADD7A5-6D7C-7B42-16B9-CDAE2A1296E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7130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F8B7FB-91C9-0191-BED6-AD5022489F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CD0BA1-C1B7-C472-3612-548D541A4515}"/>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Section 5: Triage: Assessment and Evaluation</a:t>
            </a:r>
            <a:endParaRPr lang="en-GB" dirty="0"/>
          </a:p>
        </p:txBody>
      </p:sp>
      <p:sp>
        <p:nvSpPr>
          <p:cNvPr id="5" name="organisation_info">
            <a:extLst>
              <a:ext uri="{FF2B5EF4-FFF2-40B4-BE49-F238E27FC236}">
                <a16:creationId xmlns:a16="http://schemas.microsoft.com/office/drawing/2014/main" id="{6A2DD4E0-7118-56CD-FFB0-A55E92A5652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results about triage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25936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B4E4-FA0D-2F5E-074F-60F7C828A1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ADB20A-02E5-D7E8-FC82-B1566965A4B9}"/>
              </a:ext>
            </a:extLst>
          </p:cNvPr>
          <p:cNvSpPr>
            <a:spLocks noGrp="1"/>
          </p:cNvSpPr>
          <p:nvPr>
            <p:ph type="title"/>
          </p:nvPr>
        </p:nvSpPr>
        <p:spPr>
          <a:xfrm>
            <a:off x="515937" y="804050"/>
            <a:ext cx="7632640" cy="553998"/>
          </a:xfrm>
        </p:spPr>
        <p:txBody>
          <a:bodyPr/>
          <a:lstStyle/>
          <a:p>
            <a:r>
              <a:rPr lang="en-GB" b="1" dirty="0">
                <a:cs typeface="Arial" panose="020B0604020202020204" pitchFamily="34" charset="0"/>
              </a:rPr>
              <a:t>Trust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24D7CE9B-FFC4-9C2B-C92F-0B20EC301DD4}"/>
              </a:ext>
            </a:extLst>
          </p:cNvPr>
          <p:cNvSpPr txBox="1">
            <a:spLocks/>
          </p:cNvSpPr>
          <p:nvPr/>
        </p:nvSpPr>
        <p:spPr>
          <a:xfrm>
            <a:off x="515937" y="1947454"/>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6: Complaints</a:t>
            </a:r>
            <a:endParaRPr lang="en-GB" sz="3600" dirty="0">
              <a:latin typeface="Arial" panose="020B0604020202020204" pitchFamily="34" charset="0"/>
              <a:cs typeface="Arial" panose="020B0604020202020204" pitchFamily="34" charset="0"/>
            </a:endParaRPr>
          </a:p>
        </p:txBody>
      </p:sp>
      <p:sp>
        <p:nvSpPr>
          <p:cNvPr id="9" name="Slide Number Placeholder 1">
            <a:extLst>
              <a:ext uri="{FF2B5EF4-FFF2-40B4-BE49-F238E27FC236}">
                <a16:creationId xmlns:a16="http://schemas.microsoft.com/office/drawing/2014/main" id="{0FE32909-492B-66BD-D411-E937D93BF82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99115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1E4E6-D5E4-3F35-A095-2F0D96CE8C81}"/>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9D7C8F76-D3B5-C395-FFD3-7B6FA090F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9EE0FA93-E350-39CF-B5E5-339B907C6C24}"/>
              </a:ext>
            </a:extLst>
          </p:cNvPr>
          <p:cNvSpPr>
            <a:spLocks noGrp="1"/>
          </p:cNvSpPr>
          <p:nvPr>
            <p:ph type="title"/>
          </p:nvPr>
        </p:nvSpPr>
        <p:spPr>
          <a:xfrm>
            <a:off x="419970" y="613664"/>
            <a:ext cx="11417697" cy="654856"/>
          </a:xfrm>
        </p:spPr>
        <p:txBody>
          <a:bodyPr>
            <a:normAutofit/>
          </a:bodyPr>
          <a:lstStyle/>
          <a:p>
            <a:r>
              <a:rPr lang="en-GB" dirty="0">
                <a:latin typeface="Arial" panose="020B0604020202020204" pitchFamily="34" charset="0"/>
                <a:cs typeface="Arial" panose="020B0604020202020204" pitchFamily="34" charset="0"/>
              </a:rPr>
              <a:t>Section 6: Complaints</a:t>
            </a:r>
            <a:endParaRPr lang="en-GB" dirty="0"/>
          </a:p>
        </p:txBody>
      </p:sp>
      <p:sp>
        <p:nvSpPr>
          <p:cNvPr id="3" name="organisation_info">
            <a:extLst>
              <a:ext uri="{FF2B5EF4-FFF2-40B4-BE49-F238E27FC236}">
                <a16:creationId xmlns:a16="http://schemas.microsoft.com/office/drawing/2014/main" id="{ABDDEE03-D6DF-83BF-CB17-619FB3771FEA}"/>
              </a:ext>
            </a:extLst>
          </p:cNvPr>
          <p:cNvSpPr txBox="1">
            <a:spLocks/>
          </p:cNvSpPr>
          <p:nvPr/>
        </p:nvSpPr>
        <p:spPr>
          <a:xfrm>
            <a:off x="515938" y="1296576"/>
            <a:ext cx="11358988" cy="654856"/>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endParaRPr lang="en-GB" sz="1400" b="0" dirty="0">
              <a:solidFill>
                <a:schemeClr val="tx1"/>
              </a:solidFill>
              <a:latin typeface="Arial"/>
            </a:endParaRPr>
          </a:p>
          <a:p>
            <a:pPr>
              <a:defRPr/>
            </a:pPr>
            <a:r>
              <a:rPr lang="en-GB" sz="1400" b="0" dirty="0">
                <a:solidFill>
                  <a:schemeClr val="tx1"/>
                </a:solidFill>
                <a:latin typeface="Arial"/>
              </a:rPr>
              <a:t>Please note, results about complaints are not attributed at site level. Only results that are about hospital care are attributed at site level.</a:t>
            </a:r>
          </a:p>
          <a:p>
            <a:pPr>
              <a:defRPr/>
            </a:pPr>
            <a:r>
              <a:rPr lang="en-GB" sz="1400" b="0" dirty="0">
                <a:solidFill>
                  <a:schemeClr val="tx1"/>
                </a:solidFill>
                <a:latin typeface="Arial"/>
              </a:rPr>
              <a:t> </a:t>
            </a: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652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7" y="809766"/>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0" name="Title 4">
            <a:extLst>
              <a:ext uri="{FF2B5EF4-FFF2-40B4-BE49-F238E27FC236}">
                <a16:creationId xmlns:a16="http://schemas.microsoft.com/office/drawing/2014/main" id="{5AA2F99C-A33D-6C63-C220-F253B883A785}"/>
              </a:ext>
            </a:extLst>
          </p:cNvPr>
          <p:cNvSpPr txBox="1">
            <a:spLocks/>
          </p:cNvSpPr>
          <p:nvPr/>
        </p:nvSpPr>
        <p:spPr>
          <a:xfrm>
            <a:off x="515937" y="1726025"/>
            <a:ext cx="5580063" cy="355892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lang="en-US" sz="1800" dirty="0">
                <a:solidFill>
                  <a:schemeClr val="bg1"/>
                </a:solidFill>
                <a:latin typeface="Arial" panose="020B0604020202020204" pitchFamily="34" charset="0"/>
                <a:cs typeface="Arial" panose="020B0604020202020204" pitchFamily="34" charset="0"/>
              </a:rPr>
              <a:t>where comparable data is available, statistical significance testing using a two-sample t-test has been carried out against the 2024 and 2025 survey results for each relevant question. Where a change in results is shown as ‘significant’, this indicates that this change is not due to random chance, but is likely due to some particular factor at your trust </a:t>
            </a:r>
          </a:p>
          <a:p>
            <a:pPr>
              <a:lnSpc>
                <a:spcPct val="110000"/>
              </a:lnSpc>
              <a:spcBef>
                <a:spcPts val="600"/>
              </a:spcBef>
            </a:pPr>
            <a:endParaRPr lang="en-GB" sz="18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C5F5EBC-2420-78B0-5161-8E87C34F18DD}"/>
              </a:ext>
            </a:extLst>
          </p:cNvPr>
          <p:cNvSpPr txBox="1"/>
          <p:nvPr/>
        </p:nvSpPr>
        <p:spPr>
          <a:xfrm>
            <a:off x="398705" y="5288340"/>
            <a:ext cx="7947342" cy="553998"/>
          </a:xfrm>
          <a:prstGeom prst="rect">
            <a:avLst/>
          </a:prstGeom>
          <a:noFill/>
        </p:spPr>
        <p:txBody>
          <a:bodyPr wrap="square" rtlCol="0">
            <a:spAutoFit/>
          </a:bodyPr>
          <a:lstStyle/>
          <a:p>
            <a:endParaRPr lang="en-US" sz="1500" dirty="0">
              <a:solidFill>
                <a:schemeClr val="bg1"/>
              </a:solidFill>
              <a:latin typeface="Arial" panose="020B0604020202020204" pitchFamily="34" charset="0"/>
              <a:cs typeface="Arial" panose="020B0604020202020204" pitchFamily="34" charset="0"/>
            </a:endParaRPr>
          </a:p>
          <a:p>
            <a:endParaRPr lang="en-GB" sz="1500"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5A06E7C-A190-E8CC-DD6F-B93075E35359}"/>
              </a:ext>
            </a:extLst>
          </p:cNvPr>
          <p:cNvSpPr txBox="1"/>
          <p:nvPr/>
        </p:nvSpPr>
        <p:spPr>
          <a:xfrm>
            <a:off x="515937" y="5416269"/>
            <a:ext cx="9790113" cy="830997"/>
          </a:xfrm>
          <a:prstGeom prst="rect">
            <a:avLst/>
          </a:prstGeom>
          <a:noFill/>
        </p:spPr>
        <p:txBody>
          <a:bodyPr wrap="square" rtlCol="0">
            <a:spAutoFit/>
          </a:bodyPr>
          <a:lstStyle/>
          <a:p>
            <a:r>
              <a:rPr lang="en-GB" sz="1200" b="1" dirty="0">
                <a:solidFill>
                  <a:schemeClr val="bg1"/>
                </a:solidFill>
                <a:latin typeface="Arial" panose="020B0604020202020204" pitchFamily="34" charset="0"/>
                <a:cs typeface="Arial" panose="020B0604020202020204" pitchFamily="34" charset="0"/>
              </a:rPr>
              <a:t>Please note:</a:t>
            </a:r>
            <a:r>
              <a:rPr lang="en-GB" sz="1200" dirty="0">
                <a:solidFill>
                  <a:schemeClr val="bg1"/>
                </a:solidFill>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If data is missing for a survey year, </a:t>
            </a:r>
            <a:r>
              <a:rPr lang="en-US" sz="12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p>
          <a:p>
            <a:pPr marL="171450" indent="-171450">
              <a:buFont typeface="Arial" panose="020B0604020202020204" pitchFamily="34" charset="0"/>
              <a:buChar char="•"/>
            </a:pPr>
            <a:r>
              <a:rPr lang="en-US" sz="1200" dirty="0">
                <a:solidFill>
                  <a:schemeClr val="bg1"/>
                </a:solidFill>
                <a:latin typeface="Arial" panose="020B0604020202020204" pitchFamily="34" charset="0"/>
                <a:cs typeface="Arial" panose="020B0604020202020204" pitchFamily="34" charset="0"/>
              </a:rPr>
              <a:t>The following questions were new or changed for 2025 and therefore are not included in this section: </a:t>
            </a:r>
            <a:r>
              <a:rPr lang="pt-BR" sz="1200" dirty="0">
                <a:solidFill>
                  <a:schemeClr val="bg1"/>
                </a:solidFill>
                <a:latin typeface="Arial" panose="020B0604020202020204" pitchFamily="34" charset="0"/>
                <a:cs typeface="Arial" panose="020B0604020202020204" pitchFamily="34" charset="0"/>
              </a:rPr>
              <a:t>B1, </a:t>
            </a:r>
            <a:r>
              <a:rPr lang="en-US" sz="1200" dirty="0">
                <a:solidFill>
                  <a:schemeClr val="bg1"/>
                </a:solidFill>
                <a:latin typeface="Arial" panose="020B0604020202020204" pitchFamily="34" charset="0"/>
                <a:cs typeface="Arial" panose="020B0604020202020204" pitchFamily="34" charset="0"/>
              </a:rPr>
              <a:t>C5,</a:t>
            </a:r>
            <a:r>
              <a:rPr lang="pt-BR" sz="1200"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F2, F3 &amp; F4</a:t>
            </a:r>
            <a:r>
              <a:rPr lang="pt-BR" sz="1200" dirty="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 name="Rectangle 4">
            <a:extLst>
              <a:ext uri="{FF2B5EF4-FFF2-40B4-BE49-F238E27FC236}">
                <a16:creationId xmlns:a16="http://schemas.microsoft.com/office/drawing/2014/main" id="{2003CC94-874A-14F1-A493-0FF71F80D58C}"/>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Maternity survey iteration. Where available, trend data from 2013 to 2025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 maternity department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or because the trust was not included in the survey that year due to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(2025) and the previous year (2024). Z-tests set to 95% significance were used to compare data between the two years (2025 vs 2024). A statistically significant difference means it is unlikely we would have obtained this result if there was no real difference. </a:t>
            </a:r>
          </a:p>
        </p:txBody>
      </p:sp>
      <p:sp>
        <p:nvSpPr>
          <p:cNvPr id="6" name="Rectangle 5" descr="Border box" title="Decorative">
            <a:extLst>
              <a:ext uri="{FF2B5EF4-FFF2-40B4-BE49-F238E27FC236}">
                <a16:creationId xmlns:a16="http://schemas.microsoft.com/office/drawing/2014/main" id="{42EEE8E6-398E-3F5F-0823-4C549F446A13}"/>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3" name="Picture 2">
            <a:extLst>
              <a:ext uri="{FF2B5EF4-FFF2-40B4-BE49-F238E27FC236}">
                <a16:creationId xmlns:a16="http://schemas.microsoft.com/office/drawing/2014/main" id="{F2085CE9-8C0B-9800-3587-2B5A45407621}"/>
              </a:ext>
            </a:extLst>
          </p:cNvPr>
          <p:cNvPicPr>
            <a:picLocks noChangeAspect="1"/>
          </p:cNvPicPr>
          <p:nvPr/>
        </p:nvPicPr>
        <p:blipFill>
          <a:blip r:embed="rId3"/>
          <a:stretch>
            <a:fillRect/>
          </a:stretch>
        </p:blipFill>
        <p:spPr>
          <a:xfrm>
            <a:off x="6747215" y="1435412"/>
            <a:ext cx="4613347" cy="3959091"/>
          </a:xfrm>
          <a:prstGeom prst="rect">
            <a:avLst/>
          </a:prstGeom>
        </p:spPr>
      </p:pic>
    </p:spTree>
    <p:extLst>
      <p:ext uri="{BB962C8B-B14F-4D97-AF65-F5344CB8AC3E}">
        <p14:creationId xmlns:p14="http://schemas.microsoft.com/office/powerpoint/2010/main" val="1472672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3ED15EA3-1C54-7200-B46A-3CB0A189CDB3}"/>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4" name="Title 4">
            <a:extLst>
              <a:ext uri="{FF2B5EF4-FFF2-40B4-BE49-F238E27FC236}">
                <a16:creationId xmlns:a16="http://schemas.microsoft.com/office/drawing/2014/main" id="{868398E4-6D0E-1F2A-C539-7EB0A754CD18}"/>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Antenatal Care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669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The start of your care in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B2_sig" descr="Significant changes 2021 vs 2020&#10;Significant changes 2021 vs 2019" title="Significant changes">
            <a:extLst>
              <a:ext uri="{FF2B5EF4-FFF2-40B4-BE49-F238E27FC236}">
                <a16:creationId xmlns:a16="http://schemas.microsoft.com/office/drawing/2014/main" id="{A04A7569-559A-6DAA-49CC-C141CAF3B34C}"/>
              </a:ext>
            </a:extLst>
          </p:cNvPr>
          <p:cNvGraphicFramePr>
            <a:graphicFrameLocks noGrp="1"/>
          </p:cNvGraphicFramePr>
          <p:nvPr>
            <p:extLst>
              <p:ext uri="{D42A27DB-BD31-4B8C-83A1-F6EECF244321}">
                <p14:modId xmlns:p14="http://schemas.microsoft.com/office/powerpoint/2010/main" val="927979492"/>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B2_c" descr="Trust mean score trend data for Q7, plotted against the national average. ">
            <a:extLst>
              <a:ext uri="{FF2B5EF4-FFF2-40B4-BE49-F238E27FC236}">
                <a16:creationId xmlns:a16="http://schemas.microsoft.com/office/drawing/2014/main" id="{27A48801-BC37-4D9B-8D63-7CC73BF6CD19}"/>
              </a:ext>
            </a:extLst>
          </p:cNvPr>
          <p:cNvGraphicFramePr/>
          <p:nvPr>
            <p:extLst>
              <p:ext uri="{D42A27DB-BD31-4B8C-83A1-F6EECF244321}">
                <p14:modId xmlns:p14="http://schemas.microsoft.com/office/powerpoint/2010/main" val="1403927249"/>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B2_t">
            <a:extLst>
              <a:ext uri="{FF2B5EF4-FFF2-40B4-BE49-F238E27FC236}">
                <a16:creationId xmlns:a16="http://schemas.microsoft.com/office/drawing/2014/main" id="{7ADDF307-20E5-E8D2-5C38-E744A42D476A}"/>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9339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9B630DF5-C330-4F10-9713-5B0D755D8806}"/>
              </a:ext>
            </a:extLst>
          </p:cNvPr>
          <p:cNvSpPr txBox="1">
            <a:spLocks/>
          </p:cNvSpPr>
          <p:nvPr/>
        </p:nvSpPr>
        <p:spPr>
          <a:xfrm>
            <a:off x="515938" y="2028607"/>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a:t>
            </a:fld>
            <a:r>
              <a:rPr lang="en-GB" sz="900" b="1" dirty="0">
                <a:solidFill>
                  <a:schemeClr val="bg1"/>
                </a:solidFill>
                <a:latin typeface="Arial" panose="020B0604020202020204" pitchFamily="34" charset="0"/>
                <a:cs typeface="Arial" panose="020B0604020202020204" pitchFamily="34" charset="0"/>
              </a:rPr>
              <a:t>  </a:t>
            </a:r>
          </a:p>
        </p:txBody>
      </p:sp>
      <p:sp>
        <p:nvSpPr>
          <p:cNvPr id="2" name="Title 4">
            <a:extLst>
              <a:ext uri="{FF2B5EF4-FFF2-40B4-BE49-F238E27FC236}">
                <a16:creationId xmlns:a16="http://schemas.microsoft.com/office/drawing/2014/main" id="{140AB089-DCFA-F5F6-676E-8F7AC8BE0789}"/>
              </a:ext>
            </a:extLst>
          </p:cNvPr>
          <p:cNvSpPr txBox="1">
            <a:spLocks/>
          </p:cNvSpPr>
          <p:nvPr/>
        </p:nvSpPr>
        <p:spPr>
          <a:xfrm>
            <a:off x="515937" y="804050"/>
            <a:ext cx="5154159"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dirty="0"/>
              <a:t>Headline results</a:t>
            </a:r>
            <a:endParaRPr lang="en-GB" dirty="0">
              <a:cs typeface="Arial" panose="020B0604020202020204" pitchFamily="34" charset="0"/>
            </a:endParaRP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6" name="B4_c" descr="Trust mean score trend data for Q7, plotted against the national average. ">
            <a:extLst>
              <a:ext uri="{FF2B5EF4-FFF2-40B4-BE49-F238E27FC236}">
                <a16:creationId xmlns:a16="http://schemas.microsoft.com/office/drawing/2014/main" id="{148D18CD-3333-11E5-4E1D-08EEF64A7051}"/>
              </a:ext>
            </a:extLst>
          </p:cNvPr>
          <p:cNvGraphicFramePr/>
          <p:nvPr>
            <p:extLst>
              <p:ext uri="{D42A27DB-BD31-4B8C-83A1-F6EECF244321}">
                <p14:modId xmlns:p14="http://schemas.microsoft.com/office/powerpoint/2010/main" val="174787447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B4_sig" descr="Significant changes 2021 vs 2020&#10;Significant changes 2021 vs 2019" title="Significant changes">
            <a:extLst>
              <a:ext uri="{FF2B5EF4-FFF2-40B4-BE49-F238E27FC236}">
                <a16:creationId xmlns:a16="http://schemas.microsoft.com/office/drawing/2014/main" id="{A358BABB-A8C8-318F-0D33-2538F5E975F2}"/>
              </a:ext>
            </a:extLst>
          </p:cNvPr>
          <p:cNvGraphicFramePr>
            <a:graphicFrameLocks noGrp="1"/>
          </p:cNvGraphicFramePr>
          <p:nvPr>
            <p:extLst>
              <p:ext uri="{D42A27DB-BD31-4B8C-83A1-F6EECF244321}">
                <p14:modId xmlns:p14="http://schemas.microsoft.com/office/powerpoint/2010/main" val="26433915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5_sig" descr="Significant changes 2021 vs 2020&#10;Significant changes 2021 vs 2019" title="Significant changes">
            <a:extLst>
              <a:ext uri="{FF2B5EF4-FFF2-40B4-BE49-F238E27FC236}">
                <a16:creationId xmlns:a16="http://schemas.microsoft.com/office/drawing/2014/main" id="{0D54B00A-E370-B1C4-06BB-40B11D8CAF57}"/>
              </a:ext>
            </a:extLst>
          </p:cNvPr>
          <p:cNvGraphicFramePr>
            <a:graphicFrameLocks noGrp="1"/>
          </p:cNvGraphicFramePr>
          <p:nvPr>
            <p:extLst>
              <p:ext uri="{D42A27DB-BD31-4B8C-83A1-F6EECF244321}">
                <p14:modId xmlns:p14="http://schemas.microsoft.com/office/powerpoint/2010/main" val="882711494"/>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5_c" descr="Trust mean score trend data for Q7, plotted against the national average. ">
            <a:extLst>
              <a:ext uri="{FF2B5EF4-FFF2-40B4-BE49-F238E27FC236}">
                <a16:creationId xmlns:a16="http://schemas.microsoft.com/office/drawing/2014/main" id="{260DA8FB-38EB-0517-F654-F28FC00C4481}"/>
              </a:ext>
            </a:extLst>
          </p:cNvPr>
          <p:cNvGraphicFramePr/>
          <p:nvPr>
            <p:extLst>
              <p:ext uri="{D42A27DB-BD31-4B8C-83A1-F6EECF244321}">
                <p14:modId xmlns:p14="http://schemas.microsoft.com/office/powerpoint/2010/main" val="113149943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B5_t">
            <a:extLst>
              <a:ext uri="{FF2B5EF4-FFF2-40B4-BE49-F238E27FC236}">
                <a16:creationId xmlns:a16="http://schemas.microsoft.com/office/drawing/2014/main" id="{152A549A-FB34-55AC-F020-90B0C5B919C3}"/>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sp>
        <p:nvSpPr>
          <p:cNvPr id="11" name="B4_t">
            <a:extLst>
              <a:ext uri="{FF2B5EF4-FFF2-40B4-BE49-F238E27FC236}">
                <a16:creationId xmlns:a16="http://schemas.microsoft.com/office/drawing/2014/main" id="{CFFB8F31-A2F6-3C4F-A94B-CD63CF7731D1}"/>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05661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C905E-A33B-9133-33A3-07572054081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0D9CDCC-C081-9D3C-CC14-7B29C54B7BC7}"/>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C218CB9-D838-2405-6D1C-4D8FAA608D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34A1E05D-1910-9F1A-8015-35A40D4ADDA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Antenatal check ups</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7_sig" descr="Significant changes 2021 vs 2020&#10;Significant changes 2021 vs 2019" title="Significant changes">
            <a:extLst>
              <a:ext uri="{FF2B5EF4-FFF2-40B4-BE49-F238E27FC236}">
                <a16:creationId xmlns:a16="http://schemas.microsoft.com/office/drawing/2014/main" id="{9F455693-5C10-C2E9-06DE-6DB4D1964B53}"/>
              </a:ext>
            </a:extLst>
          </p:cNvPr>
          <p:cNvGraphicFramePr>
            <a:graphicFrameLocks noGrp="1"/>
          </p:cNvGraphicFramePr>
          <p:nvPr>
            <p:extLst>
              <p:ext uri="{D42A27DB-BD31-4B8C-83A1-F6EECF244321}">
                <p14:modId xmlns:p14="http://schemas.microsoft.com/office/powerpoint/2010/main" val="289814740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7_c" descr="Trust mean score trend data for Q7, plotted against the national average. ">
            <a:extLst>
              <a:ext uri="{FF2B5EF4-FFF2-40B4-BE49-F238E27FC236}">
                <a16:creationId xmlns:a16="http://schemas.microsoft.com/office/drawing/2014/main" id="{9935064B-8E8C-A990-C3A9-18525A3EF3DB}"/>
              </a:ext>
            </a:extLst>
          </p:cNvPr>
          <p:cNvGraphicFramePr/>
          <p:nvPr>
            <p:extLst>
              <p:ext uri="{D42A27DB-BD31-4B8C-83A1-F6EECF244321}">
                <p14:modId xmlns:p14="http://schemas.microsoft.com/office/powerpoint/2010/main" val="7382961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7_t">
            <a:extLst>
              <a:ext uri="{FF2B5EF4-FFF2-40B4-BE49-F238E27FC236}">
                <a16:creationId xmlns:a16="http://schemas.microsoft.com/office/drawing/2014/main" id="{ABC58B02-CE37-00FF-70DC-CA4D23C3F18C}"/>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6_c" descr="Trust mean score trend data for Q7, plotted against the national average. ">
            <a:extLst>
              <a:ext uri="{FF2B5EF4-FFF2-40B4-BE49-F238E27FC236}">
                <a16:creationId xmlns:a16="http://schemas.microsoft.com/office/drawing/2014/main" id="{BD73C7B0-92FA-FDAC-45BD-85500E496CEC}"/>
              </a:ext>
            </a:extLst>
          </p:cNvPr>
          <p:cNvGraphicFramePr/>
          <p:nvPr>
            <p:extLst>
              <p:ext uri="{D42A27DB-BD31-4B8C-83A1-F6EECF244321}">
                <p14:modId xmlns:p14="http://schemas.microsoft.com/office/powerpoint/2010/main" val="264431349"/>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6_sig" descr="Significant changes 2021 vs 2020&#10;Significant changes 2021 vs 2019" title="Significant changes">
            <a:extLst>
              <a:ext uri="{FF2B5EF4-FFF2-40B4-BE49-F238E27FC236}">
                <a16:creationId xmlns:a16="http://schemas.microsoft.com/office/drawing/2014/main" id="{570CE722-8F69-B564-DDB9-85C196E0227D}"/>
              </a:ext>
            </a:extLst>
          </p:cNvPr>
          <p:cNvGraphicFramePr>
            <a:graphicFrameLocks noGrp="1"/>
          </p:cNvGraphicFramePr>
          <p:nvPr>
            <p:extLst>
              <p:ext uri="{D42A27DB-BD31-4B8C-83A1-F6EECF244321}">
                <p14:modId xmlns:p14="http://schemas.microsoft.com/office/powerpoint/2010/main" val="2211713496"/>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6_t">
            <a:extLst>
              <a:ext uri="{FF2B5EF4-FFF2-40B4-BE49-F238E27FC236}">
                <a16:creationId xmlns:a16="http://schemas.microsoft.com/office/drawing/2014/main" id="{6599580A-6117-3374-6B28-1AC60038723E}"/>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41043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EB48-67D5-9D48-C343-CE2D11D7E97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46DE07D-4DB8-2FFB-E67D-BA584D59F154}"/>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08346F44-CFFF-611E-661D-6BF3147833F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5172382-A66C-6B00-EEB4-CB25A16202EF}"/>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B9_sig" descr="Significant changes 2021 vs 2020&#10;Significant changes 2021 vs 2019" title="Significant changes">
            <a:extLst>
              <a:ext uri="{FF2B5EF4-FFF2-40B4-BE49-F238E27FC236}">
                <a16:creationId xmlns:a16="http://schemas.microsoft.com/office/drawing/2014/main" id="{E8EE9624-722F-C64A-3D03-22AC4D210D9C}"/>
              </a:ext>
            </a:extLst>
          </p:cNvPr>
          <p:cNvGraphicFramePr>
            <a:graphicFrameLocks noGrp="1"/>
          </p:cNvGraphicFramePr>
          <p:nvPr>
            <p:extLst>
              <p:ext uri="{D42A27DB-BD31-4B8C-83A1-F6EECF244321}">
                <p14:modId xmlns:p14="http://schemas.microsoft.com/office/powerpoint/2010/main" val="134969726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B9_c" descr="Trust mean score trend data for Q7, plotted against the national average. ">
            <a:extLst>
              <a:ext uri="{FF2B5EF4-FFF2-40B4-BE49-F238E27FC236}">
                <a16:creationId xmlns:a16="http://schemas.microsoft.com/office/drawing/2014/main" id="{68757A64-2B44-20C2-4D60-BEB60FD51A3C}"/>
              </a:ext>
            </a:extLst>
          </p:cNvPr>
          <p:cNvGraphicFramePr/>
          <p:nvPr>
            <p:extLst>
              <p:ext uri="{D42A27DB-BD31-4B8C-83A1-F6EECF244321}">
                <p14:modId xmlns:p14="http://schemas.microsoft.com/office/powerpoint/2010/main" val="1448810969"/>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B9_t">
            <a:extLst>
              <a:ext uri="{FF2B5EF4-FFF2-40B4-BE49-F238E27FC236}">
                <a16:creationId xmlns:a16="http://schemas.microsoft.com/office/drawing/2014/main" id="{3E1E8735-84DD-285A-491B-9D90F8DB0A62}"/>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contact a midwifery team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105;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B8_c" descr="Trust mean score trend data for Q7, plotted against the national average. ">
            <a:extLst>
              <a:ext uri="{FF2B5EF4-FFF2-40B4-BE49-F238E27FC236}">
                <a16:creationId xmlns:a16="http://schemas.microsoft.com/office/drawing/2014/main" id="{0AE756CE-0616-3644-CACF-4E27AEECFC0C}"/>
              </a:ext>
            </a:extLst>
          </p:cNvPr>
          <p:cNvGraphicFramePr/>
          <p:nvPr>
            <p:extLst>
              <p:ext uri="{D42A27DB-BD31-4B8C-83A1-F6EECF244321}">
                <p14:modId xmlns:p14="http://schemas.microsoft.com/office/powerpoint/2010/main" val="189437755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B8_sig" descr="Significant changes 2021 vs 2020&#10;Significant changes 2021 vs 2019" title="Significant changes">
            <a:extLst>
              <a:ext uri="{FF2B5EF4-FFF2-40B4-BE49-F238E27FC236}">
                <a16:creationId xmlns:a16="http://schemas.microsoft.com/office/drawing/2014/main" id="{6DE8EF0E-D5D4-66A5-C202-3509FFA5531B}"/>
              </a:ext>
            </a:extLst>
          </p:cNvPr>
          <p:cNvGraphicFramePr>
            <a:graphicFrameLocks noGrp="1"/>
          </p:cNvGraphicFramePr>
          <p:nvPr>
            <p:extLst>
              <p:ext uri="{D42A27DB-BD31-4B8C-83A1-F6EECF244321}">
                <p14:modId xmlns:p14="http://schemas.microsoft.com/office/powerpoint/2010/main" val="38361958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B8_t">
            <a:extLst>
              <a:ext uri="{FF2B5EF4-FFF2-40B4-BE49-F238E27FC236}">
                <a16:creationId xmlns:a16="http://schemas.microsoft.com/office/drawing/2014/main" id="{D2CAE587-33CF-101A-EBF7-140487DCAF08}"/>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support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2021</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0961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C5856-9469-82A8-05FA-16ADCC75BDF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BD19FD-68D5-8716-DFD1-1E29ACB67D2E}"/>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3331A72-9F8A-0BC1-B8F7-38C1F8F241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6A5EB95-1DCD-8C48-26DB-1B2B39F8F111}"/>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1_sig" descr="Significant changes 2021 vs 2020&#10;Significant changes 2021 vs 2019" title="Significant changes">
            <a:extLst>
              <a:ext uri="{FF2B5EF4-FFF2-40B4-BE49-F238E27FC236}">
                <a16:creationId xmlns:a16="http://schemas.microsoft.com/office/drawing/2014/main" id="{8B0ED0DA-C2D1-0435-A6E1-37473DCABDB2}"/>
              </a:ext>
            </a:extLst>
          </p:cNvPr>
          <p:cNvGraphicFramePr>
            <a:graphicFrameLocks noGrp="1"/>
          </p:cNvGraphicFramePr>
          <p:nvPr>
            <p:extLst>
              <p:ext uri="{D42A27DB-BD31-4B8C-83A1-F6EECF244321}">
                <p14:modId xmlns:p14="http://schemas.microsoft.com/office/powerpoint/2010/main" val="1844480695"/>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1_c" descr="Trust mean score trend data for Q7, plotted against the national average. ">
            <a:extLst>
              <a:ext uri="{FF2B5EF4-FFF2-40B4-BE49-F238E27FC236}">
                <a16:creationId xmlns:a16="http://schemas.microsoft.com/office/drawing/2014/main" id="{21D93032-9016-016A-5FDD-65BF301B8CA9}"/>
              </a:ext>
            </a:extLst>
          </p:cNvPr>
          <p:cNvGraphicFramePr/>
          <p:nvPr>
            <p:extLst>
              <p:ext uri="{D42A27DB-BD31-4B8C-83A1-F6EECF244321}">
                <p14:modId xmlns:p14="http://schemas.microsoft.com/office/powerpoint/2010/main" val="67945490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1_t">
            <a:extLst>
              <a:ext uri="{FF2B5EF4-FFF2-40B4-BE49-F238E27FC236}">
                <a16:creationId xmlns:a16="http://schemas.microsoft.com/office/drawing/2014/main" id="{BA0F9CEB-7C1F-EC40-A183-9450CF20D0BF}"/>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0_c" descr="Trust mean score trend data for Q7, plotted against the national average. ">
            <a:extLst>
              <a:ext uri="{FF2B5EF4-FFF2-40B4-BE49-F238E27FC236}">
                <a16:creationId xmlns:a16="http://schemas.microsoft.com/office/drawing/2014/main" id="{9828E61A-3083-90C4-C1A5-AD26992288D7}"/>
              </a:ext>
            </a:extLst>
          </p:cNvPr>
          <p:cNvGraphicFramePr/>
          <p:nvPr>
            <p:extLst>
              <p:ext uri="{D42A27DB-BD31-4B8C-83A1-F6EECF244321}">
                <p14:modId xmlns:p14="http://schemas.microsoft.com/office/powerpoint/2010/main" val="3096434702"/>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0_sig" descr="Significant changes 2021 vs 2020&#10;Significant changes 2021 vs 2019" title="Significant changes">
            <a:extLst>
              <a:ext uri="{FF2B5EF4-FFF2-40B4-BE49-F238E27FC236}">
                <a16:creationId xmlns:a16="http://schemas.microsoft.com/office/drawing/2014/main" id="{9408E919-19DB-E033-5F06-37942DCD2371}"/>
              </a:ext>
            </a:extLst>
          </p:cNvPr>
          <p:cNvGraphicFramePr>
            <a:graphicFrameLocks noGrp="1"/>
          </p:cNvGraphicFramePr>
          <p:nvPr>
            <p:extLst>
              <p:ext uri="{D42A27DB-BD31-4B8C-83A1-F6EECF244321}">
                <p14:modId xmlns:p14="http://schemas.microsoft.com/office/powerpoint/2010/main" val="318075176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0_t">
            <a:extLst>
              <a:ext uri="{FF2B5EF4-FFF2-40B4-BE49-F238E27FC236}">
                <a16:creationId xmlns:a16="http://schemas.microsoft.com/office/drawing/2014/main" id="{0CB1F99B-0004-3D6B-CE79-AD91B8E8D6B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7159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B19F1-4EEA-E58B-96C5-E962954B41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AB987-AD24-9128-84F1-7F841C3E9DC0}"/>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78D511EC-1A2A-5F90-BA3D-44CA8F5988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42C5CCE0-EFAD-5571-D5E2-C7B24326AEC0}"/>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3_sig" descr="Significant changes 2021 vs 2020&#10;Significant changes 2021 vs 2019" title="Significant changes">
            <a:extLst>
              <a:ext uri="{FF2B5EF4-FFF2-40B4-BE49-F238E27FC236}">
                <a16:creationId xmlns:a16="http://schemas.microsoft.com/office/drawing/2014/main" id="{D8FDEBBE-3048-24CF-B3DF-DB4F08F182D2}"/>
              </a:ext>
            </a:extLst>
          </p:cNvPr>
          <p:cNvGraphicFramePr>
            <a:graphicFrameLocks noGrp="1"/>
          </p:cNvGraphicFramePr>
          <p:nvPr>
            <p:extLst>
              <p:ext uri="{D42A27DB-BD31-4B8C-83A1-F6EECF244321}">
                <p14:modId xmlns:p14="http://schemas.microsoft.com/office/powerpoint/2010/main" val="85388874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3_c" descr="Trust mean score trend data for Q7, plotted against the national average. ">
            <a:extLst>
              <a:ext uri="{FF2B5EF4-FFF2-40B4-BE49-F238E27FC236}">
                <a16:creationId xmlns:a16="http://schemas.microsoft.com/office/drawing/2014/main" id="{8EF09512-E81E-941A-7E9C-53E585437206}"/>
              </a:ext>
            </a:extLst>
          </p:cNvPr>
          <p:cNvGraphicFramePr/>
          <p:nvPr>
            <p:extLst>
              <p:ext uri="{D42A27DB-BD31-4B8C-83A1-F6EECF244321}">
                <p14:modId xmlns:p14="http://schemas.microsoft.com/office/powerpoint/2010/main" val="174990556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3_t">
            <a:extLst>
              <a:ext uri="{FF2B5EF4-FFF2-40B4-BE49-F238E27FC236}">
                <a16:creationId xmlns:a16="http://schemas.microsoft.com/office/drawing/2014/main" id="{0CFDAEA4-005C-32C7-7BB2-BFE889A9A11E}"/>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2_c" descr="Trust mean score trend data for Q7, plotted against the national average. ">
            <a:extLst>
              <a:ext uri="{FF2B5EF4-FFF2-40B4-BE49-F238E27FC236}">
                <a16:creationId xmlns:a16="http://schemas.microsoft.com/office/drawing/2014/main" id="{52D32F97-17CD-8D42-1328-69E904DE62F5}"/>
              </a:ext>
            </a:extLst>
          </p:cNvPr>
          <p:cNvGraphicFramePr/>
          <p:nvPr>
            <p:extLst>
              <p:ext uri="{D42A27DB-BD31-4B8C-83A1-F6EECF244321}">
                <p14:modId xmlns:p14="http://schemas.microsoft.com/office/powerpoint/2010/main" val="281629110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2_sig" descr="Significant changes 2021 vs 2020&#10;Significant changes 2021 vs 2019" title="Significant changes">
            <a:extLst>
              <a:ext uri="{FF2B5EF4-FFF2-40B4-BE49-F238E27FC236}">
                <a16:creationId xmlns:a16="http://schemas.microsoft.com/office/drawing/2014/main" id="{8DBA2934-D7B4-1EDB-B931-1E329A2B60DD}"/>
              </a:ext>
            </a:extLst>
          </p:cNvPr>
          <p:cNvGraphicFramePr>
            <a:graphicFrameLocks noGrp="1"/>
          </p:cNvGraphicFramePr>
          <p:nvPr>
            <p:extLst>
              <p:ext uri="{D42A27DB-BD31-4B8C-83A1-F6EECF244321}">
                <p14:modId xmlns:p14="http://schemas.microsoft.com/office/powerpoint/2010/main" val="38141788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2_t">
            <a:extLst>
              <a:ext uri="{FF2B5EF4-FFF2-40B4-BE49-F238E27FC236}">
                <a16:creationId xmlns:a16="http://schemas.microsoft.com/office/drawing/2014/main" id="{C0FCB28B-E68A-F619-0913-692AF3C94A9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115;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8761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9E84A-ED34-48F4-A74A-0B89ABF262D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46A8DD-6AC8-EE14-439D-CA1361F5E09F}"/>
              </a:ext>
            </a:extLst>
          </p:cNvPr>
          <p:cNvSpPr>
            <a:spLocks noGrp="1"/>
          </p:cNvSpPr>
          <p:nvPr>
            <p:ph type="title"/>
          </p:nvPr>
        </p:nvSpPr>
        <p:spPr>
          <a:xfrm>
            <a:off x="419970" y="509078"/>
            <a:ext cx="11417697" cy="65485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9D43179C-0962-5361-4302-60D510C1C44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A6BC3CE-7984-0318-B365-7BDBFCA00087}"/>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5_sig" descr="Significant changes 2021 vs 2020&#10;Significant changes 2021 vs 2019" title="Significant changes">
            <a:extLst>
              <a:ext uri="{FF2B5EF4-FFF2-40B4-BE49-F238E27FC236}">
                <a16:creationId xmlns:a16="http://schemas.microsoft.com/office/drawing/2014/main" id="{A0633E12-D88D-E7B5-C78B-86AA5F885A33}"/>
              </a:ext>
            </a:extLst>
          </p:cNvPr>
          <p:cNvGraphicFramePr>
            <a:graphicFrameLocks noGrp="1"/>
          </p:cNvGraphicFramePr>
          <p:nvPr>
            <p:extLst>
              <p:ext uri="{D42A27DB-BD31-4B8C-83A1-F6EECF244321}">
                <p14:modId xmlns:p14="http://schemas.microsoft.com/office/powerpoint/2010/main" val="312137939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3" name="B15_c" descr="Trust mean score trend data for Q7, plotted against the national average. ">
            <a:extLst>
              <a:ext uri="{FF2B5EF4-FFF2-40B4-BE49-F238E27FC236}">
                <a16:creationId xmlns:a16="http://schemas.microsoft.com/office/drawing/2014/main" id="{EC517C93-10F0-6F08-CF52-3FECA97B43E7}"/>
              </a:ext>
            </a:extLst>
          </p:cNvPr>
          <p:cNvGraphicFramePr/>
          <p:nvPr>
            <p:extLst>
              <p:ext uri="{D42A27DB-BD31-4B8C-83A1-F6EECF244321}">
                <p14:modId xmlns:p14="http://schemas.microsoft.com/office/powerpoint/2010/main" val="49520141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B15_t">
            <a:extLst>
              <a:ext uri="{FF2B5EF4-FFF2-40B4-BE49-F238E27FC236}">
                <a16:creationId xmlns:a16="http://schemas.microsoft.com/office/drawing/2014/main" id="{E098F4C9-3AE4-D200-CD54-167EEA44D99F}"/>
              </a:ext>
            </a:extLst>
          </p:cNvPr>
          <p:cNvSpPr/>
          <p:nvPr/>
        </p:nvSpPr>
        <p:spPr>
          <a:xfrm>
            <a:off x="6826693" y="5857289"/>
            <a:ext cx="5264331" cy="369332"/>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94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B14_c" descr="Trust mean score trend data for Q7, plotted against the national average. ">
            <a:extLst>
              <a:ext uri="{FF2B5EF4-FFF2-40B4-BE49-F238E27FC236}">
                <a16:creationId xmlns:a16="http://schemas.microsoft.com/office/drawing/2014/main" id="{B0CCE172-160D-35A2-B407-D45127B3F101}"/>
              </a:ext>
            </a:extLst>
          </p:cNvPr>
          <p:cNvGraphicFramePr/>
          <p:nvPr>
            <p:extLst>
              <p:ext uri="{D42A27DB-BD31-4B8C-83A1-F6EECF244321}">
                <p14:modId xmlns:p14="http://schemas.microsoft.com/office/powerpoint/2010/main" val="255306421"/>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B14_sig" descr="Significant changes 2021 vs 2020&#10;Significant changes 2021 vs 2019" title="Significant changes">
            <a:extLst>
              <a:ext uri="{FF2B5EF4-FFF2-40B4-BE49-F238E27FC236}">
                <a16:creationId xmlns:a16="http://schemas.microsoft.com/office/drawing/2014/main" id="{6AAE8095-A000-84C7-5F83-2A150EEF75FC}"/>
              </a:ext>
            </a:extLst>
          </p:cNvPr>
          <p:cNvGraphicFramePr>
            <a:graphicFrameLocks noGrp="1"/>
          </p:cNvGraphicFramePr>
          <p:nvPr>
            <p:extLst>
              <p:ext uri="{D42A27DB-BD31-4B8C-83A1-F6EECF244321}">
                <p14:modId xmlns:p14="http://schemas.microsoft.com/office/powerpoint/2010/main" val="723488974"/>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2" name="B14_t">
            <a:extLst>
              <a:ext uri="{FF2B5EF4-FFF2-40B4-BE49-F238E27FC236}">
                <a16:creationId xmlns:a16="http://schemas.microsoft.com/office/drawing/2014/main" id="{FED372A5-1FC5-1E6B-6C3F-ADF2C2AAD387}"/>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731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97E23-8B46-2E5B-9720-6828D1BACD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190B0A-4374-7479-E26C-D8C15A187C84}"/>
              </a:ext>
            </a:extLst>
          </p:cNvPr>
          <p:cNvSpPr>
            <a:spLocks noGrp="1"/>
          </p:cNvSpPr>
          <p:nvPr>
            <p:ph type="title"/>
          </p:nvPr>
        </p:nvSpPr>
        <p:spPr>
          <a:xfrm>
            <a:off x="423664" y="574761"/>
            <a:ext cx="11417697" cy="518326"/>
          </a:xfrm>
        </p:spPr>
        <p:txBody>
          <a:bodyPr>
            <a:normAutofit/>
          </a:bodyPr>
          <a:lstStyle/>
          <a:p>
            <a:r>
              <a:rPr lang="en-US" dirty="0"/>
              <a:t>Section 1. Antenatal Care</a:t>
            </a:r>
            <a:endParaRPr lang="en-GB" dirty="0"/>
          </a:p>
        </p:txBody>
      </p:sp>
      <p:sp>
        <p:nvSpPr>
          <p:cNvPr id="45" name="Slide Number Placeholder 1">
            <a:extLst>
              <a:ext uri="{FF2B5EF4-FFF2-40B4-BE49-F238E27FC236}">
                <a16:creationId xmlns:a16="http://schemas.microsoft.com/office/drawing/2014/main" id="{B55DC156-48F8-582A-BD52-AA8CB1BFC0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FC65DCB-BDB4-B5B6-58AA-52BD38B378A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During your pregnancy</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2" name="B16_sig" descr="Significant changes 2021 vs 2020&#10;Significant changes 2021 vs 2019" title="Significant changes">
            <a:extLst>
              <a:ext uri="{FF2B5EF4-FFF2-40B4-BE49-F238E27FC236}">
                <a16:creationId xmlns:a16="http://schemas.microsoft.com/office/drawing/2014/main" id="{51E1E505-7987-C218-8825-A7C9F90B7281}"/>
              </a:ext>
            </a:extLst>
          </p:cNvPr>
          <p:cNvGraphicFramePr>
            <a:graphicFrameLocks noGrp="1"/>
          </p:cNvGraphicFramePr>
          <p:nvPr>
            <p:extLst>
              <p:ext uri="{D42A27DB-BD31-4B8C-83A1-F6EECF244321}">
                <p14:modId xmlns:p14="http://schemas.microsoft.com/office/powerpoint/2010/main" val="3545931527"/>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8" name="B16_c" descr="Trust mean score trend data for Q7, plotted against the national average. ">
            <a:extLst>
              <a:ext uri="{FF2B5EF4-FFF2-40B4-BE49-F238E27FC236}">
                <a16:creationId xmlns:a16="http://schemas.microsoft.com/office/drawing/2014/main" id="{AD53650B-277A-64D3-9BAB-97CD457B7FE6}"/>
              </a:ext>
            </a:extLst>
          </p:cNvPr>
          <p:cNvGraphicFramePr/>
          <p:nvPr>
            <p:extLst>
              <p:ext uri="{D42A27DB-BD31-4B8C-83A1-F6EECF244321}">
                <p14:modId xmlns:p14="http://schemas.microsoft.com/office/powerpoint/2010/main" val="1387334763"/>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B16_t">
            <a:extLst>
              <a:ext uri="{FF2B5EF4-FFF2-40B4-BE49-F238E27FC236}">
                <a16:creationId xmlns:a16="http://schemas.microsoft.com/office/drawing/2014/main" id="{98BE353C-5E51-5B1F-9F70-CBA2B216B858}"/>
              </a:ext>
            </a:extLst>
          </p:cNvPr>
          <p:cNvSpPr/>
          <p:nvPr/>
        </p:nvSpPr>
        <p:spPr>
          <a:xfrm>
            <a:off x="1037875" y="584654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2024</a:t>
            </a:r>
            <a:r>
              <a:rPr lang="en-GB" sz="900">
                <a:solidFill>
                  <a:srgbClr val="595959"/>
                </a:solidFill>
                <a:latin typeface="Arial" panose="020B0604020202020204" pitchFamily="34" charset="0"/>
                <a:cs typeface="Arial" panose="020B0604020202020204" pitchFamily="34" charset="0"/>
              </a:rPr>
              <a:t>: 130;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 </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5905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5F6A63F3-40D2-E58B-1309-6592ADC6C16A}"/>
              </a:ext>
            </a:extLst>
          </p:cNvPr>
          <p:cNvSpPr txBox="1">
            <a:spLocks/>
          </p:cNvSpPr>
          <p:nvPr/>
        </p:nvSpPr>
        <p:spPr>
          <a:xfrm>
            <a:off x="515937" y="1968192"/>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Labour and Birth</a:t>
            </a:r>
            <a:endParaRPr lang="en-GB" sz="3600"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452215" y="799506"/>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30861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202FE-939D-C8FD-7C7E-4E7E9FB87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0E90851-4033-5328-B104-BD2E2D363F90}"/>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B5A95D23-E237-2A9B-8C7B-1302A8B4D65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C298CA5-4870-6EBE-F763-80FFE5D671A6}"/>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6_sig" descr="Significant changes 2021 vs 2020&#10;Significant changes 2021 vs 2019" title="Significant changes">
            <a:extLst>
              <a:ext uri="{FF2B5EF4-FFF2-40B4-BE49-F238E27FC236}">
                <a16:creationId xmlns:a16="http://schemas.microsoft.com/office/drawing/2014/main" id="{F9889FB9-3EDA-891E-6B94-0188102C5A9F}"/>
              </a:ext>
            </a:extLst>
          </p:cNvPr>
          <p:cNvGraphicFramePr>
            <a:graphicFrameLocks noGrp="1"/>
          </p:cNvGraphicFramePr>
          <p:nvPr>
            <p:extLst>
              <p:ext uri="{D42A27DB-BD31-4B8C-83A1-F6EECF244321}">
                <p14:modId xmlns:p14="http://schemas.microsoft.com/office/powerpoint/2010/main" val="27456020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6_c" descr="Trust mean score trend data for Q7, plotted against the national average. ">
            <a:extLst>
              <a:ext uri="{FF2B5EF4-FFF2-40B4-BE49-F238E27FC236}">
                <a16:creationId xmlns:a16="http://schemas.microsoft.com/office/drawing/2014/main" id="{10FCC0D0-F8B3-4D19-DC6B-FB1B6664A574}"/>
              </a:ext>
            </a:extLst>
          </p:cNvPr>
          <p:cNvGraphicFramePr/>
          <p:nvPr>
            <p:extLst>
              <p:ext uri="{D42A27DB-BD31-4B8C-83A1-F6EECF244321}">
                <p14:modId xmlns:p14="http://schemas.microsoft.com/office/powerpoint/2010/main" val="970249988"/>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6_t">
            <a:extLst>
              <a:ext uri="{FF2B5EF4-FFF2-40B4-BE49-F238E27FC236}">
                <a16:creationId xmlns:a16="http://schemas.microsoft.com/office/drawing/2014/main" id="{8D4B548B-1A45-7EA8-113B-5BBDD0953397}"/>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 not contact a midwife or the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87;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4_c" descr="Trust mean score trend data for Q7, plotted against the national average. ">
            <a:extLst>
              <a:ext uri="{FF2B5EF4-FFF2-40B4-BE49-F238E27FC236}">
                <a16:creationId xmlns:a16="http://schemas.microsoft.com/office/drawing/2014/main" id="{A9061CBE-8DFA-15AA-2906-C856BF71E451}"/>
              </a:ext>
            </a:extLst>
          </p:cNvPr>
          <p:cNvGraphicFramePr/>
          <p:nvPr>
            <p:extLst>
              <p:ext uri="{D42A27DB-BD31-4B8C-83A1-F6EECF244321}">
                <p14:modId xmlns:p14="http://schemas.microsoft.com/office/powerpoint/2010/main" val="245149758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4_sig" descr="Significant changes 2021 vs 2020&#10;Significant changes 2021 vs 2019" title="Significant changes">
            <a:extLst>
              <a:ext uri="{FF2B5EF4-FFF2-40B4-BE49-F238E27FC236}">
                <a16:creationId xmlns:a16="http://schemas.microsoft.com/office/drawing/2014/main" id="{746B8B23-116F-7C4A-EA0B-264ECC3A497E}"/>
              </a:ext>
            </a:extLst>
          </p:cNvPr>
          <p:cNvGraphicFramePr>
            <a:graphicFrameLocks noGrp="1"/>
          </p:cNvGraphicFramePr>
          <p:nvPr>
            <p:extLst>
              <p:ext uri="{D42A27DB-BD31-4B8C-83A1-F6EECF244321}">
                <p14:modId xmlns:p14="http://schemas.microsoft.com/office/powerpoint/2010/main" val="3894452335"/>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38904345"/>
                  </a:ext>
                </a:extLst>
              </a:tr>
            </a:tbl>
          </a:graphicData>
        </a:graphic>
      </p:graphicFrame>
      <p:sp>
        <p:nvSpPr>
          <p:cNvPr id="15" name="C4_t">
            <a:extLst>
              <a:ext uri="{FF2B5EF4-FFF2-40B4-BE49-F238E27FC236}">
                <a16:creationId xmlns:a16="http://schemas.microsoft.com/office/drawing/2014/main" id="{836DBC4D-64A2-2DA8-DD40-D1700107BD8B}"/>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were induced. Respondents who stated that they didn't know or couldn't remember have been excluded.</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43476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A104-D85E-1C33-643E-1DE2AFA0C9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13D1F5-92BC-9810-C8A2-3A519DFD136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BFCABF1-209B-18A9-03B8-F48CAE57886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E019D781-C788-9BE2-8AD1-BF1CD285EE08}"/>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8_sig" descr="Significant changes 2021 vs 2020&#10;Significant changes 2021 vs 2019" title="Significant changes">
            <a:extLst>
              <a:ext uri="{FF2B5EF4-FFF2-40B4-BE49-F238E27FC236}">
                <a16:creationId xmlns:a16="http://schemas.microsoft.com/office/drawing/2014/main" id="{775CD407-847E-1FAA-EC53-FAE48AED87F5}"/>
              </a:ext>
            </a:extLst>
          </p:cNvPr>
          <p:cNvGraphicFramePr>
            <a:graphicFrameLocks noGrp="1"/>
          </p:cNvGraphicFramePr>
          <p:nvPr>
            <p:extLst>
              <p:ext uri="{D42A27DB-BD31-4B8C-83A1-F6EECF244321}">
                <p14:modId xmlns:p14="http://schemas.microsoft.com/office/powerpoint/2010/main" val="153226975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8_c" descr="Trust mean score trend data for Q7, plotted against the national average. ">
            <a:extLst>
              <a:ext uri="{FF2B5EF4-FFF2-40B4-BE49-F238E27FC236}">
                <a16:creationId xmlns:a16="http://schemas.microsoft.com/office/drawing/2014/main" id="{07080D52-B670-BC49-6731-ADEC2F9C94CE}"/>
              </a:ext>
            </a:extLst>
          </p:cNvPr>
          <p:cNvGraphicFramePr/>
          <p:nvPr>
            <p:extLst>
              <p:ext uri="{D42A27DB-BD31-4B8C-83A1-F6EECF244321}">
                <p14:modId xmlns:p14="http://schemas.microsoft.com/office/powerpoint/2010/main" val="3696084881"/>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8_t">
            <a:extLst>
              <a:ext uri="{FF2B5EF4-FFF2-40B4-BE49-F238E27FC236}">
                <a16:creationId xmlns:a16="http://schemas.microsoft.com/office/drawing/2014/main" id="{10B014BC-25E3-FB32-93AE-5CC1851804B0}"/>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had a labour. Respondents who stated that they didn't know or couldn't remember, or did not need any help with pain relief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7_c" descr="Trust mean score trend data for Q7, plotted against the national average. ">
            <a:extLst>
              <a:ext uri="{FF2B5EF4-FFF2-40B4-BE49-F238E27FC236}">
                <a16:creationId xmlns:a16="http://schemas.microsoft.com/office/drawing/2014/main" id="{9CBEA7CD-0266-9D10-D545-424B79CA8FEF}"/>
              </a:ext>
            </a:extLst>
          </p:cNvPr>
          <p:cNvGraphicFramePr/>
          <p:nvPr>
            <p:extLst>
              <p:ext uri="{D42A27DB-BD31-4B8C-83A1-F6EECF244321}">
                <p14:modId xmlns:p14="http://schemas.microsoft.com/office/powerpoint/2010/main" val="2678546538"/>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7_sig" descr="Significant changes 2021 vs 2020&#10;Significant changes 2021 vs 2019" title="Significant changes">
            <a:extLst>
              <a:ext uri="{FF2B5EF4-FFF2-40B4-BE49-F238E27FC236}">
                <a16:creationId xmlns:a16="http://schemas.microsoft.com/office/drawing/2014/main" id="{2907B05B-5AA1-C629-BC83-A9D8F879153E}"/>
              </a:ext>
            </a:extLst>
          </p:cNvPr>
          <p:cNvGraphicFramePr>
            <a:graphicFrameLocks noGrp="1"/>
          </p:cNvGraphicFramePr>
          <p:nvPr>
            <p:extLst>
              <p:ext uri="{D42A27DB-BD31-4B8C-83A1-F6EECF244321}">
                <p14:modId xmlns:p14="http://schemas.microsoft.com/office/powerpoint/2010/main" val="38422038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7_t">
            <a:extLst>
              <a:ext uri="{FF2B5EF4-FFF2-40B4-BE49-F238E27FC236}">
                <a16:creationId xmlns:a16="http://schemas.microsoft.com/office/drawing/2014/main" id="{8B74D3A3-F960-F598-24E0-DBA7A1A93BE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went into labour.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8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 </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maternity service users who took part in the survey.</a:t>
            </a:r>
          </a:p>
        </p:txBody>
      </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arity_chart" descr="Bar chart showing percentage with one long-term condition and 2 or more long term conditions for this NHS trust.">
            <a:extLst>
              <a:ext uri="{FF2B5EF4-FFF2-40B4-BE49-F238E27FC236}">
                <a16:creationId xmlns:a16="http://schemas.microsoft.com/office/drawing/2014/main" id="{54F25322-E33C-F15D-2AD1-B398027A1BAA}"/>
              </a:ext>
            </a:extLst>
          </p:cNvPr>
          <p:cNvGraphicFramePr/>
          <p:nvPr>
            <p:extLst>
              <p:ext uri="{D42A27DB-BD31-4B8C-83A1-F6EECF244321}">
                <p14:modId xmlns:p14="http://schemas.microsoft.com/office/powerpoint/2010/main" val="3156568967"/>
              </p:ext>
            </p:extLst>
          </p:nvPr>
        </p:nvGraphicFramePr>
        <p:xfrm>
          <a:off x="696975" y="4566432"/>
          <a:ext cx="1764000" cy="17640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descr="Border box" title="Decorative">
            <a:extLst>
              <a:ext uri="{FF2B5EF4-FFF2-40B4-BE49-F238E27FC236}">
                <a16:creationId xmlns:a16="http://schemas.microsoft.com/office/drawing/2014/main" id="{64196201-C7AA-F724-48C7-DE8488F7E970}"/>
              </a:ext>
              <a:ext uri="{C183D7F6-B498-43B3-948B-1728B52AA6E4}">
                <adec:decorative xmlns:adec="http://schemas.microsoft.com/office/drawing/2017/decorative" val="1"/>
              </a:ext>
            </a:extLst>
          </p:cNvPr>
          <p:cNvSpPr/>
          <p:nvPr/>
        </p:nvSpPr>
        <p:spPr>
          <a:xfrm>
            <a:off x="525309"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invited">
            <a:extLst>
              <a:ext uri="{FF2B5EF4-FFF2-40B4-BE49-F238E27FC236}">
                <a16:creationId xmlns:a16="http://schemas.microsoft.com/office/drawing/2014/main" id="{972E44C0-C433-549D-44A2-A098FFDE827B}"/>
              </a:ext>
            </a:extLst>
          </p:cNvPr>
          <p:cNvSpPr txBox="1"/>
          <p:nvPr/>
        </p:nvSpPr>
        <p:spPr>
          <a:xfrm>
            <a:off x="1081219" y="1510542"/>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269</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3" name="TextBox 22">
            <a:extLst>
              <a:ext uri="{FF2B5EF4-FFF2-40B4-BE49-F238E27FC236}">
                <a16:creationId xmlns:a16="http://schemas.microsoft.com/office/drawing/2014/main" id="{26C55136-42F0-39BC-BF6F-30AB071852C9}"/>
              </a:ext>
            </a:extLst>
          </p:cNvPr>
          <p:cNvSpPr txBox="1"/>
          <p:nvPr/>
        </p:nvSpPr>
        <p:spPr>
          <a:xfrm>
            <a:off x="2145619" y="1635120"/>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24" name="completed">
            <a:extLst>
              <a:ext uri="{FF2B5EF4-FFF2-40B4-BE49-F238E27FC236}">
                <a16:creationId xmlns:a16="http://schemas.microsoft.com/office/drawing/2014/main" id="{33ECD089-0583-2779-44DD-0DB491E74517}"/>
              </a:ext>
            </a:extLst>
          </p:cNvPr>
          <p:cNvSpPr txBox="1"/>
          <p:nvPr/>
        </p:nvSpPr>
        <p:spPr>
          <a:xfrm>
            <a:off x="1223018" y="2292372"/>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25" name="TextBox 24">
            <a:extLst>
              <a:ext uri="{FF2B5EF4-FFF2-40B4-BE49-F238E27FC236}">
                <a16:creationId xmlns:a16="http://schemas.microsoft.com/office/drawing/2014/main" id="{5EBF7E9C-6A55-4CD1-9375-5CDB49945039}"/>
              </a:ext>
            </a:extLst>
          </p:cNvPr>
          <p:cNvSpPr txBox="1"/>
          <p:nvPr/>
        </p:nvSpPr>
        <p:spPr>
          <a:xfrm>
            <a:off x="2140434" y="2423894"/>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29" name="response_rate">
            <a:extLst>
              <a:ext uri="{FF2B5EF4-FFF2-40B4-BE49-F238E27FC236}">
                <a16:creationId xmlns:a16="http://schemas.microsoft.com/office/drawing/2014/main" id="{F59F31A3-C75B-61A6-D866-5DA5BFDA32D0}"/>
              </a:ext>
            </a:extLst>
          </p:cNvPr>
          <p:cNvSpPr txBox="1"/>
          <p:nvPr/>
        </p:nvSpPr>
        <p:spPr>
          <a:xfrm>
            <a:off x="1223018" y="2999620"/>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30" name="TextBox 29">
            <a:extLst>
              <a:ext uri="{FF2B5EF4-FFF2-40B4-BE49-F238E27FC236}">
                <a16:creationId xmlns:a16="http://schemas.microsoft.com/office/drawing/2014/main" id="{6CBE60D6-B2F9-9734-9B92-AF50E05BB6DC}"/>
              </a:ext>
            </a:extLst>
          </p:cNvPr>
          <p:cNvSpPr txBox="1"/>
          <p:nvPr/>
        </p:nvSpPr>
        <p:spPr>
          <a:xfrm>
            <a:off x="2145619" y="3094304"/>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31" name="avg_response_rate">
            <a:extLst>
              <a:ext uri="{FF2B5EF4-FFF2-40B4-BE49-F238E27FC236}">
                <a16:creationId xmlns:a16="http://schemas.microsoft.com/office/drawing/2014/main" id="{70B33419-5801-1F6E-A321-4B526DFA1EC5}"/>
              </a:ext>
            </a:extLst>
          </p:cNvPr>
          <p:cNvSpPr txBox="1"/>
          <p:nvPr/>
        </p:nvSpPr>
        <p:spPr>
          <a:xfrm>
            <a:off x="1223018" y="3393134"/>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39</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2" name="TextBox 31">
            <a:extLst>
              <a:ext uri="{FF2B5EF4-FFF2-40B4-BE49-F238E27FC236}">
                <a16:creationId xmlns:a16="http://schemas.microsoft.com/office/drawing/2014/main" id="{79425026-A349-84AA-AB32-E4748C01C6DB}"/>
              </a:ext>
            </a:extLst>
          </p:cNvPr>
          <p:cNvSpPr txBox="1"/>
          <p:nvPr/>
        </p:nvSpPr>
        <p:spPr>
          <a:xfrm>
            <a:off x="2145619" y="3447796"/>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38" name="previous_response_rate">
            <a:extLst>
              <a:ext uri="{FF2B5EF4-FFF2-40B4-BE49-F238E27FC236}">
                <a16:creationId xmlns:a16="http://schemas.microsoft.com/office/drawing/2014/main" id="{BD80BDAB-6032-E7D0-809C-9D15CC83057A}"/>
              </a:ext>
            </a:extLst>
          </p:cNvPr>
          <p:cNvSpPr txBox="1"/>
          <p:nvPr/>
        </p:nvSpPr>
        <p:spPr>
          <a:xfrm>
            <a:off x="1223018" y="364909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a:solidFill>
                  <a:srgbClr val="6D276A"/>
                </a:solidFill>
                <a:latin typeface="Arial"/>
              </a:rPr>
              <a:t>45</a:t>
            </a:r>
            <a:r>
              <a:rPr kumimoji="0" lang="en-GB" sz="1600" i="0" u="none" strike="noStrike" kern="1200" cap="none" spc="0" normalizeH="0" baseline="0" noProof="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39" name="TextBox 38">
            <a:extLst>
              <a:ext uri="{FF2B5EF4-FFF2-40B4-BE49-F238E27FC236}">
                <a16:creationId xmlns:a16="http://schemas.microsoft.com/office/drawing/2014/main" id="{6E14A557-0C68-5276-40D0-88532561DA91}"/>
              </a:ext>
            </a:extLst>
          </p:cNvPr>
          <p:cNvSpPr txBox="1"/>
          <p:nvPr/>
        </p:nvSpPr>
        <p:spPr>
          <a:xfrm>
            <a:off x="2145619" y="3692025"/>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in 2024</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40" name="Rectangle 39" descr="Border box" title="Decorative">
            <a:extLst>
              <a:ext uri="{FF2B5EF4-FFF2-40B4-BE49-F238E27FC236}">
                <a16:creationId xmlns:a16="http://schemas.microsoft.com/office/drawing/2014/main" id="{DECE1280-2830-256F-75D5-3EDFB3845153}"/>
              </a:ext>
              <a:ext uri="{C183D7F6-B498-43B3-948B-1728B52AA6E4}">
                <adec:decorative xmlns:adec="http://schemas.microsoft.com/office/drawing/2017/decorative" val="1"/>
              </a:ext>
            </a:extLst>
          </p:cNvPr>
          <p:cNvSpPr/>
          <p:nvPr/>
        </p:nvSpPr>
        <p:spPr>
          <a:xfrm>
            <a:off x="8146396" y="1428450"/>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Rectangle 40" descr="Border box" title="Decorative">
            <a:extLst>
              <a:ext uri="{FF2B5EF4-FFF2-40B4-BE49-F238E27FC236}">
                <a16:creationId xmlns:a16="http://schemas.microsoft.com/office/drawing/2014/main" id="{24B84A80-E871-2460-6A11-14A850781A3E}"/>
              </a:ext>
              <a:ext uri="{C183D7F6-B498-43B3-948B-1728B52AA6E4}">
                <adec:decorative xmlns:adec="http://schemas.microsoft.com/office/drawing/2017/decorative" val="1"/>
              </a:ext>
            </a:extLst>
          </p:cNvPr>
          <p:cNvSpPr/>
          <p:nvPr/>
        </p:nvSpPr>
        <p:spPr>
          <a:xfrm>
            <a:off x="537486" y="4050773"/>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Rectangle 41" descr="Border box" title="Decorative">
            <a:extLst>
              <a:ext uri="{FF2B5EF4-FFF2-40B4-BE49-F238E27FC236}">
                <a16:creationId xmlns:a16="http://schemas.microsoft.com/office/drawing/2014/main" id="{EF11FEFC-C08A-964E-C393-93AEECE9DC54}"/>
              </a:ext>
              <a:ext uri="{C183D7F6-B498-43B3-948B-1728B52AA6E4}">
                <adec:decorative xmlns:adec="http://schemas.microsoft.com/office/drawing/2017/decorative" val="1"/>
              </a:ext>
            </a:extLst>
          </p:cNvPr>
          <p:cNvSpPr/>
          <p:nvPr/>
        </p:nvSpPr>
        <p:spPr>
          <a:xfrm>
            <a:off x="4337619"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parity_title">
            <a:extLst>
              <a:ext uri="{FF2B5EF4-FFF2-40B4-BE49-F238E27FC236}">
                <a16:creationId xmlns:a16="http://schemas.microsoft.com/office/drawing/2014/main" id="{A2FE1E79-1873-BD6F-6FD5-12923BC8984C}"/>
              </a:ext>
            </a:extLst>
          </p:cNvPr>
          <p:cNvSpPr txBox="1"/>
          <p:nvPr/>
        </p:nvSpPr>
        <p:spPr>
          <a:xfrm>
            <a:off x="1181356" y="4193197"/>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P</a:t>
            </a:r>
            <a:r>
              <a:rPr lang="en-GB" sz="1200" b="1" dirty="0">
                <a:latin typeface="Arial" panose="020B0604020202020204" pitchFamily="34" charset="0"/>
                <a:cs typeface="Arial" panose="020B0604020202020204" pitchFamily="34" charset="0"/>
              </a:rPr>
              <a:t>arity</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44" name="Group 43" descr="Letter icon" title="Decorative">
            <a:extLst>
              <a:ext uri="{FF2B5EF4-FFF2-40B4-BE49-F238E27FC236}">
                <a16:creationId xmlns:a16="http://schemas.microsoft.com/office/drawing/2014/main" id="{820AE6BB-D2E8-D97B-1073-A0556350781B}"/>
              </a:ext>
              <a:ext uri="{C183D7F6-B498-43B3-948B-1728B52AA6E4}">
                <adec:decorative xmlns:adec="http://schemas.microsoft.com/office/drawing/2017/decorative" val="1"/>
              </a:ext>
            </a:extLst>
          </p:cNvPr>
          <p:cNvGrpSpPr/>
          <p:nvPr/>
        </p:nvGrpSpPr>
        <p:grpSpPr>
          <a:xfrm>
            <a:off x="696975" y="1564858"/>
            <a:ext cx="417411" cy="417411"/>
            <a:chOff x="134561" y="1761425"/>
            <a:chExt cx="417411" cy="417411"/>
          </a:xfrm>
        </p:grpSpPr>
        <p:grpSp>
          <p:nvGrpSpPr>
            <p:cNvPr id="45" name="Group 44">
              <a:extLst>
                <a:ext uri="{FF2B5EF4-FFF2-40B4-BE49-F238E27FC236}">
                  <a16:creationId xmlns:a16="http://schemas.microsoft.com/office/drawing/2014/main" id="{F0EBFD35-9B97-B9AC-1AEA-280A225F0938}"/>
                </a:ext>
              </a:extLst>
            </p:cNvPr>
            <p:cNvGrpSpPr/>
            <p:nvPr/>
          </p:nvGrpSpPr>
          <p:grpSpPr>
            <a:xfrm>
              <a:off x="198539" y="1894620"/>
              <a:ext cx="289455" cy="151020"/>
              <a:chOff x="5407025" y="2968625"/>
              <a:chExt cx="730250" cy="381000"/>
            </a:xfrm>
            <a:solidFill>
              <a:schemeClr val="tx2">
                <a:lumMod val="75000"/>
              </a:schemeClr>
            </a:solidFill>
          </p:grpSpPr>
          <p:sp>
            <p:nvSpPr>
              <p:cNvPr id="47" name="Freeform 126">
                <a:extLst>
                  <a:ext uri="{FF2B5EF4-FFF2-40B4-BE49-F238E27FC236}">
                    <a16:creationId xmlns:a16="http://schemas.microsoft.com/office/drawing/2014/main" id="{285D6C20-0BA8-D354-C116-5B5EEA8CF93B}"/>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Freeform 127">
                <a:extLst>
                  <a:ext uri="{FF2B5EF4-FFF2-40B4-BE49-F238E27FC236}">
                    <a16:creationId xmlns:a16="http://schemas.microsoft.com/office/drawing/2014/main" id="{8EFA7F36-C2CB-6EB6-CCC7-E321449EEDA9}"/>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 name="Freeform 128">
                <a:extLst>
                  <a:ext uri="{FF2B5EF4-FFF2-40B4-BE49-F238E27FC236}">
                    <a16:creationId xmlns:a16="http://schemas.microsoft.com/office/drawing/2014/main" id="{4E2638F7-EA44-594F-8EFC-478B794812D9}"/>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0" name="Freeform 129">
                <a:extLst>
                  <a:ext uri="{FF2B5EF4-FFF2-40B4-BE49-F238E27FC236}">
                    <a16:creationId xmlns:a16="http://schemas.microsoft.com/office/drawing/2014/main" id="{1691C819-DFB8-A5B8-5BE7-87E27AB62935}"/>
                  </a:ext>
                </a:extLst>
              </p:cNvPr>
              <p:cNvSpPr>
                <a:spLocks/>
              </p:cNvSpPr>
              <p:nvPr/>
            </p:nvSpPr>
            <p:spPr bwMode="auto">
              <a:xfrm>
                <a:off x="5489575" y="3049111"/>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6" name="Oval 45">
              <a:extLst>
                <a:ext uri="{FF2B5EF4-FFF2-40B4-BE49-F238E27FC236}">
                  <a16:creationId xmlns:a16="http://schemas.microsoft.com/office/drawing/2014/main" id="{A9B10FAC-F5C8-F6F6-D30F-28C667E9CB49}"/>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1" name="Group 50" descr="Questionnaire icon" title="Decorative">
            <a:extLst>
              <a:ext uri="{FF2B5EF4-FFF2-40B4-BE49-F238E27FC236}">
                <a16:creationId xmlns:a16="http://schemas.microsoft.com/office/drawing/2014/main" id="{BBD328F3-C37D-2884-A555-2EBD8976A0E1}"/>
              </a:ext>
              <a:ext uri="{C183D7F6-B498-43B3-948B-1728B52AA6E4}">
                <adec:decorative xmlns:adec="http://schemas.microsoft.com/office/drawing/2017/decorative" val="1"/>
              </a:ext>
            </a:extLst>
          </p:cNvPr>
          <p:cNvGrpSpPr/>
          <p:nvPr/>
        </p:nvGrpSpPr>
        <p:grpSpPr>
          <a:xfrm>
            <a:off x="693199" y="2310702"/>
            <a:ext cx="417411" cy="417411"/>
            <a:chOff x="720008" y="1972250"/>
            <a:chExt cx="417411" cy="417411"/>
          </a:xfrm>
        </p:grpSpPr>
        <p:grpSp>
          <p:nvGrpSpPr>
            <p:cNvPr id="53" name="Group 52">
              <a:extLst>
                <a:ext uri="{FF2B5EF4-FFF2-40B4-BE49-F238E27FC236}">
                  <a16:creationId xmlns:a16="http://schemas.microsoft.com/office/drawing/2014/main" id="{15DC867D-34A9-54C0-80FD-70879ED75ADB}"/>
                </a:ext>
              </a:extLst>
            </p:cNvPr>
            <p:cNvGrpSpPr/>
            <p:nvPr/>
          </p:nvGrpSpPr>
          <p:grpSpPr>
            <a:xfrm>
              <a:off x="830605" y="2051253"/>
              <a:ext cx="196217" cy="259405"/>
              <a:chOff x="9082088" y="1619250"/>
              <a:chExt cx="561975" cy="742950"/>
            </a:xfrm>
            <a:solidFill>
              <a:schemeClr val="tx2">
                <a:lumMod val="75000"/>
              </a:schemeClr>
            </a:solidFill>
          </p:grpSpPr>
          <p:sp>
            <p:nvSpPr>
              <p:cNvPr id="55" name="Freeform 105">
                <a:extLst>
                  <a:ext uri="{FF2B5EF4-FFF2-40B4-BE49-F238E27FC236}">
                    <a16:creationId xmlns:a16="http://schemas.microsoft.com/office/drawing/2014/main" id="{500C3ED7-0C83-24DF-70DA-37D3FE44BF35}"/>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06">
                <a:extLst>
                  <a:ext uri="{FF2B5EF4-FFF2-40B4-BE49-F238E27FC236}">
                    <a16:creationId xmlns:a16="http://schemas.microsoft.com/office/drawing/2014/main" id="{2FB0A0A7-288B-BD95-5BCF-2865CA09C800}"/>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Rectangle 107">
                <a:extLst>
                  <a:ext uri="{FF2B5EF4-FFF2-40B4-BE49-F238E27FC236}">
                    <a16:creationId xmlns:a16="http://schemas.microsoft.com/office/drawing/2014/main" id="{748BC20F-6F5D-05F0-48D0-E6B02DD2FEE1}"/>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Rectangle 108">
                <a:extLst>
                  <a:ext uri="{FF2B5EF4-FFF2-40B4-BE49-F238E27FC236}">
                    <a16:creationId xmlns:a16="http://schemas.microsoft.com/office/drawing/2014/main" id="{24F60FD1-D540-5C3A-791C-0DAE121AC63E}"/>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Oval 53">
              <a:extLst>
                <a:ext uri="{FF2B5EF4-FFF2-40B4-BE49-F238E27FC236}">
                  <a16:creationId xmlns:a16="http://schemas.microsoft.com/office/drawing/2014/main" id="{E302F985-2F6C-1040-1C82-98F0B188F704}"/>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9" name="Group 58" descr="keyboard icon" title="Decorative">
            <a:extLst>
              <a:ext uri="{FF2B5EF4-FFF2-40B4-BE49-F238E27FC236}">
                <a16:creationId xmlns:a16="http://schemas.microsoft.com/office/drawing/2014/main" id="{470F7873-DD75-AC27-6427-801837AA5D85}"/>
              </a:ext>
              <a:ext uri="{C183D7F6-B498-43B3-948B-1728B52AA6E4}">
                <adec:decorative xmlns:adec="http://schemas.microsoft.com/office/drawing/2017/decorative" val="1"/>
              </a:ext>
            </a:extLst>
          </p:cNvPr>
          <p:cNvGrpSpPr/>
          <p:nvPr/>
        </p:nvGrpSpPr>
        <p:grpSpPr>
          <a:xfrm>
            <a:off x="682590" y="3056308"/>
            <a:ext cx="417411" cy="417411"/>
            <a:chOff x="700357" y="2864173"/>
            <a:chExt cx="417411" cy="417411"/>
          </a:xfrm>
        </p:grpSpPr>
        <p:grpSp>
          <p:nvGrpSpPr>
            <p:cNvPr id="60" name="Group 59">
              <a:extLst>
                <a:ext uri="{FF2B5EF4-FFF2-40B4-BE49-F238E27FC236}">
                  <a16:creationId xmlns:a16="http://schemas.microsoft.com/office/drawing/2014/main" id="{AF02DA39-1E0F-AED5-B221-034B4102FD9C}"/>
                </a:ext>
              </a:extLst>
            </p:cNvPr>
            <p:cNvGrpSpPr/>
            <p:nvPr/>
          </p:nvGrpSpPr>
          <p:grpSpPr>
            <a:xfrm>
              <a:off x="776382" y="2968270"/>
              <a:ext cx="265361" cy="209216"/>
              <a:chOff x="9157172" y="4148138"/>
              <a:chExt cx="712787" cy="561975"/>
            </a:xfrm>
            <a:solidFill>
              <a:schemeClr val="tx2">
                <a:lumMod val="75000"/>
              </a:schemeClr>
            </a:solidFill>
          </p:grpSpPr>
          <p:sp>
            <p:nvSpPr>
              <p:cNvPr id="65" name="Freeform 170">
                <a:extLst>
                  <a:ext uri="{FF2B5EF4-FFF2-40B4-BE49-F238E27FC236}">
                    <a16:creationId xmlns:a16="http://schemas.microsoft.com/office/drawing/2014/main" id="{66A017C3-1024-02BF-9754-B13E3CD9D159}"/>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71">
                <a:extLst>
                  <a:ext uri="{FF2B5EF4-FFF2-40B4-BE49-F238E27FC236}">
                    <a16:creationId xmlns:a16="http://schemas.microsoft.com/office/drawing/2014/main" id="{D6036837-1B9D-2E95-6BA4-28307777D63C}"/>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172">
                <a:extLst>
                  <a:ext uri="{FF2B5EF4-FFF2-40B4-BE49-F238E27FC236}">
                    <a16:creationId xmlns:a16="http://schemas.microsoft.com/office/drawing/2014/main" id="{B699718C-34A3-3152-B45E-BAC4FA39A1E8}"/>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3">
                <a:extLst>
                  <a:ext uri="{FF2B5EF4-FFF2-40B4-BE49-F238E27FC236}">
                    <a16:creationId xmlns:a16="http://schemas.microsoft.com/office/drawing/2014/main" id="{C8B7ADCE-5A6D-2BA2-F988-C1F2BC519516}"/>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4">
                <a:extLst>
                  <a:ext uri="{FF2B5EF4-FFF2-40B4-BE49-F238E27FC236}">
                    <a16:creationId xmlns:a16="http://schemas.microsoft.com/office/drawing/2014/main" id="{C76ACCA1-7CA6-33EB-8822-61B9454BFB0A}"/>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175">
                <a:extLst>
                  <a:ext uri="{FF2B5EF4-FFF2-40B4-BE49-F238E27FC236}">
                    <a16:creationId xmlns:a16="http://schemas.microsoft.com/office/drawing/2014/main" id="{422D1ECC-C6A0-DC32-B0C2-FB2139C7EDC2}"/>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176">
                <a:extLst>
                  <a:ext uri="{FF2B5EF4-FFF2-40B4-BE49-F238E27FC236}">
                    <a16:creationId xmlns:a16="http://schemas.microsoft.com/office/drawing/2014/main" id="{683CF926-B575-BC6C-79BC-822568A0B878}"/>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64" name="Oval 63">
              <a:extLst>
                <a:ext uri="{FF2B5EF4-FFF2-40B4-BE49-F238E27FC236}">
                  <a16:creationId xmlns:a16="http://schemas.microsoft.com/office/drawing/2014/main" id="{776BED80-59BB-D593-1052-65B35BA9162C}"/>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7" name="sexuality_title">
            <a:extLst>
              <a:ext uri="{FF2B5EF4-FFF2-40B4-BE49-F238E27FC236}">
                <a16:creationId xmlns:a16="http://schemas.microsoft.com/office/drawing/2014/main" id="{CE74D2AA-F2BE-A4EB-E4A6-FBC35A27366E}"/>
              </a:ext>
            </a:extLst>
          </p:cNvPr>
          <p:cNvSpPr txBox="1"/>
          <p:nvPr/>
        </p:nvSpPr>
        <p:spPr>
          <a:xfrm>
            <a:off x="4996961" y="4187775"/>
            <a:ext cx="29520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Sexuality</a:t>
            </a:r>
          </a:p>
        </p:txBody>
      </p:sp>
      <p:sp>
        <p:nvSpPr>
          <p:cNvPr id="78" name="TextBox 77">
            <a:extLst>
              <a:ext uri="{FF2B5EF4-FFF2-40B4-BE49-F238E27FC236}">
                <a16:creationId xmlns:a16="http://schemas.microsoft.com/office/drawing/2014/main" id="{54A3C00C-308C-F5EE-117C-B014E6DAB721}"/>
              </a:ext>
            </a:extLst>
          </p:cNvPr>
          <p:cNvSpPr txBox="1"/>
          <p:nvPr/>
        </p:nvSpPr>
        <p:spPr>
          <a:xfrm>
            <a:off x="4479280" y="4679017"/>
            <a:ext cx="3464268" cy="43088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of the following best describes your sexual orientation?</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9" name="sexuality_chart" descr="Bar chart showing breakdown of sex at birth for this NHS trust.">
            <a:extLst>
              <a:ext uri="{FF2B5EF4-FFF2-40B4-BE49-F238E27FC236}">
                <a16:creationId xmlns:a16="http://schemas.microsoft.com/office/drawing/2014/main" id="{4A7E788E-222C-CFC4-E3A2-BDE774BEEE18}"/>
              </a:ext>
            </a:extLst>
          </p:cNvPr>
          <p:cNvGraphicFramePr/>
          <p:nvPr>
            <p:extLst>
              <p:ext uri="{D42A27DB-BD31-4B8C-83A1-F6EECF244321}">
                <p14:modId xmlns:p14="http://schemas.microsoft.com/office/powerpoint/2010/main" val="2251361074"/>
              </p:ext>
            </p:extLst>
          </p:nvPr>
        </p:nvGraphicFramePr>
        <p:xfrm>
          <a:off x="4479280" y="5113803"/>
          <a:ext cx="3452350" cy="1170826"/>
        </p:xfrm>
        <a:graphic>
          <a:graphicData uri="http://schemas.openxmlformats.org/drawingml/2006/chart">
            <c:chart xmlns:c="http://schemas.openxmlformats.org/drawingml/2006/chart" xmlns:r="http://schemas.openxmlformats.org/officeDocument/2006/relationships" r:id="rId4"/>
          </a:graphicData>
        </a:graphic>
      </p:graphicFrame>
      <p:sp>
        <p:nvSpPr>
          <p:cNvPr id="80" name="ethnicity_title">
            <a:extLst>
              <a:ext uri="{FF2B5EF4-FFF2-40B4-BE49-F238E27FC236}">
                <a16:creationId xmlns:a16="http://schemas.microsoft.com/office/drawing/2014/main" id="{3F276854-9A4C-3088-9CBA-DB29F6EFBF6C}"/>
              </a:ext>
            </a:extLst>
          </p:cNvPr>
          <p:cNvSpPr txBox="1"/>
          <p:nvPr/>
        </p:nvSpPr>
        <p:spPr>
          <a:xfrm>
            <a:off x="8791291" y="1559330"/>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81" name="ethnicity_chart" descr="Bar chart showing ethnicity breakdown for this NHS trust.">
            <a:extLst>
              <a:ext uri="{FF2B5EF4-FFF2-40B4-BE49-F238E27FC236}">
                <a16:creationId xmlns:a16="http://schemas.microsoft.com/office/drawing/2014/main" id="{6A39D96D-C662-6A36-3331-3343AD5DB384}"/>
              </a:ext>
            </a:extLst>
          </p:cNvPr>
          <p:cNvGraphicFramePr>
            <a:graphicFrameLocks/>
          </p:cNvGraphicFramePr>
          <p:nvPr>
            <p:extLst>
              <p:ext uri="{D42A27DB-BD31-4B8C-83A1-F6EECF244321}">
                <p14:modId xmlns:p14="http://schemas.microsoft.com/office/powerpoint/2010/main" val="3403399535"/>
              </p:ext>
            </p:extLst>
          </p:nvPr>
        </p:nvGraphicFramePr>
        <p:xfrm>
          <a:off x="8186759" y="1927806"/>
          <a:ext cx="3610544" cy="2016000"/>
        </p:xfrm>
        <a:graphic>
          <a:graphicData uri="http://schemas.openxmlformats.org/drawingml/2006/chart">
            <c:chart xmlns:c="http://schemas.openxmlformats.org/drawingml/2006/chart" xmlns:r="http://schemas.openxmlformats.org/officeDocument/2006/relationships" r:id="rId5"/>
          </a:graphicData>
        </a:graphic>
      </p:graphicFrame>
      <p:grpSp>
        <p:nvGrpSpPr>
          <p:cNvPr id="82" name="Group 81" descr="Sex symbol icon" title="Decorative">
            <a:extLst>
              <a:ext uri="{FF2B5EF4-FFF2-40B4-BE49-F238E27FC236}">
                <a16:creationId xmlns:a16="http://schemas.microsoft.com/office/drawing/2014/main" id="{E480C3F5-A7AC-ED7C-4857-9183A27ABA46}"/>
              </a:ext>
              <a:ext uri="{C183D7F6-B498-43B3-948B-1728B52AA6E4}">
                <adec:decorative xmlns:adec="http://schemas.microsoft.com/office/drawing/2017/decorative" val="1"/>
              </a:ext>
            </a:extLst>
          </p:cNvPr>
          <p:cNvGrpSpPr/>
          <p:nvPr/>
        </p:nvGrpSpPr>
        <p:grpSpPr>
          <a:xfrm>
            <a:off x="4425551" y="4164448"/>
            <a:ext cx="417411" cy="417411"/>
            <a:chOff x="4511153" y="4002389"/>
            <a:chExt cx="417411" cy="417411"/>
          </a:xfrm>
        </p:grpSpPr>
        <p:sp>
          <p:nvSpPr>
            <p:cNvPr id="83" name="Oval 82">
              <a:extLst>
                <a:ext uri="{FF2B5EF4-FFF2-40B4-BE49-F238E27FC236}">
                  <a16:creationId xmlns:a16="http://schemas.microsoft.com/office/drawing/2014/main" id="{6EA82EAC-E675-10C6-4504-AF6F8B315A7D}"/>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4" name="Group 83">
              <a:extLst>
                <a:ext uri="{FF2B5EF4-FFF2-40B4-BE49-F238E27FC236}">
                  <a16:creationId xmlns:a16="http://schemas.microsoft.com/office/drawing/2014/main" id="{B1CF6B00-4ED0-E9C5-7250-5DE653996303}"/>
                </a:ext>
              </a:extLst>
            </p:cNvPr>
            <p:cNvGrpSpPr/>
            <p:nvPr/>
          </p:nvGrpSpPr>
          <p:grpSpPr>
            <a:xfrm>
              <a:off x="4631353" y="4067940"/>
              <a:ext cx="178300" cy="293261"/>
              <a:chOff x="8461152" y="607353"/>
              <a:chExt cx="178300" cy="293261"/>
            </a:xfrm>
          </p:grpSpPr>
          <p:sp>
            <p:nvSpPr>
              <p:cNvPr id="85" name="Oval 84">
                <a:extLst>
                  <a:ext uri="{FF2B5EF4-FFF2-40B4-BE49-F238E27FC236}">
                    <a16:creationId xmlns:a16="http://schemas.microsoft.com/office/drawing/2014/main" id="{AE1AE5DE-4A8A-BF97-EFC1-55FF8C02E961}"/>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6" name="Straight Connector 85">
                <a:extLst>
                  <a:ext uri="{FF2B5EF4-FFF2-40B4-BE49-F238E27FC236}">
                    <a16:creationId xmlns:a16="http://schemas.microsoft.com/office/drawing/2014/main" id="{9A257BF8-BD6F-D3EC-BC23-42C971DD8869}"/>
                  </a:ext>
                </a:extLst>
              </p:cNvPr>
              <p:cNvCxnSpPr>
                <a:stCxn id="85"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7" name="Straight Connector 86">
                <a:extLst>
                  <a:ext uri="{FF2B5EF4-FFF2-40B4-BE49-F238E27FC236}">
                    <a16:creationId xmlns:a16="http://schemas.microsoft.com/office/drawing/2014/main" id="{EB6D7DCD-C1CB-3CFC-7834-491562950F6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89" name="Straight Connector 88">
                <a:extLst>
                  <a:ext uri="{FF2B5EF4-FFF2-40B4-BE49-F238E27FC236}">
                    <a16:creationId xmlns:a16="http://schemas.microsoft.com/office/drawing/2014/main" id="{FCA61D55-4A5D-EDFF-CAFF-16D04C133EC7}"/>
                  </a:ext>
                </a:extLst>
              </p:cNvPr>
              <p:cNvCxnSpPr>
                <a:cxnSpLocks/>
                <a:stCxn id="85"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0" name="Straight Connector 89">
                <a:extLst>
                  <a:ext uri="{FF2B5EF4-FFF2-40B4-BE49-F238E27FC236}">
                    <a16:creationId xmlns:a16="http://schemas.microsoft.com/office/drawing/2014/main" id="{167DED30-B0E8-BCB3-4C5A-2153A148A0A4}"/>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92" name="Straight Connector 91">
                <a:extLst>
                  <a:ext uri="{FF2B5EF4-FFF2-40B4-BE49-F238E27FC236}">
                    <a16:creationId xmlns:a16="http://schemas.microsoft.com/office/drawing/2014/main" id="{4D5E2ED8-40EB-25EC-3076-254F9EB7E554}"/>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01" name="Rectangle 100" descr="Border box" title="Decorative">
            <a:extLst>
              <a:ext uri="{FF2B5EF4-FFF2-40B4-BE49-F238E27FC236}">
                <a16:creationId xmlns:a16="http://schemas.microsoft.com/office/drawing/2014/main" id="{646A736B-F488-B137-B1B6-A1AD0EF6797E}"/>
              </a:ext>
              <a:ext uri="{C183D7F6-B498-43B3-948B-1728B52AA6E4}">
                <adec:decorative xmlns:adec="http://schemas.microsoft.com/office/drawing/2017/decorative" val="1"/>
              </a:ext>
            </a:extLst>
          </p:cNvPr>
          <p:cNvSpPr/>
          <p:nvPr/>
        </p:nvSpPr>
        <p:spPr>
          <a:xfrm>
            <a:off x="8146396" y="4062285"/>
            <a:ext cx="3691272" cy="2448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religion_title">
            <a:extLst>
              <a:ext uri="{FF2B5EF4-FFF2-40B4-BE49-F238E27FC236}">
                <a16:creationId xmlns:a16="http://schemas.microsoft.com/office/drawing/2014/main" id="{CF82A39E-756C-321D-DF5B-14F1BD16F4E5}"/>
              </a:ext>
            </a:extLst>
          </p:cNvPr>
          <p:cNvSpPr txBox="1"/>
          <p:nvPr/>
        </p:nvSpPr>
        <p:spPr>
          <a:xfrm>
            <a:off x="8782353" y="4210607"/>
            <a:ext cx="2959200"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03" name="religion_chart" descr="Bar chart showing religion breakdown for this NHS trust.">
            <a:extLst>
              <a:ext uri="{FF2B5EF4-FFF2-40B4-BE49-F238E27FC236}">
                <a16:creationId xmlns:a16="http://schemas.microsoft.com/office/drawing/2014/main" id="{B03CD5B9-ED6C-64B8-B29A-48C7433BCA86}"/>
              </a:ext>
            </a:extLst>
          </p:cNvPr>
          <p:cNvGraphicFramePr>
            <a:graphicFrameLocks/>
          </p:cNvGraphicFramePr>
          <p:nvPr>
            <p:extLst>
              <p:ext uri="{D42A27DB-BD31-4B8C-83A1-F6EECF244321}">
                <p14:modId xmlns:p14="http://schemas.microsoft.com/office/powerpoint/2010/main" val="2957941351"/>
              </p:ext>
            </p:extLst>
          </p:nvPr>
        </p:nvGraphicFramePr>
        <p:xfrm>
          <a:off x="8266986" y="4538655"/>
          <a:ext cx="3474568" cy="1870303"/>
        </p:xfrm>
        <a:graphic>
          <a:graphicData uri="http://schemas.openxmlformats.org/drawingml/2006/chart">
            <c:chart xmlns:c="http://schemas.openxmlformats.org/drawingml/2006/chart" xmlns:r="http://schemas.openxmlformats.org/officeDocument/2006/relationships" r:id="rId6"/>
          </a:graphicData>
        </a:graphic>
      </p:graphicFrame>
      <p:grpSp>
        <p:nvGrpSpPr>
          <p:cNvPr id="118" name="Group 117" descr="Prayer hands icon" title="Decorative">
            <a:extLst>
              <a:ext uri="{FF2B5EF4-FFF2-40B4-BE49-F238E27FC236}">
                <a16:creationId xmlns:a16="http://schemas.microsoft.com/office/drawing/2014/main" id="{98AE2799-557F-A19B-267B-466A60A081E3}"/>
              </a:ext>
              <a:ext uri="{C183D7F6-B498-43B3-948B-1728B52AA6E4}">
                <adec:decorative xmlns:adec="http://schemas.microsoft.com/office/drawing/2017/decorative" val="1"/>
              </a:ext>
            </a:extLst>
          </p:cNvPr>
          <p:cNvGrpSpPr/>
          <p:nvPr/>
        </p:nvGrpSpPr>
        <p:grpSpPr>
          <a:xfrm>
            <a:off x="8252162" y="4185705"/>
            <a:ext cx="417411" cy="417411"/>
            <a:chOff x="8295502" y="4002389"/>
            <a:chExt cx="417411" cy="417411"/>
          </a:xfrm>
        </p:grpSpPr>
        <p:sp>
          <p:nvSpPr>
            <p:cNvPr id="120" name="Oval 119">
              <a:extLst>
                <a:ext uri="{FF2B5EF4-FFF2-40B4-BE49-F238E27FC236}">
                  <a16:creationId xmlns:a16="http://schemas.microsoft.com/office/drawing/2014/main" id="{06C9BED1-B5DE-60E7-7362-3025C7152001}"/>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24" name="Group 123">
              <a:extLst>
                <a:ext uri="{FF2B5EF4-FFF2-40B4-BE49-F238E27FC236}">
                  <a16:creationId xmlns:a16="http://schemas.microsoft.com/office/drawing/2014/main" id="{4659D2DF-911C-5B7C-F1B7-B19430562C4B}"/>
                </a:ext>
              </a:extLst>
            </p:cNvPr>
            <p:cNvGrpSpPr/>
            <p:nvPr/>
          </p:nvGrpSpPr>
          <p:grpSpPr>
            <a:xfrm>
              <a:off x="8379881" y="4086150"/>
              <a:ext cx="248652" cy="249888"/>
              <a:chOff x="5205663" y="2530642"/>
              <a:chExt cx="1783543" cy="1792411"/>
            </a:xfrm>
          </p:grpSpPr>
          <p:grpSp>
            <p:nvGrpSpPr>
              <p:cNvPr id="161" name="Group 160">
                <a:extLst>
                  <a:ext uri="{FF2B5EF4-FFF2-40B4-BE49-F238E27FC236}">
                    <a16:creationId xmlns:a16="http://schemas.microsoft.com/office/drawing/2014/main" id="{A6C22BB5-9F56-6CA8-0A4D-504EC67B352A}"/>
                  </a:ext>
                </a:extLst>
              </p:cNvPr>
              <p:cNvGrpSpPr/>
              <p:nvPr/>
            </p:nvGrpSpPr>
            <p:grpSpPr>
              <a:xfrm>
                <a:off x="5260371" y="2784270"/>
                <a:ext cx="781525" cy="1531054"/>
                <a:chOff x="5260371" y="2784270"/>
                <a:chExt cx="781525" cy="1531054"/>
              </a:xfrm>
            </p:grpSpPr>
            <p:sp>
              <p:nvSpPr>
                <p:cNvPr id="180" name="Freeform: Shape 179">
                  <a:extLst>
                    <a:ext uri="{FF2B5EF4-FFF2-40B4-BE49-F238E27FC236}">
                      <a16:creationId xmlns:a16="http://schemas.microsoft.com/office/drawing/2014/main" id="{447EB617-07DB-EF09-B18E-9796BB28A1AA}"/>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1" name="Freeform: Shape 180">
                  <a:extLst>
                    <a:ext uri="{FF2B5EF4-FFF2-40B4-BE49-F238E27FC236}">
                      <a16:creationId xmlns:a16="http://schemas.microsoft.com/office/drawing/2014/main" id="{A5444D3C-F862-7FA3-21CC-DC3D7B0D7C1D}"/>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62" name="Group 161">
                <a:extLst>
                  <a:ext uri="{FF2B5EF4-FFF2-40B4-BE49-F238E27FC236}">
                    <a16:creationId xmlns:a16="http://schemas.microsoft.com/office/drawing/2014/main" id="{68D1EBFD-A07A-251F-315F-5AA0A5615795}"/>
                  </a:ext>
                </a:extLst>
              </p:cNvPr>
              <p:cNvGrpSpPr/>
              <p:nvPr/>
            </p:nvGrpSpPr>
            <p:grpSpPr>
              <a:xfrm>
                <a:off x="5205663" y="2646947"/>
                <a:ext cx="529390" cy="1227221"/>
                <a:chOff x="5205663" y="2646947"/>
                <a:chExt cx="529390" cy="1227221"/>
              </a:xfrm>
            </p:grpSpPr>
            <p:cxnSp>
              <p:nvCxnSpPr>
                <p:cNvPr id="176" name="Straight Connector 175">
                  <a:extLst>
                    <a:ext uri="{FF2B5EF4-FFF2-40B4-BE49-F238E27FC236}">
                      <a16:creationId xmlns:a16="http://schemas.microsoft.com/office/drawing/2014/main" id="{9C1CBF5B-244C-12BC-8101-CE893A5E4FA7}"/>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7" name="Straight Connector 176">
                  <a:extLst>
                    <a:ext uri="{FF2B5EF4-FFF2-40B4-BE49-F238E27FC236}">
                      <a16:creationId xmlns:a16="http://schemas.microsoft.com/office/drawing/2014/main" id="{B653EE22-2900-5A75-9980-0B9E15970FEF}"/>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8" name="Straight Connector 177">
                  <a:extLst>
                    <a:ext uri="{FF2B5EF4-FFF2-40B4-BE49-F238E27FC236}">
                      <a16:creationId xmlns:a16="http://schemas.microsoft.com/office/drawing/2014/main" id="{4E0E7B82-764F-376C-AB6F-DC7245D3C7F7}"/>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9" name="Straight Connector 178">
                  <a:extLst>
                    <a:ext uri="{FF2B5EF4-FFF2-40B4-BE49-F238E27FC236}">
                      <a16:creationId xmlns:a16="http://schemas.microsoft.com/office/drawing/2014/main" id="{5FD666CA-D7BD-81A8-1960-3C9FEC94261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65" name="Straight Connector 164">
                <a:extLst>
                  <a:ext uri="{FF2B5EF4-FFF2-40B4-BE49-F238E27FC236}">
                    <a16:creationId xmlns:a16="http://schemas.microsoft.com/office/drawing/2014/main" id="{DC994C04-DB94-A7D6-D06A-E3E09269CE75}"/>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66" name="Group 165">
                <a:extLst>
                  <a:ext uri="{FF2B5EF4-FFF2-40B4-BE49-F238E27FC236}">
                    <a16:creationId xmlns:a16="http://schemas.microsoft.com/office/drawing/2014/main" id="{E4A2B611-4F45-D9A0-1455-92BC79DA8913}"/>
                  </a:ext>
                </a:extLst>
              </p:cNvPr>
              <p:cNvGrpSpPr/>
              <p:nvPr/>
            </p:nvGrpSpPr>
            <p:grpSpPr>
              <a:xfrm flipH="1">
                <a:off x="6459816" y="2646947"/>
                <a:ext cx="529390" cy="1227221"/>
                <a:chOff x="5205663" y="2646947"/>
                <a:chExt cx="529390" cy="1227221"/>
              </a:xfrm>
            </p:grpSpPr>
            <p:cxnSp>
              <p:nvCxnSpPr>
                <p:cNvPr id="172" name="Straight Connector 171">
                  <a:extLst>
                    <a:ext uri="{FF2B5EF4-FFF2-40B4-BE49-F238E27FC236}">
                      <a16:creationId xmlns:a16="http://schemas.microsoft.com/office/drawing/2014/main" id="{EFDB2C80-09D6-0E36-091E-C3A600070A5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3" name="Straight Connector 172">
                  <a:extLst>
                    <a:ext uri="{FF2B5EF4-FFF2-40B4-BE49-F238E27FC236}">
                      <a16:creationId xmlns:a16="http://schemas.microsoft.com/office/drawing/2014/main" id="{DB0D3024-A66F-1CF1-7527-B8E72E2EEFE6}"/>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4" name="Straight Connector 173">
                  <a:extLst>
                    <a:ext uri="{FF2B5EF4-FFF2-40B4-BE49-F238E27FC236}">
                      <a16:creationId xmlns:a16="http://schemas.microsoft.com/office/drawing/2014/main" id="{02B5C71C-E7CD-148F-921C-BDA21892CBF6}"/>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75" name="Straight Connector 174">
                  <a:extLst>
                    <a:ext uri="{FF2B5EF4-FFF2-40B4-BE49-F238E27FC236}">
                      <a16:creationId xmlns:a16="http://schemas.microsoft.com/office/drawing/2014/main" id="{29368642-0307-0BA2-55C3-E247C82CC32C}"/>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Group 168">
                <a:extLst>
                  <a:ext uri="{FF2B5EF4-FFF2-40B4-BE49-F238E27FC236}">
                    <a16:creationId xmlns:a16="http://schemas.microsoft.com/office/drawing/2014/main" id="{F13D87F2-2B7D-6C1A-F861-2A6BBA2F3F07}"/>
                  </a:ext>
                </a:extLst>
              </p:cNvPr>
              <p:cNvGrpSpPr/>
              <p:nvPr/>
            </p:nvGrpSpPr>
            <p:grpSpPr>
              <a:xfrm flipH="1">
                <a:off x="6150106" y="2791995"/>
                <a:ext cx="781527" cy="1531058"/>
                <a:chOff x="5260369" y="2784266"/>
                <a:chExt cx="781527" cy="1531058"/>
              </a:xfrm>
            </p:grpSpPr>
            <p:sp>
              <p:nvSpPr>
                <p:cNvPr id="170" name="Freeform: Shape 169">
                  <a:extLst>
                    <a:ext uri="{FF2B5EF4-FFF2-40B4-BE49-F238E27FC236}">
                      <a16:creationId xmlns:a16="http://schemas.microsoft.com/office/drawing/2014/main" id="{A9CFC1A3-50A5-67B6-F2BC-27465F0DC667}"/>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1" name="Freeform: Shape 170">
                  <a:extLst>
                    <a:ext uri="{FF2B5EF4-FFF2-40B4-BE49-F238E27FC236}">
                      <a16:creationId xmlns:a16="http://schemas.microsoft.com/office/drawing/2014/main" id="{0A6038AD-7570-6A12-FD27-871D3636529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82" name="Group 181" descr="Diversity icon" title="Decorative">
            <a:extLst>
              <a:ext uri="{FF2B5EF4-FFF2-40B4-BE49-F238E27FC236}">
                <a16:creationId xmlns:a16="http://schemas.microsoft.com/office/drawing/2014/main" id="{5886F736-1240-8010-6D61-EAB253DEE865}"/>
              </a:ext>
              <a:ext uri="{C183D7F6-B498-43B3-948B-1728B52AA6E4}">
                <adec:decorative xmlns:adec="http://schemas.microsoft.com/office/drawing/2017/decorative" val="1"/>
              </a:ext>
            </a:extLst>
          </p:cNvPr>
          <p:cNvGrpSpPr/>
          <p:nvPr/>
        </p:nvGrpSpPr>
        <p:grpSpPr>
          <a:xfrm>
            <a:off x="8266985" y="1510542"/>
            <a:ext cx="495789" cy="417411"/>
            <a:chOff x="8266985" y="1360031"/>
            <a:chExt cx="495789" cy="417411"/>
          </a:xfrm>
        </p:grpSpPr>
        <p:sp>
          <p:nvSpPr>
            <p:cNvPr id="183" name="Oval 182">
              <a:extLst>
                <a:ext uri="{FF2B5EF4-FFF2-40B4-BE49-F238E27FC236}">
                  <a16:creationId xmlns:a16="http://schemas.microsoft.com/office/drawing/2014/main" id="{EF2CCD7C-2180-F4D7-6CF6-C0793F4750E9}"/>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4" name="Picture 183" descr="Diversity icon" title="Decorative">
              <a:extLst>
                <a:ext uri="{FF2B5EF4-FFF2-40B4-BE49-F238E27FC236}">
                  <a16:creationId xmlns:a16="http://schemas.microsoft.com/office/drawing/2014/main" id="{AF5CEEDD-3095-EE91-3FBB-2E82B88A7782}"/>
                </a:ext>
              </a:extLst>
            </p:cNvPr>
            <p:cNvPicPr>
              <a:picLocks noChangeAspect="1"/>
            </p:cNvPicPr>
            <p:nvPr/>
          </p:nvPicPr>
          <p:blipFill>
            <a:blip r:embed="rId7"/>
            <a:stretch>
              <a:fillRect/>
            </a:stretch>
          </p:blipFill>
          <p:spPr>
            <a:xfrm>
              <a:off x="8266985" y="1419143"/>
              <a:ext cx="495789" cy="330098"/>
            </a:xfrm>
            <a:prstGeom prst="rect">
              <a:avLst/>
            </a:prstGeom>
          </p:spPr>
        </p:pic>
      </p:grpSp>
      <p:sp>
        <p:nvSpPr>
          <p:cNvPr id="185" name="parity_textbox">
            <a:extLst>
              <a:ext uri="{FF2B5EF4-FFF2-40B4-BE49-F238E27FC236}">
                <a16:creationId xmlns:a16="http://schemas.microsoft.com/office/drawing/2014/main" id="{C4803396-BB08-1F04-A91E-8DC216F22ACB}"/>
              </a:ext>
            </a:extLst>
          </p:cNvPr>
          <p:cNvSpPr txBox="1"/>
          <p:nvPr/>
        </p:nvSpPr>
        <p:spPr>
          <a:xfrm>
            <a:off x="2341609" y="5066550"/>
            <a:ext cx="1827320" cy="450316"/>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dirty="0">
                <a:solidFill>
                  <a:prstClr val="black"/>
                </a:solidFill>
                <a:latin typeface="Arial" panose="020B0604020202020204" pitchFamily="34" charset="0"/>
                <a:cs typeface="Arial" panose="020B0604020202020204" pitchFamily="34" charset="0"/>
              </a:rPr>
              <a:t>of respondents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gave birth to </a:t>
            </a:r>
            <a:r>
              <a:rPr lang="en-US" sz="1100" b="1" dirty="0">
                <a:solidFill>
                  <a:srgbClr val="6D276A"/>
                </a:solidFill>
                <a:latin typeface="Arial" panose="020B0604020202020204" pitchFamily="34" charset="0"/>
                <a:cs typeface="Arial" panose="020B0604020202020204" pitchFamily="34" charset="0"/>
              </a:rPr>
              <a:t>their</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US" sz="1100" b="1" dirty="0">
                <a:solidFill>
                  <a:srgbClr val="6D276A"/>
                </a:solidFill>
                <a:latin typeface="Arial" panose="020B0604020202020204" pitchFamily="34" charset="0"/>
                <a:cs typeface="Arial" panose="020B0604020202020204" pitchFamily="34" charset="0"/>
              </a:rPr>
              <a:t>first baby</a:t>
            </a:r>
            <a:r>
              <a:rPr lang="en-GB" sz="1100" dirty="0">
                <a:latin typeface="Arial" panose="020B0604020202020204" pitchFamily="34" charset="0"/>
                <a:cs typeface="Arial" panose="020B0604020202020204" pitchFamily="34" charset="0"/>
              </a:rPr>
              <a:t>.</a:t>
            </a:r>
            <a:endParaRPr lang="en-GB" sz="1100" b="1" dirty="0">
              <a:solidFill>
                <a:srgbClr val="6D276A"/>
              </a:solidFill>
              <a:latin typeface="Arial" panose="020B0604020202020204" pitchFamily="34" charset="0"/>
              <a:cs typeface="Arial" panose="020B0604020202020204" pitchFamily="34" charset="0"/>
            </a:endParaRPr>
          </a:p>
        </p:txBody>
      </p:sp>
      <p:sp>
        <p:nvSpPr>
          <p:cNvPr id="186" name="parity_%">
            <a:extLst>
              <a:ext uri="{FF2B5EF4-FFF2-40B4-BE49-F238E27FC236}">
                <a16:creationId xmlns:a16="http://schemas.microsoft.com/office/drawing/2014/main" id="{A6DA675F-6129-BE20-7CC5-558C2AF238C3}"/>
              </a:ext>
            </a:extLst>
          </p:cNvPr>
          <p:cNvSpPr txBox="1"/>
          <p:nvPr/>
        </p:nvSpPr>
        <p:spPr>
          <a:xfrm>
            <a:off x="1081219" y="5418113"/>
            <a:ext cx="865417" cy="281103"/>
          </a:xfrm>
          <a:prstGeom prst="rect">
            <a:avLst/>
          </a:prstGeom>
          <a:noFill/>
        </p:spPr>
        <p:txBody>
          <a:bodyPr wrap="square" lIns="0" tIns="0" rIns="0" bIns="0" rtlCol="0">
            <a:spAutoFit/>
          </a:bodyPr>
          <a:lstStyle/>
          <a:p>
            <a:pPr lvl="0" algn="ctr">
              <a:lnSpc>
                <a:spcPct val="110000"/>
              </a:lnSpc>
              <a:spcBef>
                <a:spcPts val="400"/>
              </a:spcBef>
              <a:spcAft>
                <a:spcPts val="400"/>
              </a:spcAft>
              <a:defRPr/>
            </a:pPr>
            <a:r>
              <a:rPr lang="en-GB" b="1">
                <a:solidFill>
                  <a:srgbClr val="6D276A"/>
                </a:solidFill>
                <a:latin typeface="Arial"/>
              </a:rPr>
              <a:t>42%</a:t>
            </a:r>
            <a:endParaRPr lang="en-GB" b="1" dirty="0">
              <a:solidFill>
                <a:prstClr val="black"/>
              </a:solidFill>
              <a:latin typeface="Arial"/>
            </a:endParaRPr>
          </a:p>
        </p:txBody>
      </p:sp>
      <p:sp>
        <p:nvSpPr>
          <p:cNvPr id="187" name="Rectangle 186" descr="Border box" title="Decorative">
            <a:extLst>
              <a:ext uri="{FF2B5EF4-FFF2-40B4-BE49-F238E27FC236}">
                <a16:creationId xmlns:a16="http://schemas.microsoft.com/office/drawing/2014/main" id="{71BABEDA-197F-0019-3E29-05AE561B6122}"/>
              </a:ext>
              <a:ext uri="{C183D7F6-B498-43B3-948B-1728B52AA6E4}">
                <adec:decorative xmlns:adec="http://schemas.microsoft.com/office/drawing/2017/decorative" val="1"/>
              </a:ext>
            </a:extLst>
          </p:cNvPr>
          <p:cNvSpPr/>
          <p:nvPr/>
        </p:nvSpPr>
        <p:spPr>
          <a:xfrm>
            <a:off x="4337619" y="1428449"/>
            <a:ext cx="3691272" cy="25200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age_title">
            <a:extLst>
              <a:ext uri="{FF2B5EF4-FFF2-40B4-BE49-F238E27FC236}">
                <a16:creationId xmlns:a16="http://schemas.microsoft.com/office/drawing/2014/main" id="{1B5F1A30-9682-1B95-5131-7D81B635BDF6}"/>
              </a:ext>
            </a:extLst>
          </p:cNvPr>
          <p:cNvSpPr txBox="1"/>
          <p:nvPr/>
        </p:nvSpPr>
        <p:spPr>
          <a:xfrm>
            <a:off x="4977693" y="1580747"/>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pSp>
        <p:nvGrpSpPr>
          <p:cNvPr id="189" name="Group 188" descr="People icon" title="Decorative">
            <a:extLst>
              <a:ext uri="{FF2B5EF4-FFF2-40B4-BE49-F238E27FC236}">
                <a16:creationId xmlns:a16="http://schemas.microsoft.com/office/drawing/2014/main" id="{7B8FE29C-5BBB-5DC9-D5AB-85E06C6BB69C}"/>
              </a:ext>
              <a:ext uri="{C183D7F6-B498-43B3-948B-1728B52AA6E4}">
                <adec:decorative xmlns:adec="http://schemas.microsoft.com/office/drawing/2017/decorative" val="1"/>
              </a:ext>
            </a:extLst>
          </p:cNvPr>
          <p:cNvGrpSpPr/>
          <p:nvPr/>
        </p:nvGrpSpPr>
        <p:grpSpPr>
          <a:xfrm>
            <a:off x="4490925" y="1510542"/>
            <a:ext cx="417411" cy="417411"/>
            <a:chOff x="4511153" y="1360031"/>
            <a:chExt cx="417411" cy="417411"/>
          </a:xfrm>
        </p:grpSpPr>
        <p:sp>
          <p:nvSpPr>
            <p:cNvPr id="190" name="Oval 189">
              <a:extLst>
                <a:ext uri="{FF2B5EF4-FFF2-40B4-BE49-F238E27FC236}">
                  <a16:creationId xmlns:a16="http://schemas.microsoft.com/office/drawing/2014/main" id="{11733011-3BA1-1552-5CA8-E7628E9447C5}"/>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1" name="Group 190">
              <a:extLst>
                <a:ext uri="{FF2B5EF4-FFF2-40B4-BE49-F238E27FC236}">
                  <a16:creationId xmlns:a16="http://schemas.microsoft.com/office/drawing/2014/main" id="{44BA154B-D47E-6755-F829-6B9853F0E0DC}"/>
                </a:ext>
              </a:extLst>
            </p:cNvPr>
            <p:cNvGrpSpPr/>
            <p:nvPr/>
          </p:nvGrpSpPr>
          <p:grpSpPr>
            <a:xfrm>
              <a:off x="4556723" y="1426857"/>
              <a:ext cx="337875" cy="258548"/>
              <a:chOff x="4556723" y="1426857"/>
              <a:chExt cx="337875" cy="258548"/>
            </a:xfrm>
            <a:solidFill>
              <a:srgbClr val="404B5B"/>
            </a:solidFill>
          </p:grpSpPr>
          <p:grpSp>
            <p:nvGrpSpPr>
              <p:cNvPr id="192" name="Group 191">
                <a:extLst>
                  <a:ext uri="{FF2B5EF4-FFF2-40B4-BE49-F238E27FC236}">
                    <a16:creationId xmlns:a16="http://schemas.microsoft.com/office/drawing/2014/main" id="{FC2105C3-C07A-3B78-898F-AB81E49BAFF9}"/>
                  </a:ext>
                </a:extLst>
              </p:cNvPr>
              <p:cNvGrpSpPr>
                <a:grpSpLocks noChangeAspect="1"/>
              </p:cNvGrpSpPr>
              <p:nvPr/>
            </p:nvGrpSpPr>
            <p:grpSpPr>
              <a:xfrm>
                <a:off x="4556723" y="1493277"/>
                <a:ext cx="77975" cy="186480"/>
                <a:chOff x="2299310" y="1005911"/>
                <a:chExt cx="616379" cy="1474091"/>
              </a:xfrm>
              <a:grpFill/>
            </p:grpSpPr>
            <p:sp>
              <p:nvSpPr>
                <p:cNvPr id="200" name="Freeform 6">
                  <a:extLst>
                    <a:ext uri="{FF2B5EF4-FFF2-40B4-BE49-F238E27FC236}">
                      <a16:creationId xmlns:a16="http://schemas.microsoft.com/office/drawing/2014/main" id="{930BEBB2-2755-42A0-38C7-F263FD59F7D4}"/>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1" name="Freeform 7">
                  <a:extLst>
                    <a:ext uri="{FF2B5EF4-FFF2-40B4-BE49-F238E27FC236}">
                      <a16:creationId xmlns:a16="http://schemas.microsoft.com/office/drawing/2014/main" id="{6FD39DFF-5560-5FB8-65CC-A9838BA49473}"/>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3" name="Group 192">
                <a:extLst>
                  <a:ext uri="{FF2B5EF4-FFF2-40B4-BE49-F238E27FC236}">
                    <a16:creationId xmlns:a16="http://schemas.microsoft.com/office/drawing/2014/main" id="{95C20012-6E46-632C-892A-01F4D0661EF6}"/>
                  </a:ext>
                </a:extLst>
              </p:cNvPr>
              <p:cNvGrpSpPr>
                <a:grpSpLocks noChangeAspect="1"/>
              </p:cNvGrpSpPr>
              <p:nvPr/>
            </p:nvGrpSpPr>
            <p:grpSpPr>
              <a:xfrm>
                <a:off x="4646854" y="1426857"/>
                <a:ext cx="108109" cy="258548"/>
                <a:chOff x="2299310" y="1005911"/>
                <a:chExt cx="616379" cy="1474091"/>
              </a:xfrm>
              <a:grpFill/>
            </p:grpSpPr>
            <p:sp>
              <p:nvSpPr>
                <p:cNvPr id="198" name="Freeform 6">
                  <a:extLst>
                    <a:ext uri="{FF2B5EF4-FFF2-40B4-BE49-F238E27FC236}">
                      <a16:creationId xmlns:a16="http://schemas.microsoft.com/office/drawing/2014/main" id="{4B49D3CF-A35A-FF41-8689-B017916C3BC2}"/>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9" name="Freeform 7">
                  <a:extLst>
                    <a:ext uri="{FF2B5EF4-FFF2-40B4-BE49-F238E27FC236}">
                      <a16:creationId xmlns:a16="http://schemas.microsoft.com/office/drawing/2014/main" id="{9AFDA00A-4B56-A671-0D67-6E662F68128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94" name="Group 193">
                <a:extLst>
                  <a:ext uri="{FF2B5EF4-FFF2-40B4-BE49-F238E27FC236}">
                    <a16:creationId xmlns:a16="http://schemas.microsoft.com/office/drawing/2014/main" id="{126B8045-CCD4-F65C-1753-30833F964F0C}"/>
                  </a:ext>
                </a:extLst>
              </p:cNvPr>
              <p:cNvGrpSpPr>
                <a:grpSpLocks noChangeAspect="1"/>
              </p:cNvGrpSpPr>
              <p:nvPr/>
            </p:nvGrpSpPr>
            <p:grpSpPr>
              <a:xfrm>
                <a:off x="4764783" y="1458660"/>
                <a:ext cx="129815" cy="217297"/>
                <a:chOff x="3465513" y="1952626"/>
                <a:chExt cx="584200" cy="977900"/>
              </a:xfrm>
              <a:grpFill/>
            </p:grpSpPr>
            <p:sp>
              <p:nvSpPr>
                <p:cNvPr id="195" name="Freeform 17">
                  <a:extLst>
                    <a:ext uri="{FF2B5EF4-FFF2-40B4-BE49-F238E27FC236}">
                      <a16:creationId xmlns:a16="http://schemas.microsoft.com/office/drawing/2014/main" id="{4D791ACB-A563-9267-1A53-47CE5DE46821}"/>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7" name="Freeform 18">
                  <a:extLst>
                    <a:ext uri="{FF2B5EF4-FFF2-40B4-BE49-F238E27FC236}">
                      <a16:creationId xmlns:a16="http://schemas.microsoft.com/office/drawing/2014/main" id="{0D84D87D-2E47-49EB-0BB9-05F5BBBF4CBA}"/>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aphicFrame>
        <p:nvGraphicFramePr>
          <p:cNvPr id="202" name="age_chart" descr="Pie chart showing religion breakdown for this NHS trust.">
            <a:extLst>
              <a:ext uri="{FF2B5EF4-FFF2-40B4-BE49-F238E27FC236}">
                <a16:creationId xmlns:a16="http://schemas.microsoft.com/office/drawing/2014/main" id="{A85738F3-4B2A-6681-338B-B1E6DFFDCD47}"/>
              </a:ext>
            </a:extLst>
          </p:cNvPr>
          <p:cNvGraphicFramePr>
            <a:graphicFrameLocks/>
          </p:cNvGraphicFramePr>
          <p:nvPr>
            <p:extLst>
              <p:ext uri="{D42A27DB-BD31-4B8C-83A1-F6EECF244321}">
                <p14:modId xmlns:p14="http://schemas.microsoft.com/office/powerpoint/2010/main" val="3518225666"/>
              </p:ext>
            </p:extLst>
          </p:nvPr>
        </p:nvGraphicFramePr>
        <p:xfrm>
          <a:off x="4373862" y="1698053"/>
          <a:ext cx="3550096" cy="2268000"/>
        </p:xfrm>
        <a:graphic>
          <a:graphicData uri="http://schemas.openxmlformats.org/drawingml/2006/chart">
            <c:chart xmlns:c="http://schemas.openxmlformats.org/drawingml/2006/chart" xmlns:r="http://schemas.openxmlformats.org/officeDocument/2006/relationships" r:id="rId8"/>
          </a:graphicData>
        </a:graphic>
      </p:graphicFrame>
      <p:sp>
        <p:nvSpPr>
          <p:cNvPr id="203" name="Oval 202">
            <a:extLst>
              <a:ext uri="{FF2B5EF4-FFF2-40B4-BE49-F238E27FC236}">
                <a16:creationId xmlns:a16="http://schemas.microsoft.com/office/drawing/2014/main" id="{5B22A293-0CA4-6A27-D21E-E398AE500C85}"/>
              </a:ext>
            </a:extLst>
          </p:cNvPr>
          <p:cNvSpPr/>
          <p:nvPr/>
        </p:nvSpPr>
        <p:spPr>
          <a:xfrm>
            <a:off x="609946" y="4148784"/>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4" name="Graphic 203" descr="Baby outline">
            <a:extLst>
              <a:ext uri="{FF2B5EF4-FFF2-40B4-BE49-F238E27FC236}">
                <a16:creationId xmlns:a16="http://schemas.microsoft.com/office/drawing/2014/main" id="{E60A236E-BD3D-838D-2032-0B6F0FBBD57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47686" y="4181845"/>
            <a:ext cx="345137" cy="345137"/>
          </a:xfrm>
          <a:prstGeom prst="rect">
            <a:avLst/>
          </a:prstGeom>
        </p:spPr>
      </p:pic>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5D65E-A8FF-2325-F2C9-5DB59DB46B8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63FC319-DE5E-3CF0-9480-E75D4355E20E}"/>
              </a:ext>
            </a:extLst>
          </p:cNvPr>
          <p:cNvSpPr>
            <a:spLocks noGrp="1"/>
          </p:cNvSpPr>
          <p:nvPr>
            <p:ph type="title"/>
          </p:nvPr>
        </p:nvSpPr>
        <p:spPr>
          <a:xfrm>
            <a:off x="423664" y="574761"/>
            <a:ext cx="11417697" cy="51832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DC189931-2918-31F6-63CF-933BDECD79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76300EE1-53B5-5B1F-CAF0-820A090A091E}"/>
              </a:ext>
            </a:extLst>
          </p:cNvPr>
          <p:cNvSpPr txBox="1">
            <a:spLocks/>
          </p:cNvSpPr>
          <p:nvPr/>
        </p:nvSpPr>
        <p:spPr>
          <a:xfrm>
            <a:off x="519632" y="1028463"/>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Your labour and birth</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3" name="C9_sig" descr="Significant changes 2021 vs 2020&#10;Significant changes 2021 vs 2019" title="Significant changes">
            <a:extLst>
              <a:ext uri="{FF2B5EF4-FFF2-40B4-BE49-F238E27FC236}">
                <a16:creationId xmlns:a16="http://schemas.microsoft.com/office/drawing/2014/main" id="{5A5CDB5B-F1B2-8CB1-66FC-2FF6A9EC081B}"/>
              </a:ext>
            </a:extLst>
          </p:cNvPr>
          <p:cNvGraphicFramePr>
            <a:graphicFrameLocks noGrp="1"/>
          </p:cNvGraphicFramePr>
          <p:nvPr>
            <p:extLst>
              <p:ext uri="{D42A27DB-BD31-4B8C-83A1-F6EECF244321}">
                <p14:modId xmlns:p14="http://schemas.microsoft.com/office/powerpoint/2010/main" val="2787894379"/>
              </p:ext>
            </p:extLst>
          </p:nvPr>
        </p:nvGraphicFramePr>
        <p:xfrm>
          <a:off x="1152175" y="5375604"/>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6" name="C9_c" descr="Trust mean score trend data for Q7, plotted against the national average. ">
            <a:extLst>
              <a:ext uri="{FF2B5EF4-FFF2-40B4-BE49-F238E27FC236}">
                <a16:creationId xmlns:a16="http://schemas.microsoft.com/office/drawing/2014/main" id="{D8ED047D-1534-458A-B227-026DDEB609E1}"/>
              </a:ext>
            </a:extLst>
          </p:cNvPr>
          <p:cNvGraphicFramePr/>
          <p:nvPr>
            <p:extLst>
              <p:ext uri="{D42A27DB-BD31-4B8C-83A1-F6EECF244321}">
                <p14:modId xmlns:p14="http://schemas.microsoft.com/office/powerpoint/2010/main" val="4167436572"/>
              </p:ext>
            </p:extLst>
          </p:nvPr>
        </p:nvGraphicFramePr>
        <p:xfrm>
          <a:off x="423664" y="1408404"/>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7" name="C9_t">
            <a:extLst>
              <a:ext uri="{FF2B5EF4-FFF2-40B4-BE49-F238E27FC236}">
                <a16:creationId xmlns:a16="http://schemas.microsoft.com/office/drawing/2014/main" id="{0E73BC10-841B-F2FE-127F-39DCA5074507}"/>
              </a:ext>
            </a:extLst>
          </p:cNvPr>
          <p:cNvSpPr/>
          <p:nvPr/>
        </p:nvSpPr>
        <p:spPr>
          <a:xfrm>
            <a:off x="1037875" y="5829537"/>
            <a:ext cx="5264331"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 not have a partner or companion with them, did not want their partner or companion to be involved, or that their partner or companion did not want to or could not be involved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309518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27DA1-DC34-A0F8-8DAD-1CCE2ED86BE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2BFE9E-1B99-9925-7A67-F173951B7C5A}"/>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71C951C2-5C91-B1D6-4065-9410FC960DA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E0D4A1E-3FFB-BA02-0A2F-D421778CAB4C}"/>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1_sig" descr="Significant changes 2021 vs 2020&#10;Significant changes 2021 vs 2019" title="Significant changes">
            <a:extLst>
              <a:ext uri="{FF2B5EF4-FFF2-40B4-BE49-F238E27FC236}">
                <a16:creationId xmlns:a16="http://schemas.microsoft.com/office/drawing/2014/main" id="{A8D45D74-2481-5E96-181D-7EF27A0079C8}"/>
              </a:ext>
            </a:extLst>
          </p:cNvPr>
          <p:cNvGraphicFramePr>
            <a:graphicFrameLocks noGrp="1"/>
          </p:cNvGraphicFramePr>
          <p:nvPr>
            <p:extLst>
              <p:ext uri="{D42A27DB-BD31-4B8C-83A1-F6EECF244321}">
                <p14:modId xmlns:p14="http://schemas.microsoft.com/office/powerpoint/2010/main" val="3649817336"/>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1_c" descr="Trust mean score trend data for Q7, plotted against the national average. ">
            <a:extLst>
              <a:ext uri="{FF2B5EF4-FFF2-40B4-BE49-F238E27FC236}">
                <a16:creationId xmlns:a16="http://schemas.microsoft.com/office/drawing/2014/main" id="{C34B28CF-7684-4473-964E-E1E04F93AA21}"/>
              </a:ext>
            </a:extLst>
          </p:cNvPr>
          <p:cNvGraphicFramePr/>
          <p:nvPr>
            <p:extLst>
              <p:ext uri="{D42A27DB-BD31-4B8C-83A1-F6EECF244321}">
                <p14:modId xmlns:p14="http://schemas.microsoft.com/office/powerpoint/2010/main" val="318362225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1_t">
            <a:extLst>
              <a:ext uri="{FF2B5EF4-FFF2-40B4-BE49-F238E27FC236}">
                <a16:creationId xmlns:a16="http://schemas.microsoft.com/office/drawing/2014/main" id="{33F5672D-8812-25C8-2F71-55170AF4DE88}"/>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2017</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0_c" descr="Trust mean score trend data for Q7, plotted against the national average. ">
            <a:extLst>
              <a:ext uri="{FF2B5EF4-FFF2-40B4-BE49-F238E27FC236}">
                <a16:creationId xmlns:a16="http://schemas.microsoft.com/office/drawing/2014/main" id="{B950922C-A2B2-F018-5427-748B09639F46}"/>
              </a:ext>
            </a:extLst>
          </p:cNvPr>
          <p:cNvGraphicFramePr/>
          <p:nvPr>
            <p:extLst>
              <p:ext uri="{D42A27DB-BD31-4B8C-83A1-F6EECF244321}">
                <p14:modId xmlns:p14="http://schemas.microsoft.com/office/powerpoint/2010/main" val="327695189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0_sig" descr="Significant changes 2021 vs 2020&#10;Significant changes 2021 vs 2019" title="Significant changes">
            <a:extLst>
              <a:ext uri="{FF2B5EF4-FFF2-40B4-BE49-F238E27FC236}">
                <a16:creationId xmlns:a16="http://schemas.microsoft.com/office/drawing/2014/main" id="{E54B547B-FE66-A5F6-0319-B1A17664F7FF}"/>
              </a:ext>
            </a:extLst>
          </p:cNvPr>
          <p:cNvGraphicFramePr>
            <a:graphicFrameLocks noGrp="1"/>
          </p:cNvGraphicFramePr>
          <p:nvPr>
            <p:extLst>
              <p:ext uri="{D42A27DB-BD31-4B8C-83A1-F6EECF244321}">
                <p14:modId xmlns:p14="http://schemas.microsoft.com/office/powerpoint/2010/main" val="4185040040"/>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0_t">
            <a:extLst>
              <a:ext uri="{FF2B5EF4-FFF2-40B4-BE49-F238E27FC236}">
                <a16:creationId xmlns:a16="http://schemas.microsoft.com/office/drawing/2014/main" id="{D0772A29-5479-1097-CF03-F336AAD54869}"/>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103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A77EE-42C5-C1A6-1146-435E0A9C709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A5245FA-8A85-0C8D-31B4-8351B556C3C7}"/>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CEB9E8AA-2FA1-D970-2DAE-DCAC7FED2A6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C2BC4690-9E75-E045-5BDA-D4A0ADAE8C5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3_sig" descr="Significant changes 2021 vs 2020&#10;Significant changes 2021 vs 2019" title="Significant changes">
            <a:extLst>
              <a:ext uri="{FF2B5EF4-FFF2-40B4-BE49-F238E27FC236}">
                <a16:creationId xmlns:a16="http://schemas.microsoft.com/office/drawing/2014/main" id="{22BE4CE2-DF0E-40F2-19DF-478F38C624AF}"/>
              </a:ext>
            </a:extLst>
          </p:cNvPr>
          <p:cNvGraphicFramePr>
            <a:graphicFrameLocks noGrp="1"/>
          </p:cNvGraphicFramePr>
          <p:nvPr>
            <p:extLst>
              <p:ext uri="{D42A27DB-BD31-4B8C-83A1-F6EECF244321}">
                <p14:modId xmlns:p14="http://schemas.microsoft.com/office/powerpoint/2010/main" val="65289899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3_c" descr="Trust mean score trend data for Q7, plotted against the national average. ">
            <a:extLst>
              <a:ext uri="{FF2B5EF4-FFF2-40B4-BE49-F238E27FC236}">
                <a16:creationId xmlns:a16="http://schemas.microsoft.com/office/drawing/2014/main" id="{597140A9-8601-5A29-9F83-920A17F463FE}"/>
              </a:ext>
            </a:extLst>
          </p:cNvPr>
          <p:cNvGraphicFramePr/>
          <p:nvPr>
            <p:extLst>
              <p:ext uri="{D42A27DB-BD31-4B8C-83A1-F6EECF244321}">
                <p14:modId xmlns:p14="http://schemas.microsoft.com/office/powerpoint/2010/main" val="3033483666"/>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3_t">
            <a:extLst>
              <a:ext uri="{FF2B5EF4-FFF2-40B4-BE49-F238E27FC236}">
                <a16:creationId xmlns:a16="http://schemas.microsoft.com/office/drawing/2014/main" id="{6BF0A182-966B-7642-549D-2D47A7C92225}"/>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2_c" descr="Trust mean score trend data for Q7, plotted against the national average. ">
            <a:extLst>
              <a:ext uri="{FF2B5EF4-FFF2-40B4-BE49-F238E27FC236}">
                <a16:creationId xmlns:a16="http://schemas.microsoft.com/office/drawing/2014/main" id="{55E94187-7A6A-0926-4A02-F8753F038F37}"/>
              </a:ext>
            </a:extLst>
          </p:cNvPr>
          <p:cNvGraphicFramePr/>
          <p:nvPr>
            <p:extLst>
              <p:ext uri="{D42A27DB-BD31-4B8C-83A1-F6EECF244321}">
                <p14:modId xmlns:p14="http://schemas.microsoft.com/office/powerpoint/2010/main" val="3842034665"/>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2_sig" descr="Significant changes 2021 vs 2020&#10;Significant changes 2021 vs 2019" title="Significant changes">
            <a:extLst>
              <a:ext uri="{FF2B5EF4-FFF2-40B4-BE49-F238E27FC236}">
                <a16:creationId xmlns:a16="http://schemas.microsoft.com/office/drawing/2014/main" id="{DF3D8CC7-5BCE-FC4B-11AD-0F17E7753633}"/>
              </a:ext>
            </a:extLst>
          </p:cNvPr>
          <p:cNvGraphicFramePr>
            <a:graphicFrameLocks noGrp="1"/>
          </p:cNvGraphicFramePr>
          <p:nvPr>
            <p:extLst>
              <p:ext uri="{D42A27DB-BD31-4B8C-83A1-F6EECF244321}">
                <p14:modId xmlns:p14="http://schemas.microsoft.com/office/powerpoint/2010/main" val="39302063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2_t">
            <a:extLst>
              <a:ext uri="{FF2B5EF4-FFF2-40B4-BE49-F238E27FC236}">
                <a16:creationId xmlns:a16="http://schemas.microsoft.com/office/drawing/2014/main" id="{C6333763-7752-AED0-AB72-BCF6ADFAFC9A}"/>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raise any concerns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74;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78</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4205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8E9A1-DEAB-B1F7-9DC2-CEF49CFFB5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9F170B-8F3F-D66F-D623-6054F23E13E9}"/>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4A28933D-82CD-D7BB-5ADA-4533F78409D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2DB3A01C-C3E3-1548-A1B2-8014046293D9}"/>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5_sig" descr="Significant changes 2021 vs 2020&#10;Significant changes 2021 vs 2019" title="Significant changes">
            <a:extLst>
              <a:ext uri="{FF2B5EF4-FFF2-40B4-BE49-F238E27FC236}">
                <a16:creationId xmlns:a16="http://schemas.microsoft.com/office/drawing/2014/main" id="{F3969D9D-A360-D788-5C5E-0347B0442665}"/>
              </a:ext>
            </a:extLst>
          </p:cNvPr>
          <p:cNvGraphicFramePr>
            <a:graphicFrameLocks noGrp="1"/>
          </p:cNvGraphicFramePr>
          <p:nvPr>
            <p:extLst>
              <p:ext uri="{D42A27DB-BD31-4B8C-83A1-F6EECF244321}">
                <p14:modId xmlns:p14="http://schemas.microsoft.com/office/powerpoint/2010/main" val="153723992"/>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5_c" descr="Trust mean score trend data for Q7, plotted against the national average. ">
            <a:extLst>
              <a:ext uri="{FF2B5EF4-FFF2-40B4-BE49-F238E27FC236}">
                <a16:creationId xmlns:a16="http://schemas.microsoft.com/office/drawing/2014/main" id="{9D35E7BE-9B78-671F-2133-F1C17EEB2A50}"/>
              </a:ext>
            </a:extLst>
          </p:cNvPr>
          <p:cNvGraphicFramePr/>
          <p:nvPr>
            <p:extLst>
              <p:ext uri="{D42A27DB-BD31-4B8C-83A1-F6EECF244321}">
                <p14:modId xmlns:p14="http://schemas.microsoft.com/office/powerpoint/2010/main" val="54686259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5_t">
            <a:extLst>
              <a:ext uri="{FF2B5EF4-FFF2-40B4-BE49-F238E27FC236}">
                <a16:creationId xmlns:a16="http://schemas.microsoft.com/office/drawing/2014/main" id="{73277657-867F-22E2-F848-C3D66612B538}"/>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4_c" descr="Trust mean score trend data for Q7, plotted against the national average. ">
            <a:extLst>
              <a:ext uri="{FF2B5EF4-FFF2-40B4-BE49-F238E27FC236}">
                <a16:creationId xmlns:a16="http://schemas.microsoft.com/office/drawing/2014/main" id="{D6E9691C-C365-6687-BFA2-BC3EE032BCEF}"/>
              </a:ext>
            </a:extLst>
          </p:cNvPr>
          <p:cNvGraphicFramePr/>
          <p:nvPr>
            <p:extLst>
              <p:ext uri="{D42A27DB-BD31-4B8C-83A1-F6EECF244321}">
                <p14:modId xmlns:p14="http://schemas.microsoft.com/office/powerpoint/2010/main" val="128438932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4_sig" descr="Significant changes 2021 vs 2020&#10;Significant changes 2021 vs 2019" title="Significant changes">
            <a:extLst>
              <a:ext uri="{FF2B5EF4-FFF2-40B4-BE49-F238E27FC236}">
                <a16:creationId xmlns:a16="http://schemas.microsoft.com/office/drawing/2014/main" id="{D9ABE9C8-1CDB-FA51-2043-5DECA6F8CF09}"/>
              </a:ext>
            </a:extLst>
          </p:cNvPr>
          <p:cNvGraphicFramePr>
            <a:graphicFrameLocks noGrp="1"/>
          </p:cNvGraphicFramePr>
          <p:nvPr>
            <p:extLst>
              <p:ext uri="{D42A27DB-BD31-4B8C-83A1-F6EECF244321}">
                <p14:modId xmlns:p14="http://schemas.microsoft.com/office/powerpoint/2010/main" val="625776117"/>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4_t">
            <a:extLst>
              <a:ext uri="{FF2B5EF4-FFF2-40B4-BE49-F238E27FC236}">
                <a16:creationId xmlns:a16="http://schemas.microsoft.com/office/drawing/2014/main" id="{62246503-F876-94AD-FB99-C4E789D7087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114</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9639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E525B-BBB5-553B-DEE0-E23968964A1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AEF74EB-242D-110D-BD87-579B1486A2B6}"/>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8DA047A1-0058-DEC9-928E-EEF975A6F56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0F38405-8A5E-AA91-9FCD-322515C0D963}"/>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7_sig" descr="Significant changes 2021 vs 2020&#10;Significant changes 2021 vs 2019" title="Significant changes">
            <a:extLst>
              <a:ext uri="{FF2B5EF4-FFF2-40B4-BE49-F238E27FC236}">
                <a16:creationId xmlns:a16="http://schemas.microsoft.com/office/drawing/2014/main" id="{21D3D4AA-A591-C478-61EC-53FBE61B8A6B}"/>
              </a:ext>
            </a:extLst>
          </p:cNvPr>
          <p:cNvGraphicFramePr>
            <a:graphicFrameLocks noGrp="1"/>
          </p:cNvGraphicFramePr>
          <p:nvPr>
            <p:extLst>
              <p:ext uri="{D42A27DB-BD31-4B8C-83A1-F6EECF244321}">
                <p14:modId xmlns:p14="http://schemas.microsoft.com/office/powerpoint/2010/main" val="3726720443"/>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graphicFrame>
        <p:nvGraphicFramePr>
          <p:cNvPr id="9" name="C17_c" descr="Trust mean score trend data for Q7, plotted against the national average. ">
            <a:extLst>
              <a:ext uri="{FF2B5EF4-FFF2-40B4-BE49-F238E27FC236}">
                <a16:creationId xmlns:a16="http://schemas.microsoft.com/office/drawing/2014/main" id="{C14D53EF-E3C8-22C7-BD31-8F439E10C8A1}"/>
              </a:ext>
            </a:extLst>
          </p:cNvPr>
          <p:cNvGraphicFramePr/>
          <p:nvPr>
            <p:extLst>
              <p:ext uri="{D42A27DB-BD31-4B8C-83A1-F6EECF244321}">
                <p14:modId xmlns:p14="http://schemas.microsoft.com/office/powerpoint/2010/main" val="606621772"/>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7_t">
            <a:extLst>
              <a:ext uri="{FF2B5EF4-FFF2-40B4-BE49-F238E27FC236}">
                <a16:creationId xmlns:a16="http://schemas.microsoft.com/office/drawing/2014/main" id="{D0968598-F10A-B79D-C573-87C8C6ACA550}"/>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6_c" descr="Trust mean score trend data for Q7, plotted against the national average. ">
            <a:extLst>
              <a:ext uri="{FF2B5EF4-FFF2-40B4-BE49-F238E27FC236}">
                <a16:creationId xmlns:a16="http://schemas.microsoft.com/office/drawing/2014/main" id="{4F184DB7-FF2C-52C0-AEBE-A4F804912D7E}"/>
              </a:ext>
            </a:extLst>
          </p:cNvPr>
          <p:cNvGraphicFramePr/>
          <p:nvPr>
            <p:extLst>
              <p:ext uri="{D42A27DB-BD31-4B8C-83A1-F6EECF244321}">
                <p14:modId xmlns:p14="http://schemas.microsoft.com/office/powerpoint/2010/main" val="3454040237"/>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6_sig" descr="Significant changes 2021 vs 2020&#10;Significant changes 2021 vs 2019" title="Significant changes">
            <a:extLst>
              <a:ext uri="{FF2B5EF4-FFF2-40B4-BE49-F238E27FC236}">
                <a16:creationId xmlns:a16="http://schemas.microsoft.com/office/drawing/2014/main" id="{8856D0BF-8822-FAC9-FC94-CC720B1F8AA1}"/>
              </a:ext>
            </a:extLst>
          </p:cNvPr>
          <p:cNvGraphicFramePr>
            <a:graphicFrameLocks noGrp="1"/>
          </p:cNvGraphicFramePr>
          <p:nvPr>
            <p:extLst>
              <p:ext uri="{D42A27DB-BD31-4B8C-83A1-F6EECF244321}">
                <p14:modId xmlns:p14="http://schemas.microsoft.com/office/powerpoint/2010/main" val="278364278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16_t">
            <a:extLst>
              <a:ext uri="{FF2B5EF4-FFF2-40B4-BE49-F238E27FC236}">
                <a16:creationId xmlns:a16="http://schemas.microsoft.com/office/drawing/2014/main" id="{034F015E-C2A7-FB4C-168C-2E8ABFF85709}"/>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did not want or need to be involved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6626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6689B-2906-0D46-791C-79A22A99118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39CD9DD-3CC3-A2AA-53A7-942D3CBD417B}"/>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85F7E98-2572-1603-07DF-5CA29ED84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9ACCCB22-F556-11D2-3798-C8893A3B117D}"/>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19_sig" descr="Significant changes 2021 vs 2020&#10;Significant changes 2021 vs 2019" title="Significant changes">
            <a:extLst>
              <a:ext uri="{FF2B5EF4-FFF2-40B4-BE49-F238E27FC236}">
                <a16:creationId xmlns:a16="http://schemas.microsoft.com/office/drawing/2014/main" id="{2CD5CC52-5C89-E046-7A1C-CE6EB78A0A93}"/>
              </a:ext>
            </a:extLst>
          </p:cNvPr>
          <p:cNvGraphicFramePr>
            <a:graphicFrameLocks noGrp="1"/>
          </p:cNvGraphicFramePr>
          <p:nvPr>
            <p:extLst>
              <p:ext uri="{D42A27DB-BD31-4B8C-83A1-F6EECF244321}">
                <p14:modId xmlns:p14="http://schemas.microsoft.com/office/powerpoint/2010/main" val="280252481"/>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19_c" descr="Trust mean score trend data for Q7, plotted against the national average. ">
            <a:extLst>
              <a:ext uri="{FF2B5EF4-FFF2-40B4-BE49-F238E27FC236}">
                <a16:creationId xmlns:a16="http://schemas.microsoft.com/office/drawing/2014/main" id="{70BA5207-D1FC-FAC8-5799-706DE3080D6E}"/>
              </a:ext>
            </a:extLst>
          </p:cNvPr>
          <p:cNvGraphicFramePr/>
          <p:nvPr>
            <p:extLst>
              <p:ext uri="{D42A27DB-BD31-4B8C-83A1-F6EECF244321}">
                <p14:modId xmlns:p14="http://schemas.microsoft.com/office/powerpoint/2010/main" val="384844987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19_t">
            <a:extLst>
              <a:ext uri="{FF2B5EF4-FFF2-40B4-BE49-F238E27FC236}">
                <a16:creationId xmlns:a16="http://schemas.microsoft.com/office/drawing/2014/main" id="{91F873F2-42ED-7364-0075-84A6C3FE884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or that they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18_c" descr="Trust mean score trend data for Q7, plotted against the national average. ">
            <a:extLst>
              <a:ext uri="{FF2B5EF4-FFF2-40B4-BE49-F238E27FC236}">
                <a16:creationId xmlns:a16="http://schemas.microsoft.com/office/drawing/2014/main" id="{720DAB94-D715-14FA-D67B-8B30829AEE1F}"/>
              </a:ext>
            </a:extLst>
          </p:cNvPr>
          <p:cNvGraphicFramePr/>
          <p:nvPr>
            <p:extLst>
              <p:ext uri="{D42A27DB-BD31-4B8C-83A1-F6EECF244321}">
                <p14:modId xmlns:p14="http://schemas.microsoft.com/office/powerpoint/2010/main" val="2512748153"/>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18_sig" descr="Significant changes 2021 vs 2020&#10;Significant changes 2021 vs 2019" title="Significant changes">
            <a:extLst>
              <a:ext uri="{FF2B5EF4-FFF2-40B4-BE49-F238E27FC236}">
                <a16:creationId xmlns:a16="http://schemas.microsoft.com/office/drawing/2014/main" id="{6918F654-2938-BE91-DE13-64B73AEE0829}"/>
              </a:ext>
            </a:extLst>
          </p:cNvPr>
          <p:cNvGraphicFramePr>
            <a:graphicFrameLocks noGrp="1"/>
          </p:cNvGraphicFramePr>
          <p:nvPr>
            <p:extLst>
              <p:ext uri="{D42A27DB-BD31-4B8C-83A1-F6EECF244321}">
                <p14:modId xmlns:p14="http://schemas.microsoft.com/office/powerpoint/2010/main" val="3065016708"/>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15" name="C18_t">
            <a:extLst>
              <a:ext uri="{FF2B5EF4-FFF2-40B4-BE49-F238E27FC236}">
                <a16:creationId xmlns:a16="http://schemas.microsoft.com/office/drawing/2014/main" id="{C2A0D29C-0CD3-6C8B-667C-3E718348F52C}"/>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137;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06732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AE9F5-90BC-9C85-DBAB-2F95E4F2078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16C7207-2EFD-A4BF-EE15-9AAD402F807D}"/>
              </a:ext>
            </a:extLst>
          </p:cNvPr>
          <p:cNvSpPr>
            <a:spLocks noGrp="1"/>
          </p:cNvSpPr>
          <p:nvPr>
            <p:ph type="title"/>
          </p:nvPr>
        </p:nvSpPr>
        <p:spPr>
          <a:xfrm>
            <a:off x="419970" y="509078"/>
            <a:ext cx="11417697" cy="654856"/>
          </a:xfrm>
        </p:spPr>
        <p:txBody>
          <a:bodyPr>
            <a:normAutofit/>
          </a:bodyPr>
          <a:lstStyle/>
          <a:p>
            <a:r>
              <a:rPr lang="en-US" dirty="0"/>
              <a:t>Section 2. Labour and Birth</a:t>
            </a:r>
            <a:endParaRPr lang="en-GB" dirty="0"/>
          </a:p>
        </p:txBody>
      </p:sp>
      <p:sp>
        <p:nvSpPr>
          <p:cNvPr id="45" name="Slide Number Placeholder 1">
            <a:extLst>
              <a:ext uri="{FF2B5EF4-FFF2-40B4-BE49-F238E27FC236}">
                <a16:creationId xmlns:a16="http://schemas.microsoft.com/office/drawing/2014/main" id="{01E650EB-8B3F-4876-CEF7-7F9B4FCF422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D19EBB29-D4AC-F087-1A21-79C67B34B8FA}"/>
              </a:ext>
            </a:extLst>
          </p:cNvPr>
          <p:cNvSpPr txBox="1">
            <a:spLocks/>
          </p:cNvSpPr>
          <p:nvPr/>
        </p:nvSpPr>
        <p:spPr>
          <a:xfrm>
            <a:off x="515938" y="1027404"/>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US" sz="1600" dirty="0">
                <a:solidFill>
                  <a:schemeClr val="tx1"/>
                </a:solidFill>
                <a:latin typeface="Arial" panose="020B0604020202020204" pitchFamily="34" charset="0"/>
                <a:cs typeface="Arial" panose="020B0604020202020204" pitchFamily="34" charset="0"/>
              </a:rPr>
              <a:t>Staff caring for you</a:t>
            </a:r>
            <a:endParaRPr lang="en-GB" sz="1600" dirty="0">
              <a:solidFill>
                <a:schemeClr val="tx1"/>
              </a:solidFill>
              <a:latin typeface="Arial" panose="020B0604020202020204" pitchFamily="34" charset="0"/>
              <a:cs typeface="Arial" panose="020B0604020202020204" pitchFamily="34" charset="0"/>
            </a:endParaRPr>
          </a:p>
        </p:txBody>
      </p:sp>
      <p:graphicFrame>
        <p:nvGraphicFramePr>
          <p:cNvPr id="8" name="C21_sig" descr="Significant changes 2021 vs 2020&#10;Significant changes 2021 vs 2019" title="Significant changes">
            <a:extLst>
              <a:ext uri="{FF2B5EF4-FFF2-40B4-BE49-F238E27FC236}">
                <a16:creationId xmlns:a16="http://schemas.microsoft.com/office/drawing/2014/main" id="{B64D2641-9C1D-34F3-3B98-8EE91A8F2ED7}"/>
              </a:ext>
            </a:extLst>
          </p:cNvPr>
          <p:cNvGraphicFramePr>
            <a:graphicFrameLocks noGrp="1"/>
          </p:cNvGraphicFramePr>
          <p:nvPr>
            <p:extLst>
              <p:ext uri="{D42A27DB-BD31-4B8C-83A1-F6EECF244321}">
                <p14:modId xmlns:p14="http://schemas.microsoft.com/office/powerpoint/2010/main" val="1692378638"/>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C21_c" descr="Trust mean score trend data for Q7, plotted against the national average. ">
            <a:extLst>
              <a:ext uri="{FF2B5EF4-FFF2-40B4-BE49-F238E27FC236}">
                <a16:creationId xmlns:a16="http://schemas.microsoft.com/office/drawing/2014/main" id="{ADE031FD-2FF3-F460-6763-3B9E8B8F1C21}"/>
              </a:ext>
            </a:extLst>
          </p:cNvPr>
          <p:cNvGraphicFramePr/>
          <p:nvPr>
            <p:extLst>
              <p:ext uri="{D42A27DB-BD31-4B8C-83A1-F6EECF244321}">
                <p14:modId xmlns:p14="http://schemas.microsoft.com/office/powerpoint/2010/main" val="542205617"/>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C21_t">
            <a:extLst>
              <a:ext uri="{FF2B5EF4-FFF2-40B4-BE49-F238E27FC236}">
                <a16:creationId xmlns:a16="http://schemas.microsoft.com/office/drawing/2014/main" id="{56280E46-5671-C1AD-1883-F760A22C40D7}"/>
              </a:ext>
            </a:extLst>
          </p:cNvPr>
          <p:cNvSpPr/>
          <p:nvPr/>
        </p:nvSpPr>
        <p:spPr>
          <a:xfrm>
            <a:off x="6826693" y="5857289"/>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129;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C20_c" descr="Trust mean score trend data for Q7, plotted against the national average. ">
            <a:extLst>
              <a:ext uri="{FF2B5EF4-FFF2-40B4-BE49-F238E27FC236}">
                <a16:creationId xmlns:a16="http://schemas.microsoft.com/office/drawing/2014/main" id="{DB8FA0DB-6B78-2CF1-2937-E90F6C8955AF}"/>
              </a:ext>
            </a:extLst>
          </p:cNvPr>
          <p:cNvGraphicFramePr/>
          <p:nvPr>
            <p:extLst>
              <p:ext uri="{D42A27DB-BD31-4B8C-83A1-F6EECF244321}">
                <p14:modId xmlns:p14="http://schemas.microsoft.com/office/powerpoint/2010/main" val="4198165934"/>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20_sig" descr="Significant changes 2021 vs 2020&#10;Significant changes 2021 vs 2019" title="Significant changes">
            <a:extLst>
              <a:ext uri="{FF2B5EF4-FFF2-40B4-BE49-F238E27FC236}">
                <a16:creationId xmlns:a16="http://schemas.microsoft.com/office/drawing/2014/main" id="{B6D8E3CE-BBC8-F8E7-5A86-B17A340CFD28}"/>
              </a:ext>
            </a:extLst>
          </p:cNvPr>
          <p:cNvGraphicFramePr>
            <a:graphicFrameLocks noGrp="1"/>
          </p:cNvGraphicFramePr>
          <p:nvPr>
            <p:extLst>
              <p:ext uri="{D42A27DB-BD31-4B8C-83A1-F6EECF244321}">
                <p14:modId xmlns:p14="http://schemas.microsoft.com/office/powerpoint/2010/main" val="1271712693"/>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C20_t">
            <a:extLst>
              <a:ext uri="{FF2B5EF4-FFF2-40B4-BE49-F238E27FC236}">
                <a16:creationId xmlns:a16="http://schemas.microsoft.com/office/drawing/2014/main" id="{8C574527-6BF7-6006-2987-D5A933FA2995}"/>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2022</a:t>
            </a:r>
            <a:r>
              <a:rPr lang="en-GB" sz="900">
                <a:solidFill>
                  <a:srgbClr val="595959"/>
                </a:solidFill>
                <a:latin typeface="Arial" panose="020B0604020202020204" pitchFamily="34" charset="0"/>
                <a:cs typeface="Arial" panose="020B0604020202020204" pitchFamily="34" charset="0"/>
              </a:rPr>
              <a:t>: 131;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102</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33995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15938" y="760595"/>
            <a:ext cx="7422765"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dirty="0">
                <a:solidFill>
                  <a:schemeClr val="bg1"/>
                </a:solidFill>
                <a:latin typeface="Arial" panose="020B0604020202020204" pitchFamily="34" charset="0"/>
                <a:cs typeface="Arial" panose="020B0604020202020204" pitchFamily="34" charset="0"/>
              </a:rPr>
              <a:t>  </a:t>
            </a:r>
          </a:p>
        </p:txBody>
      </p:sp>
      <p:sp>
        <p:nvSpPr>
          <p:cNvPr id="4" name="Title 4">
            <a:extLst>
              <a:ext uri="{FF2B5EF4-FFF2-40B4-BE49-F238E27FC236}">
                <a16:creationId xmlns:a16="http://schemas.microsoft.com/office/drawing/2014/main" id="{397782C7-41F9-733E-C67F-6AF468BD9825}"/>
              </a:ext>
            </a:extLst>
          </p:cNvPr>
          <p:cNvSpPr txBox="1">
            <a:spLocks/>
          </p:cNvSpPr>
          <p:nvPr/>
        </p:nvSpPr>
        <p:spPr>
          <a:xfrm>
            <a:off x="515937" y="1987647"/>
            <a:ext cx="6494463" cy="117153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Care in the ward after birth</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34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862BA-8520-1C5D-0E10-A06B7AFA96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AFF7747-C039-7459-588C-2A02092F43F1}"/>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6242F295-A796-19A2-0609-A24A79B12B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3_sig" descr="Significant changes 2021 vs 2020&#10;Significant changes 2021 vs 2019" title="Significant changes">
            <a:extLst>
              <a:ext uri="{FF2B5EF4-FFF2-40B4-BE49-F238E27FC236}">
                <a16:creationId xmlns:a16="http://schemas.microsoft.com/office/drawing/2014/main" id="{01241A88-CBC7-4CDE-6F7E-D1545AE868D6}"/>
              </a:ext>
            </a:extLst>
          </p:cNvPr>
          <p:cNvGraphicFramePr>
            <a:graphicFrameLocks noGrp="1"/>
          </p:cNvGraphicFramePr>
          <p:nvPr>
            <p:extLst>
              <p:ext uri="{D42A27DB-BD31-4B8C-83A1-F6EECF244321}">
                <p14:modId xmlns:p14="http://schemas.microsoft.com/office/powerpoint/2010/main" val="634451267"/>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3_c" descr="Trust mean score trend data for Q7, plotted against the national average. ">
            <a:extLst>
              <a:ext uri="{FF2B5EF4-FFF2-40B4-BE49-F238E27FC236}">
                <a16:creationId xmlns:a16="http://schemas.microsoft.com/office/drawing/2014/main" id="{1776A667-2794-78F2-B921-972621B10A33}"/>
              </a:ext>
            </a:extLst>
          </p:cNvPr>
          <p:cNvGraphicFramePr/>
          <p:nvPr>
            <p:extLst>
              <p:ext uri="{D42A27DB-BD31-4B8C-83A1-F6EECF244321}">
                <p14:modId xmlns:p14="http://schemas.microsoft.com/office/powerpoint/2010/main" val="333156093"/>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3_t">
            <a:extLst>
              <a:ext uri="{FF2B5EF4-FFF2-40B4-BE49-F238E27FC236}">
                <a16:creationId xmlns:a16="http://schemas.microsoft.com/office/drawing/2014/main" id="{64AAFB2F-BF0C-69BF-F4BC-A2D4622451ED}"/>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or did not want or need this have been excluded. </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150;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2_c" descr="Trust mean score trend data for Q7, plotted against the national average. ">
            <a:extLst>
              <a:ext uri="{FF2B5EF4-FFF2-40B4-BE49-F238E27FC236}">
                <a16:creationId xmlns:a16="http://schemas.microsoft.com/office/drawing/2014/main" id="{8CCCA84C-634A-5CF9-488C-3352801B9A88}"/>
              </a:ext>
            </a:extLst>
          </p:cNvPr>
          <p:cNvGraphicFramePr/>
          <p:nvPr>
            <p:extLst>
              <p:ext uri="{D42A27DB-BD31-4B8C-83A1-F6EECF244321}">
                <p14:modId xmlns:p14="http://schemas.microsoft.com/office/powerpoint/2010/main" val="3361278716"/>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2_sig" descr="Significant changes 2021 vs 2020&#10;Significant changes 2021 vs 2019" title="Significant changes">
            <a:extLst>
              <a:ext uri="{FF2B5EF4-FFF2-40B4-BE49-F238E27FC236}">
                <a16:creationId xmlns:a16="http://schemas.microsoft.com/office/drawing/2014/main" id="{CA36A9CC-BDF6-F0D1-F3DF-E411CCE1B94B}"/>
              </a:ext>
            </a:extLst>
          </p:cNvPr>
          <p:cNvGraphicFramePr>
            <a:graphicFrameLocks noGrp="1"/>
          </p:cNvGraphicFramePr>
          <p:nvPr>
            <p:extLst>
              <p:ext uri="{D42A27DB-BD31-4B8C-83A1-F6EECF244321}">
                <p14:modId xmlns:p14="http://schemas.microsoft.com/office/powerpoint/2010/main" val="2337887051"/>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2_t">
            <a:extLst>
              <a:ext uri="{FF2B5EF4-FFF2-40B4-BE49-F238E27FC236}">
                <a16:creationId xmlns:a16="http://schemas.microsoft.com/office/drawing/2014/main" id="{E0D3B335-EAE9-88E2-8659-E738F9A0C626}"/>
              </a:ext>
            </a:extLst>
          </p:cNvPr>
          <p:cNvSpPr/>
          <p:nvPr/>
        </p:nvSpPr>
        <p:spPr>
          <a:xfrm>
            <a:off x="1065398" y="5851921"/>
            <a:ext cx="526433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127;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72743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43DF6-FAD0-2C38-8F7C-D393A27A88C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CAB2A28-0B04-2145-9664-6A6CCF188188}"/>
              </a:ext>
            </a:extLst>
          </p:cNvPr>
          <p:cNvSpPr>
            <a:spLocks noGrp="1"/>
          </p:cNvSpPr>
          <p:nvPr>
            <p:ph type="title"/>
          </p:nvPr>
        </p:nvSpPr>
        <p:spPr>
          <a:xfrm>
            <a:off x="419970" y="509078"/>
            <a:ext cx="11417697" cy="654856"/>
          </a:xfrm>
        </p:spPr>
        <p:txBody>
          <a:bodyPr>
            <a:normAutofit/>
          </a:bodyPr>
          <a:lstStyle/>
          <a:p>
            <a:r>
              <a:rPr lang="en-US" dirty="0"/>
              <a:t>Section 3. Care in the ward after birth</a:t>
            </a:r>
            <a:endParaRPr lang="en-GB" dirty="0"/>
          </a:p>
        </p:txBody>
      </p:sp>
      <p:sp>
        <p:nvSpPr>
          <p:cNvPr id="45" name="Slide Number Placeholder 1">
            <a:extLst>
              <a:ext uri="{FF2B5EF4-FFF2-40B4-BE49-F238E27FC236}">
                <a16:creationId xmlns:a16="http://schemas.microsoft.com/office/drawing/2014/main" id="{CC9F11FB-7FAD-0144-C7FD-17E6471E5C3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graphicFrame>
        <p:nvGraphicFramePr>
          <p:cNvPr id="8" name="D5_sig" descr="Significant changes 2021 vs 2020&#10;Significant changes 2021 vs 2019" title="Significant changes">
            <a:extLst>
              <a:ext uri="{FF2B5EF4-FFF2-40B4-BE49-F238E27FC236}">
                <a16:creationId xmlns:a16="http://schemas.microsoft.com/office/drawing/2014/main" id="{225371A3-ED3F-7D5C-C2B9-091E11568667}"/>
              </a:ext>
            </a:extLst>
          </p:cNvPr>
          <p:cNvGraphicFramePr>
            <a:graphicFrameLocks noGrp="1"/>
          </p:cNvGraphicFramePr>
          <p:nvPr>
            <p:extLst>
              <p:ext uri="{D42A27DB-BD31-4B8C-83A1-F6EECF244321}">
                <p14:modId xmlns:p14="http://schemas.microsoft.com/office/powerpoint/2010/main" val="862422780"/>
              </p:ext>
            </p:extLst>
          </p:nvPr>
        </p:nvGraphicFramePr>
        <p:xfrm>
          <a:off x="6940231"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9" name="D5_c" descr="Trust mean score trend data for Q7, plotted against the national average. ">
            <a:extLst>
              <a:ext uri="{FF2B5EF4-FFF2-40B4-BE49-F238E27FC236}">
                <a16:creationId xmlns:a16="http://schemas.microsoft.com/office/drawing/2014/main" id="{6EF6289C-73E6-BAF5-494B-E5153F904ADD}"/>
              </a:ext>
            </a:extLst>
          </p:cNvPr>
          <p:cNvGraphicFramePr/>
          <p:nvPr>
            <p:extLst>
              <p:ext uri="{D42A27DB-BD31-4B8C-83A1-F6EECF244321}">
                <p14:modId xmlns:p14="http://schemas.microsoft.com/office/powerpoint/2010/main" val="1636006985"/>
              </p:ext>
            </p:extLst>
          </p:nvPr>
        </p:nvGraphicFramePr>
        <p:xfrm>
          <a:off x="6207442" y="1391397"/>
          <a:ext cx="5468620" cy="3967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D5_t">
            <a:extLst>
              <a:ext uri="{FF2B5EF4-FFF2-40B4-BE49-F238E27FC236}">
                <a16:creationId xmlns:a16="http://schemas.microsoft.com/office/drawing/2014/main" id="{B9D0FE66-AF6D-EC4E-D850-70360F79FB51}"/>
              </a:ext>
            </a:extLst>
          </p:cNvPr>
          <p:cNvSpPr/>
          <p:nvPr/>
        </p:nvSpPr>
        <p:spPr>
          <a:xfrm>
            <a:off x="6826693" y="5857289"/>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111;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134;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D4_c" descr="Trust mean score trend data for Q7, plotted against the national average. ">
            <a:extLst>
              <a:ext uri="{FF2B5EF4-FFF2-40B4-BE49-F238E27FC236}">
                <a16:creationId xmlns:a16="http://schemas.microsoft.com/office/drawing/2014/main" id="{9F5EF0BB-EE22-2778-957F-7FBDBA55B8B0}"/>
              </a:ext>
            </a:extLst>
          </p:cNvPr>
          <p:cNvGraphicFramePr/>
          <p:nvPr>
            <p:extLst>
              <p:ext uri="{D42A27DB-BD31-4B8C-83A1-F6EECF244321}">
                <p14:modId xmlns:p14="http://schemas.microsoft.com/office/powerpoint/2010/main" val="1047746680"/>
              </p:ext>
            </p:extLst>
          </p:nvPr>
        </p:nvGraphicFramePr>
        <p:xfrm>
          <a:off x="419970" y="1391397"/>
          <a:ext cx="5468620" cy="396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4_sig" descr="Significant changes 2021 vs 2020&#10;Significant changes 2021 vs 2019" title="Significant changes">
            <a:extLst>
              <a:ext uri="{FF2B5EF4-FFF2-40B4-BE49-F238E27FC236}">
                <a16:creationId xmlns:a16="http://schemas.microsoft.com/office/drawing/2014/main" id="{74A0B1A4-72B9-BC5C-6A17-B00B57F2F0F6}"/>
              </a:ext>
            </a:extLst>
          </p:cNvPr>
          <p:cNvGraphicFramePr>
            <a:graphicFrameLocks noGrp="1"/>
          </p:cNvGraphicFramePr>
          <p:nvPr>
            <p:extLst>
              <p:ext uri="{D42A27DB-BD31-4B8C-83A1-F6EECF244321}">
                <p14:modId xmlns:p14="http://schemas.microsoft.com/office/powerpoint/2010/main" val="4291406619"/>
              </p:ext>
            </p:extLst>
          </p:nvPr>
        </p:nvGraphicFramePr>
        <p:xfrm>
          <a:off x="1160648" y="5403453"/>
          <a:ext cx="3679368" cy="349250"/>
        </p:xfrm>
        <a:graphic>
          <a:graphicData uri="http://schemas.openxmlformats.org/drawingml/2006/table">
            <a:tbl>
              <a:tblPr/>
              <a:tblGrid>
                <a:gridCol w="2686264">
                  <a:extLst>
                    <a:ext uri="{9D8B030D-6E8A-4147-A177-3AD203B41FA5}">
                      <a16:colId xmlns:a16="http://schemas.microsoft.com/office/drawing/2014/main" val="3160305783"/>
                    </a:ext>
                  </a:extLst>
                </a:gridCol>
                <a:gridCol w="993104">
                  <a:extLst>
                    <a:ext uri="{9D8B030D-6E8A-4147-A177-3AD203B41FA5}">
                      <a16:colId xmlns:a16="http://schemas.microsoft.com/office/drawing/2014/main" val="2995703463"/>
                    </a:ext>
                  </a:extLst>
                </a:gridCol>
              </a:tblGrid>
              <a:tr h="3492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2025 vs 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15" name="D4_t">
            <a:extLst>
              <a:ext uri="{FF2B5EF4-FFF2-40B4-BE49-F238E27FC236}">
                <a16:creationId xmlns:a16="http://schemas.microsoft.com/office/drawing/2014/main" id="{B045D34C-75DF-AE40-BCB0-68FE9DE8D3A0}"/>
              </a:ext>
            </a:extLst>
          </p:cNvPr>
          <p:cNvSpPr/>
          <p:nvPr/>
        </p:nvSpPr>
        <p:spPr>
          <a:xfrm>
            <a:off x="1065398" y="5851921"/>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stayed in hospital after the birth or required hospital care after a home birth. Respondents who stated that they didn't know or couldn't remember have been excluded. </a:t>
            </a:r>
          </a:p>
          <a:p>
            <a:r>
              <a:rPr lang="en-US" sz="900" dirty="0">
                <a:solidFill>
                  <a:srgbClr val="595959"/>
                </a:solidFill>
                <a:latin typeface="Arial" panose="020B0604020202020204" pitchFamily="34" charset="0"/>
                <a:cs typeface="Arial" panose="020B0604020202020204" pitchFamily="34" charset="0"/>
              </a:rPr>
              <a:t>N</a:t>
            </a:r>
            <a:r>
              <a:rPr lang="en-GB" sz="900" dirty="0">
                <a:solidFill>
                  <a:srgbClr val="595959"/>
                </a:solidFill>
                <a:latin typeface="Arial" panose="020B0604020202020204" pitchFamily="34" charset="0"/>
                <a:cs typeface="Arial" panose="020B0604020202020204" pitchFamily="34" charset="0"/>
              </a:rPr>
              <a:t>umber of respondents: 2013</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112;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118;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126; </a:t>
            </a:r>
            <a:r>
              <a:rPr lang="en-GB" sz="900" dirty="0">
                <a:solidFill>
                  <a:srgbClr val="595959"/>
                </a:solidFill>
                <a:latin typeface="Arial" panose="020B0604020202020204" pitchFamily="34" charset="0"/>
                <a:cs typeface="Arial" panose="020B0604020202020204" pitchFamily="34" charset="0"/>
              </a:rPr>
              <a:t>2025</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6560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1E9B38F1-56D3-46A9-8C36-EEB175CFF21F}">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6220</TotalTime>
  <Words>17060</Words>
  <Application>Microsoft Office PowerPoint</Application>
  <PresentationFormat>Widescreen</PresentationFormat>
  <Paragraphs>1966</Paragraphs>
  <Slides>121</Slides>
  <Notes>107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Courier New</vt:lpstr>
      <vt:lpstr>Wingdings</vt:lpstr>
      <vt:lpstr>Office Theme</vt:lpstr>
      <vt:lpstr>Torbay and South Devon NHS Foundation Trust</vt:lpstr>
      <vt:lpstr>PowerPoint Presentation</vt:lpstr>
      <vt:lpstr>Background and methodology</vt:lpstr>
      <vt:lpstr>Background and methodology</vt:lpstr>
      <vt:lpstr>Background and methodology (continued)</vt:lpstr>
      <vt:lpstr>Key terms used in this report</vt:lpstr>
      <vt:lpstr>Using the survey results</vt:lpstr>
      <vt:lpstr>PowerPoint Presentation</vt:lpstr>
      <vt:lpstr>Who took part in the survey? </vt:lpstr>
      <vt:lpstr>Who took part in the survey? (continued)</vt:lpstr>
      <vt:lpstr>Summary of findings for your trust</vt:lpstr>
      <vt:lpstr>Best and worst performance relative to the national average</vt:lpstr>
      <vt:lpstr>PowerPoint Presentation</vt:lpstr>
      <vt:lpstr>PowerPoint Presentation</vt:lpstr>
      <vt:lpstr>How questions are scored</vt:lpstr>
      <vt:lpstr>How to interpret benchmarking in this report</vt:lpstr>
      <vt:lpstr>How to interpret benchmarking in this report (continued)</vt:lpstr>
      <vt:lpstr>Scoring and benchmarking</vt:lpstr>
      <vt:lpstr>The start of your care in pregnancy</vt:lpstr>
      <vt:lpstr>Section 1. Antenatal Care</vt:lpstr>
      <vt:lpstr>Antenatal check-ups</vt:lpstr>
      <vt:lpstr>Section 1. Antenatal Care</vt:lpstr>
      <vt:lpstr>During your pregnancy</vt:lpstr>
      <vt:lpstr>Section 1. Antenatal Care</vt:lpstr>
      <vt:lpstr>Section 1. Antenatal Care (continued)</vt:lpstr>
      <vt:lpstr>Section 1. Antenatal Care (continued)</vt:lpstr>
      <vt:lpstr>Scoring and benchmarking</vt:lpstr>
      <vt:lpstr>Your labour and birth</vt:lpstr>
      <vt:lpstr>Section 2. Labour and Birth</vt:lpstr>
      <vt:lpstr>Section 2. Labour and Birth (continued)</vt:lpstr>
      <vt:lpstr>Staff caring for you</vt:lpstr>
      <vt:lpstr>Section 2. Labour and Birth</vt:lpstr>
      <vt:lpstr>Section 2. Labour and Birth (continued)</vt:lpstr>
      <vt:lpstr>Section 2. Labour and Birth (continued)</vt:lpstr>
      <vt:lpstr>Scoring and benchmarking</vt:lpstr>
      <vt:lpstr>Care in the ward after birth</vt:lpstr>
      <vt:lpstr>Section 3. Care in the ward after birth</vt:lpstr>
      <vt:lpstr>Section 3. Care in the ward after birth (continued)</vt:lpstr>
      <vt:lpstr>Scoring and benchmarking</vt:lpstr>
      <vt:lpstr>Feeding your baby</vt:lpstr>
      <vt:lpstr>Section 4. Postnatal Care</vt:lpstr>
      <vt:lpstr>Care at home after birth</vt:lpstr>
      <vt:lpstr>Section 4. Postnatal Care</vt:lpstr>
      <vt:lpstr>Section 4. Postnatal Care (continued)</vt:lpstr>
      <vt:lpstr>Section 4. Postnatal Care (continued)</vt:lpstr>
      <vt:lpstr>Section 4. Postnatal Care (continued)</vt:lpstr>
      <vt:lpstr>Scoring and benchmarking</vt:lpstr>
      <vt:lpstr>Triage: Assessment and Evaluation</vt:lpstr>
      <vt:lpstr>Section 5. Triage: Assessment and Evaluation</vt:lpstr>
      <vt:lpstr>Scoring and benchmarking</vt:lpstr>
      <vt:lpstr>Complaints</vt:lpstr>
      <vt:lpstr>Section 6. Complaints</vt:lpstr>
      <vt:lpstr>PowerPoint Presentation</vt:lpstr>
      <vt:lpstr>Trust and site results</vt:lpstr>
      <vt:lpstr>Section 1: Antenatal Care</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 and site results</vt:lpstr>
      <vt:lpstr>PowerPoint Presentation</vt:lpstr>
      <vt:lpstr>PowerPoint Presentation</vt:lpstr>
      <vt:lpstr>PowerPoint Presentation</vt:lpstr>
      <vt:lpstr>Trust and site results</vt:lpstr>
      <vt:lpstr>Section 4: Postnatal Care</vt:lpstr>
      <vt:lpstr>Trust and site results</vt:lpstr>
      <vt:lpstr>Section 5: Triage: Assessment and Evaluation</vt:lpstr>
      <vt:lpstr>Trust and site results</vt:lpstr>
      <vt:lpstr>Section 6: Complaints</vt:lpstr>
      <vt:lpstr>Change over time</vt:lpstr>
      <vt:lpstr>How to interpret change over time in this report</vt:lpstr>
      <vt:lpstr>PowerPoint Presentation</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Section 1. Antenatal Care</vt:lpstr>
      <vt:lpstr>Change over time</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Section 2. Labour and Birth</vt:lpstr>
      <vt:lpstr>Change over time</vt:lpstr>
      <vt:lpstr>Section 3. Care in the ward after birth</vt:lpstr>
      <vt:lpstr>Section 3. Care in the ward after birth</vt:lpstr>
      <vt:lpstr>Section 3. Care in the ward after birth</vt:lpstr>
      <vt:lpstr>Change over time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Section 4. Postnatal Care</vt:lpstr>
      <vt:lpstr>Change over time</vt:lpstr>
      <vt:lpstr>Section 5. Triage: Assessment and Evaluation</vt:lpstr>
      <vt:lpstr>Change over time</vt:lpstr>
      <vt:lpstr>Section 6. Complaints</vt:lpstr>
      <vt:lpstr>Comparison to Other Trusts</vt:lpstr>
      <vt:lpstr>Comparison to other trusts</vt:lpstr>
      <vt:lpstr>PowerPoint Presentation</vt:lpstr>
      <vt:lpstr>PowerPoint Presentation</vt:lpstr>
      <vt:lpstr>PowerPoint Presentation</vt:lpstr>
      <vt:lpstr>PowerPoint Presentation</vt:lpstr>
      <vt:lpstr>PowerPoint Presentation</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397</cp:revision>
  <dcterms:created xsi:type="dcterms:W3CDTF">2021-03-04T09:52:26Z</dcterms:created>
  <dcterms:modified xsi:type="dcterms:W3CDTF">2025-11-28T13:51:55Z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